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22"/>
  </p:notesMasterIdLst>
  <p:sldIdLst>
    <p:sldId id="273" r:id="rId4"/>
    <p:sldId id="317" r:id="rId5"/>
    <p:sldId id="318" r:id="rId6"/>
    <p:sldId id="323" r:id="rId7"/>
    <p:sldId id="324" r:id="rId8"/>
    <p:sldId id="275" r:id="rId9"/>
    <p:sldId id="308" r:id="rId10"/>
    <p:sldId id="327" r:id="rId11"/>
    <p:sldId id="325" r:id="rId12"/>
    <p:sldId id="322" r:id="rId13"/>
    <p:sldId id="312" r:id="rId14"/>
    <p:sldId id="311" r:id="rId15"/>
    <p:sldId id="320" r:id="rId16"/>
    <p:sldId id="316" r:id="rId17"/>
    <p:sldId id="319" r:id="rId18"/>
    <p:sldId id="328" r:id="rId19"/>
    <p:sldId id="313"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orient="horz" pos="3984" userDrawn="1">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tterbeekx An" initials="H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84024" autoAdjust="0"/>
  </p:normalViewPr>
  <p:slideViewPr>
    <p:cSldViewPr>
      <p:cViewPr>
        <p:scale>
          <a:sx n="97" d="100"/>
          <a:sy n="97" d="100"/>
        </p:scale>
        <p:origin x="-276" y="-72"/>
      </p:cViewPr>
      <p:guideLst>
        <p:guide orient="horz" pos="3984"/>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3918D-7DA0-4437-BE46-A5FDE0D9B465}"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33115-97AA-4CC8-AED2-7AE0DAB37693}" type="slidenum">
              <a:rPr lang="en-US" smtClean="0"/>
              <a:t>‹#›</a:t>
            </a:fld>
            <a:endParaRPr lang="en-US"/>
          </a:p>
        </p:txBody>
      </p:sp>
    </p:spTree>
    <p:extLst>
      <p:ext uri="{BB962C8B-B14F-4D97-AF65-F5344CB8AC3E}">
        <p14:creationId xmlns:p14="http://schemas.microsoft.com/office/powerpoint/2010/main" val="231642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72967F-2928-4D36-92FC-8E1B4B20239C}" type="slidenum">
              <a:rPr lang="en-US" altLang="nl-BE" sz="1300" smtClean="0"/>
              <a:pPr>
                <a:spcBef>
                  <a:spcPct val="0"/>
                </a:spcBef>
              </a:pPr>
              <a:t>1</a:t>
            </a:fld>
            <a:endParaRPr lang="en-US" altLang="nl-BE" sz="13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p>
        </p:txBody>
      </p:sp>
    </p:spTree>
    <p:extLst>
      <p:ext uri="{BB962C8B-B14F-4D97-AF65-F5344CB8AC3E}">
        <p14:creationId xmlns:p14="http://schemas.microsoft.com/office/powerpoint/2010/main" val="126534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Mechanisms of antibiotic resistance in pathogenic bacteria: The main focus is on investigating 'old' antibiotics that have been reintroduced into clinical practice and whose resistance mechanisms are not yet known such as colistin, nitrofurantoin and </a:t>
            </a:r>
            <a:r>
              <a:rPr lang="en-US" dirty="0" err="1"/>
              <a:t>fosfomycin</a:t>
            </a:r>
            <a:r>
              <a:rPr lang="en-US" dirty="0"/>
              <a:t>. Both clinical, patient derived strains as well as in vitro passaged strains undergo strain typing, whole genome sequencing, resistance stability studies and fitness cost assessments to understand emergence of the resistance mechanisms as well as their fate in the community.</a:t>
            </a:r>
            <a:endParaRPr lang="nl-BE" dirty="0"/>
          </a:p>
          <a:p>
            <a:endParaRPr lang="nl-BE" dirty="0"/>
          </a:p>
        </p:txBody>
      </p:sp>
      <p:sp>
        <p:nvSpPr>
          <p:cNvPr id="4" name="Slide Number Placeholder 3"/>
          <p:cNvSpPr>
            <a:spLocks noGrp="1"/>
          </p:cNvSpPr>
          <p:nvPr>
            <p:ph type="sldNum" sz="quarter" idx="10"/>
          </p:nvPr>
        </p:nvSpPr>
        <p:spPr/>
        <p:txBody>
          <a:bodyPr/>
          <a:lstStyle/>
          <a:p>
            <a:fld id="{8DF33115-97AA-4CC8-AED2-7AE0DAB37693}" type="slidenum">
              <a:rPr lang="en-US" smtClean="0"/>
              <a:t>6</a:t>
            </a:fld>
            <a:endParaRPr lang="en-US"/>
          </a:p>
        </p:txBody>
      </p:sp>
    </p:spTree>
    <p:extLst>
      <p:ext uri="{BB962C8B-B14F-4D97-AF65-F5344CB8AC3E}">
        <p14:creationId xmlns:p14="http://schemas.microsoft.com/office/powerpoint/2010/main" val="25649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7</a:t>
            </a:r>
            <a:r>
              <a:rPr lang="nl-BE" baseline="0" dirty="0" smtClean="0"/>
              <a:t> hospitals are participating to the 2017 G-PPS; 6 from the province Shaanxi </a:t>
            </a:r>
            <a:r>
              <a:rPr lang="nl-BE" baseline="0" smtClean="0"/>
              <a:t>and 1 </a:t>
            </a:r>
            <a:r>
              <a:rPr lang="nl-BE" baseline="0" dirty="0" smtClean="0"/>
              <a:t>from the </a:t>
            </a:r>
            <a:r>
              <a:rPr lang="nl-BE" baseline="0" smtClean="0"/>
              <a:t>province Fujian</a:t>
            </a:r>
            <a:endParaRPr lang="nl-BE" baseline="0" dirty="0" smtClean="0"/>
          </a:p>
          <a:p>
            <a:endParaRPr lang="fr-BE" dirty="0"/>
          </a:p>
        </p:txBody>
      </p:sp>
      <p:sp>
        <p:nvSpPr>
          <p:cNvPr id="4" name="Slide Number Placeholder 3"/>
          <p:cNvSpPr>
            <a:spLocks noGrp="1"/>
          </p:cNvSpPr>
          <p:nvPr>
            <p:ph type="sldNum" sz="quarter" idx="10"/>
          </p:nvPr>
        </p:nvSpPr>
        <p:spPr/>
        <p:txBody>
          <a:bodyPr/>
          <a:lstStyle/>
          <a:p>
            <a:fld id="{20EC4102-023B-4773-A39F-6A49E2D1EBCC}" type="slidenum">
              <a:rPr lang="fr-BE" smtClean="0"/>
              <a:t>10</a:t>
            </a:fld>
            <a:endParaRPr lang="fr-BE"/>
          </a:p>
        </p:txBody>
      </p:sp>
    </p:spTree>
    <p:extLst>
      <p:ext uri="{BB962C8B-B14F-4D97-AF65-F5344CB8AC3E}">
        <p14:creationId xmlns:p14="http://schemas.microsoft.com/office/powerpoint/2010/main" val="202891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 y="5191996"/>
            <a:ext cx="9154790" cy="1667098"/>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Tree>
    <p:extLst>
      <p:ext uri="{BB962C8B-B14F-4D97-AF65-F5344CB8AC3E}">
        <p14:creationId xmlns:p14="http://schemas.microsoft.com/office/powerpoint/2010/main" val="196294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90284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insert</a:t>
            </a:r>
            <a:r>
              <a:rPr lang="nl-NL" dirty="0"/>
              <a:t> </a:t>
            </a:r>
            <a:r>
              <a:rPr lang="nl-NL" dirty="0" err="1"/>
              <a:t>text</a:t>
            </a:r>
            <a:endParaRPr lang="nl-NL" dirty="0"/>
          </a:p>
        </p:txBody>
      </p:sp>
    </p:spTree>
    <p:extLst>
      <p:ext uri="{BB962C8B-B14F-4D97-AF65-F5344CB8AC3E}">
        <p14:creationId xmlns:p14="http://schemas.microsoft.com/office/powerpoint/2010/main" val="116815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11" name="Titel 1"/>
          <p:cNvSpPr>
            <a:spLocks noGrp="1"/>
          </p:cNvSpPr>
          <p:nvPr>
            <p:ph type="title"/>
          </p:nvPr>
        </p:nvSpPr>
        <p:spPr>
          <a:xfrm>
            <a:off x="540000" y="360000"/>
            <a:ext cx="3960000" cy="936105"/>
          </a:xfrm>
        </p:spPr>
        <p:txBody>
          <a:bodyPr/>
          <a:lstStyle/>
          <a:p>
            <a:r>
              <a:rPr lang="en-US" dirty="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92985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a:p>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8" name="Titel 1"/>
          <p:cNvSpPr>
            <a:spLocks noGrp="1"/>
          </p:cNvSpPr>
          <p:nvPr>
            <p:ph type="title"/>
          </p:nvPr>
        </p:nvSpPr>
        <p:spPr>
          <a:xfrm>
            <a:off x="4860000" y="360000"/>
            <a:ext cx="3960000" cy="936105"/>
          </a:xfrm>
        </p:spPr>
        <p:txBody>
          <a:bodyPr/>
          <a:lstStyle/>
          <a:p>
            <a:r>
              <a:rPr lang="en-US" dirty="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86305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 y="5191996"/>
            <a:ext cx="9154790" cy="1667098"/>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Tree>
    <p:extLst>
      <p:ext uri="{BB962C8B-B14F-4D97-AF65-F5344CB8AC3E}">
        <p14:creationId xmlns:p14="http://schemas.microsoft.com/office/powerpoint/2010/main" val="196294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a:t>Copy the large, bleu </a:t>
            </a:r>
            <a:r>
              <a:rPr lang="nl-BE" dirty="0" err="1"/>
              <a:t>curved</a:t>
            </a:r>
            <a:r>
              <a:rPr lang="nl-BE" dirty="0"/>
              <a:t> logo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endParaRPr lang="nl-NL" dirty="0"/>
          </a:p>
        </p:txBody>
      </p:sp>
    </p:spTree>
    <p:extLst>
      <p:ext uri="{BB962C8B-B14F-4D97-AF65-F5344CB8AC3E}">
        <p14:creationId xmlns:p14="http://schemas.microsoft.com/office/powerpoint/2010/main" val="10823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nl-NL" dirty="0"/>
          </a:p>
        </p:txBody>
      </p:sp>
      <p:sp>
        <p:nvSpPr>
          <p:cNvPr id="4" name="Tijdelijke aanduiding voor datum 3"/>
          <p:cNvSpPr>
            <a:spLocks noGrp="1"/>
          </p:cNvSpPr>
          <p:nvPr>
            <p:ph type="dt" sz="half" idx="10"/>
          </p:nvPr>
        </p:nvSpPr>
        <p:spPr/>
        <p:txBody>
          <a:body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41775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a:t>Click to edit Master title style</a:t>
            </a:r>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datum 3"/>
          <p:cNvSpPr>
            <a:spLocks noGrp="1"/>
          </p:cNvSpPr>
          <p:nvPr>
            <p:ph type="dt" sz="half" idx="10"/>
          </p:nvPr>
        </p:nvSpPr>
        <p:spPr/>
        <p:txBody>
          <a:body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61072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70242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ijdelijke aanduiding voor datum 6"/>
          <p:cNvSpPr>
            <a:spLocks noGrp="1"/>
          </p:cNvSpPr>
          <p:nvPr>
            <p:ph type="dt" sz="half" idx="10"/>
          </p:nvPr>
        </p:nvSpPr>
        <p:spPr/>
        <p:txBody>
          <a:bodyPr/>
          <a:lstStyle/>
          <a:p>
            <a:fld id="{67E4B479-E1B1-4DE1-BDD9-C5F374E6D4D8}" type="datetimeFigureOut">
              <a:rPr lang="en-US" smtClean="0"/>
              <a:t>3/29/2017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138713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a:t>Copy the large, bleu </a:t>
            </a:r>
            <a:r>
              <a:rPr lang="nl-BE" dirty="0" err="1"/>
              <a:t>curved</a:t>
            </a:r>
            <a:r>
              <a:rPr lang="nl-BE" dirty="0"/>
              <a:t> logo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endParaRPr lang="nl-NL" dirty="0"/>
          </a:p>
        </p:txBody>
      </p:sp>
    </p:spTree>
    <p:extLst>
      <p:ext uri="{BB962C8B-B14F-4D97-AF65-F5344CB8AC3E}">
        <p14:creationId xmlns:p14="http://schemas.microsoft.com/office/powerpoint/2010/main" val="1082348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datum 2"/>
          <p:cNvSpPr>
            <a:spLocks noGrp="1"/>
          </p:cNvSpPr>
          <p:nvPr>
            <p:ph type="dt" sz="half" idx="10"/>
          </p:nvPr>
        </p:nvSpPr>
        <p:spPr/>
        <p:txBody>
          <a:bodyPr/>
          <a:lstStyle/>
          <a:p>
            <a:fld id="{67E4B479-E1B1-4DE1-BDD9-C5F374E6D4D8}" type="datetimeFigureOut">
              <a:rPr lang="en-US" smtClean="0"/>
              <a:t>3/29/2017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852483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67E4B479-E1B1-4DE1-BDD9-C5F374E6D4D8}" type="datetimeFigureOut">
              <a:rPr lang="en-US" smtClean="0"/>
              <a:t>3/29/2017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424664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90284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insert</a:t>
            </a:r>
            <a:r>
              <a:rPr lang="nl-NL" dirty="0"/>
              <a:t> </a:t>
            </a:r>
            <a:r>
              <a:rPr lang="nl-NL" dirty="0" err="1"/>
              <a:t>text</a:t>
            </a:r>
            <a:endParaRPr lang="nl-NL" dirty="0"/>
          </a:p>
        </p:txBody>
      </p:sp>
    </p:spTree>
    <p:extLst>
      <p:ext uri="{BB962C8B-B14F-4D97-AF65-F5344CB8AC3E}">
        <p14:creationId xmlns:p14="http://schemas.microsoft.com/office/powerpoint/2010/main" val="1168159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11" name="Titel 1"/>
          <p:cNvSpPr>
            <a:spLocks noGrp="1"/>
          </p:cNvSpPr>
          <p:nvPr>
            <p:ph type="title"/>
          </p:nvPr>
        </p:nvSpPr>
        <p:spPr>
          <a:xfrm>
            <a:off x="540000" y="360000"/>
            <a:ext cx="3960000" cy="936105"/>
          </a:xfrm>
        </p:spPr>
        <p:txBody>
          <a:bodyPr/>
          <a:lstStyle/>
          <a:p>
            <a:r>
              <a:rPr lang="en-US" dirty="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92985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a:p>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8" name="Titel 1"/>
          <p:cNvSpPr>
            <a:spLocks noGrp="1"/>
          </p:cNvSpPr>
          <p:nvPr>
            <p:ph type="title"/>
          </p:nvPr>
        </p:nvSpPr>
        <p:spPr>
          <a:xfrm>
            <a:off x="4860000" y="360000"/>
            <a:ext cx="3960000" cy="936105"/>
          </a:xfrm>
        </p:spPr>
        <p:txBody>
          <a:bodyPr/>
          <a:lstStyle/>
          <a:p>
            <a:r>
              <a:rPr lang="en-US" dirty="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863057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862E75-F7FB-456C-8992-B7E2601BA73B}" type="datetime1">
              <a:rPr lang="en-US" altLang="nl-BE" smtClean="0"/>
              <a:t>3/29/2017</a:t>
            </a:fld>
            <a:endParaRPr lang="en-US" altLang="nl-BE"/>
          </a:p>
        </p:txBody>
      </p:sp>
      <p:sp>
        <p:nvSpPr>
          <p:cNvPr id="5" name="Footer Placeholder 4"/>
          <p:cNvSpPr>
            <a:spLocks noGrp="1"/>
          </p:cNvSpPr>
          <p:nvPr>
            <p:ph type="ftr" sz="quarter" idx="11"/>
          </p:nvPr>
        </p:nvSpPr>
        <p:spPr/>
        <p:txBody>
          <a:bodyPr/>
          <a:lstStyle>
            <a:lvl1pPr>
              <a:defRPr/>
            </a:lvl1pPr>
          </a:lstStyle>
          <a:p>
            <a:pPr>
              <a:defRPr/>
            </a:pPr>
            <a:endParaRPr lang="nl-BE" altLang="nl-BE"/>
          </a:p>
        </p:txBody>
      </p:sp>
      <p:sp>
        <p:nvSpPr>
          <p:cNvPr id="6" name="Slide Number Placeholder 5"/>
          <p:cNvSpPr>
            <a:spLocks noGrp="1"/>
          </p:cNvSpPr>
          <p:nvPr>
            <p:ph type="sldNum" sz="quarter" idx="12"/>
          </p:nvPr>
        </p:nvSpPr>
        <p:spPr/>
        <p:txBody>
          <a:bodyPr/>
          <a:lstStyle>
            <a:lvl1pPr>
              <a:defRPr/>
            </a:lvl1pPr>
          </a:lstStyle>
          <a:p>
            <a:pPr>
              <a:defRPr/>
            </a:pPr>
            <a:fld id="{46D4D735-8AD7-4FD9-BCBF-66BE1C0A63C9}" type="slidenum">
              <a:rPr lang="en-US" altLang="nl-BE"/>
              <a:pPr>
                <a:defRPr/>
              </a:pPr>
              <a:t>‹#›</a:t>
            </a:fld>
            <a:endParaRPr lang="en-US" altLang="nl-BE"/>
          </a:p>
        </p:txBody>
      </p:sp>
    </p:spTree>
    <p:extLst>
      <p:ext uri="{BB962C8B-B14F-4D97-AF65-F5344CB8AC3E}">
        <p14:creationId xmlns:p14="http://schemas.microsoft.com/office/powerpoint/2010/main" val="235718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lvl1pPr>
              <a:defRPr/>
            </a:lvl1pPr>
          </a:lstStyle>
          <a:p>
            <a:pPr>
              <a:defRPr/>
            </a:pPr>
            <a:fld id="{B0639461-23A7-4179-8A6F-4296CA6E9433}" type="datetime1">
              <a:rPr lang="en-US" altLang="nl-BE" smtClean="0"/>
              <a:t>3/29/2017</a:t>
            </a:fld>
            <a:endParaRPr lang="en-US" altLang="nl-BE"/>
          </a:p>
        </p:txBody>
      </p:sp>
      <p:sp>
        <p:nvSpPr>
          <p:cNvPr id="4" name="Footer Placeholder 3"/>
          <p:cNvSpPr>
            <a:spLocks noGrp="1"/>
          </p:cNvSpPr>
          <p:nvPr>
            <p:ph type="ftr" sz="quarter" idx="11"/>
          </p:nvPr>
        </p:nvSpPr>
        <p:spPr/>
        <p:txBody>
          <a:bodyPr/>
          <a:lstStyle>
            <a:lvl1pPr>
              <a:defRPr/>
            </a:lvl1pPr>
          </a:lstStyle>
          <a:p>
            <a:pPr>
              <a:defRPr/>
            </a:pPr>
            <a:endParaRPr lang="nl-BE" altLang="nl-BE"/>
          </a:p>
        </p:txBody>
      </p:sp>
      <p:sp>
        <p:nvSpPr>
          <p:cNvPr id="5" name="Slide Number Placeholder 4"/>
          <p:cNvSpPr>
            <a:spLocks noGrp="1"/>
          </p:cNvSpPr>
          <p:nvPr>
            <p:ph type="sldNum" sz="quarter" idx="12"/>
          </p:nvPr>
        </p:nvSpPr>
        <p:spPr/>
        <p:txBody>
          <a:bodyPr/>
          <a:lstStyle>
            <a:lvl1pPr>
              <a:defRPr/>
            </a:lvl1pPr>
          </a:lstStyle>
          <a:p>
            <a:pPr>
              <a:defRPr/>
            </a:pPr>
            <a:endParaRPr lang="nl-BE" altLang="nl-BE"/>
          </a:p>
        </p:txBody>
      </p:sp>
    </p:spTree>
    <p:extLst>
      <p:ext uri="{BB962C8B-B14F-4D97-AF65-F5344CB8AC3E}">
        <p14:creationId xmlns:p14="http://schemas.microsoft.com/office/powerpoint/2010/main" val="47389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0FC855-1684-4611-8F43-B6C3F0B6B4C5}" type="datetime1">
              <a:rPr lang="en-US" altLang="nl-BE" smtClean="0"/>
              <a:t>3/29/2017</a:t>
            </a:fld>
            <a:endParaRPr lang="en-US" altLang="nl-BE"/>
          </a:p>
        </p:txBody>
      </p:sp>
      <p:sp>
        <p:nvSpPr>
          <p:cNvPr id="5" name="Footer Placeholder 4"/>
          <p:cNvSpPr>
            <a:spLocks noGrp="1"/>
          </p:cNvSpPr>
          <p:nvPr>
            <p:ph type="ftr" sz="quarter" idx="11"/>
          </p:nvPr>
        </p:nvSpPr>
        <p:spPr/>
        <p:txBody>
          <a:bodyPr/>
          <a:lstStyle>
            <a:lvl1pPr>
              <a:defRPr/>
            </a:lvl1pPr>
          </a:lstStyle>
          <a:p>
            <a:pPr>
              <a:defRPr/>
            </a:pPr>
            <a:endParaRPr lang="nl-BE" altLang="nl-BE"/>
          </a:p>
        </p:txBody>
      </p:sp>
      <p:sp>
        <p:nvSpPr>
          <p:cNvPr id="6" name="Slide Number Placeholder 5"/>
          <p:cNvSpPr>
            <a:spLocks noGrp="1"/>
          </p:cNvSpPr>
          <p:nvPr>
            <p:ph type="sldNum" sz="quarter" idx="12"/>
          </p:nvPr>
        </p:nvSpPr>
        <p:spPr/>
        <p:txBody>
          <a:bodyPr/>
          <a:lstStyle>
            <a:lvl1pPr>
              <a:defRPr/>
            </a:lvl1pPr>
          </a:lstStyle>
          <a:p>
            <a:pPr>
              <a:defRPr/>
            </a:pPr>
            <a:fld id="{F78D1D52-3E74-4C34-9E77-7652BCFB4AA2}" type="slidenum">
              <a:rPr lang="en-US" altLang="nl-BE"/>
              <a:pPr>
                <a:defRPr/>
              </a:pPr>
              <a:t>‹#›</a:t>
            </a:fld>
            <a:endParaRPr lang="en-US" altLang="nl-BE"/>
          </a:p>
        </p:txBody>
      </p:sp>
    </p:spTree>
    <p:extLst>
      <p:ext uri="{BB962C8B-B14F-4D97-AF65-F5344CB8AC3E}">
        <p14:creationId xmlns:p14="http://schemas.microsoft.com/office/powerpoint/2010/main" val="343085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nl-NL" dirty="0"/>
          </a:p>
        </p:txBody>
      </p:sp>
      <p:sp>
        <p:nvSpPr>
          <p:cNvPr id="4" name="Tijdelijke aanduiding voor datum 3"/>
          <p:cNvSpPr>
            <a:spLocks noGrp="1"/>
          </p:cNvSpPr>
          <p:nvPr>
            <p:ph type="dt" sz="half" idx="10"/>
          </p:nvPr>
        </p:nvSpPr>
        <p:spPr/>
        <p:txBody>
          <a:body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417753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4E2B3F-7DB5-4E88-B614-F0F1560B2EAC}" type="datetime1">
              <a:rPr lang="en-US" altLang="nl-BE" smtClean="0"/>
              <a:t>3/29/2017</a:t>
            </a:fld>
            <a:endParaRPr lang="en-US" altLang="nl-BE"/>
          </a:p>
        </p:txBody>
      </p:sp>
      <p:sp>
        <p:nvSpPr>
          <p:cNvPr id="5" name="Footer Placeholder 4"/>
          <p:cNvSpPr>
            <a:spLocks noGrp="1"/>
          </p:cNvSpPr>
          <p:nvPr>
            <p:ph type="ftr" sz="quarter" idx="11"/>
          </p:nvPr>
        </p:nvSpPr>
        <p:spPr/>
        <p:txBody>
          <a:bodyPr/>
          <a:lstStyle>
            <a:lvl1pPr>
              <a:defRPr/>
            </a:lvl1pPr>
          </a:lstStyle>
          <a:p>
            <a:pPr>
              <a:defRPr/>
            </a:pPr>
            <a:endParaRPr lang="nl-BE" altLang="nl-BE"/>
          </a:p>
        </p:txBody>
      </p:sp>
      <p:sp>
        <p:nvSpPr>
          <p:cNvPr id="6" name="Slide Number Placeholder 5"/>
          <p:cNvSpPr>
            <a:spLocks noGrp="1"/>
          </p:cNvSpPr>
          <p:nvPr>
            <p:ph type="sldNum" sz="quarter" idx="12"/>
          </p:nvPr>
        </p:nvSpPr>
        <p:spPr/>
        <p:txBody>
          <a:bodyPr/>
          <a:lstStyle>
            <a:lvl1pPr>
              <a:defRPr/>
            </a:lvl1pPr>
          </a:lstStyle>
          <a:p>
            <a:pPr>
              <a:defRPr/>
            </a:pPr>
            <a:fld id="{5BE879B9-64F9-4901-A542-027782912D01}" type="slidenum">
              <a:rPr lang="en-US" altLang="nl-BE"/>
              <a:pPr>
                <a:defRPr/>
              </a:pPr>
              <a:t>‹#›</a:t>
            </a:fld>
            <a:endParaRPr lang="en-US" altLang="nl-BE"/>
          </a:p>
        </p:txBody>
      </p:sp>
    </p:spTree>
    <p:extLst>
      <p:ext uri="{BB962C8B-B14F-4D97-AF65-F5344CB8AC3E}">
        <p14:creationId xmlns:p14="http://schemas.microsoft.com/office/powerpoint/2010/main" val="2656016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8B4783-446B-4BE2-B11C-D6E264C241F5}" type="datetime1">
              <a:rPr lang="en-US" altLang="nl-BE" smtClean="0"/>
              <a:t>3/29/2017</a:t>
            </a:fld>
            <a:endParaRPr lang="en-US" altLang="nl-BE"/>
          </a:p>
        </p:txBody>
      </p:sp>
      <p:sp>
        <p:nvSpPr>
          <p:cNvPr id="6" name="Footer Placeholder 4"/>
          <p:cNvSpPr>
            <a:spLocks noGrp="1"/>
          </p:cNvSpPr>
          <p:nvPr>
            <p:ph type="ftr" sz="quarter" idx="11"/>
          </p:nvPr>
        </p:nvSpPr>
        <p:spPr/>
        <p:txBody>
          <a:bodyPr/>
          <a:lstStyle>
            <a:lvl1pPr>
              <a:defRPr/>
            </a:lvl1pPr>
          </a:lstStyle>
          <a:p>
            <a:pPr>
              <a:defRPr/>
            </a:pPr>
            <a:endParaRPr lang="nl-BE" altLang="nl-BE"/>
          </a:p>
        </p:txBody>
      </p:sp>
      <p:sp>
        <p:nvSpPr>
          <p:cNvPr id="7" name="Slide Number Placeholder 5"/>
          <p:cNvSpPr>
            <a:spLocks noGrp="1"/>
          </p:cNvSpPr>
          <p:nvPr>
            <p:ph type="sldNum" sz="quarter" idx="12"/>
          </p:nvPr>
        </p:nvSpPr>
        <p:spPr/>
        <p:txBody>
          <a:bodyPr/>
          <a:lstStyle>
            <a:lvl1pPr>
              <a:defRPr/>
            </a:lvl1pPr>
          </a:lstStyle>
          <a:p>
            <a:pPr>
              <a:defRPr/>
            </a:pPr>
            <a:fld id="{5F4E3CFA-366F-41F7-91C2-872D93DFDDEF}" type="slidenum">
              <a:rPr lang="en-US" altLang="nl-BE"/>
              <a:pPr>
                <a:defRPr/>
              </a:pPr>
              <a:t>‹#›</a:t>
            </a:fld>
            <a:endParaRPr lang="en-US" altLang="nl-BE"/>
          </a:p>
        </p:txBody>
      </p:sp>
    </p:spTree>
    <p:extLst>
      <p:ext uri="{BB962C8B-B14F-4D97-AF65-F5344CB8AC3E}">
        <p14:creationId xmlns:p14="http://schemas.microsoft.com/office/powerpoint/2010/main" val="2708575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436BDA-3EE4-4106-9664-22F912C37166}" type="datetime1">
              <a:rPr lang="en-US" altLang="nl-BE" smtClean="0"/>
              <a:t>3/29/2017</a:t>
            </a:fld>
            <a:endParaRPr lang="en-US" altLang="nl-BE"/>
          </a:p>
        </p:txBody>
      </p:sp>
      <p:sp>
        <p:nvSpPr>
          <p:cNvPr id="8" name="Footer Placeholder 4"/>
          <p:cNvSpPr>
            <a:spLocks noGrp="1"/>
          </p:cNvSpPr>
          <p:nvPr>
            <p:ph type="ftr" sz="quarter" idx="11"/>
          </p:nvPr>
        </p:nvSpPr>
        <p:spPr/>
        <p:txBody>
          <a:bodyPr/>
          <a:lstStyle>
            <a:lvl1pPr>
              <a:defRPr/>
            </a:lvl1pPr>
          </a:lstStyle>
          <a:p>
            <a:pPr>
              <a:defRPr/>
            </a:pPr>
            <a:endParaRPr lang="nl-BE" altLang="nl-BE"/>
          </a:p>
        </p:txBody>
      </p:sp>
      <p:sp>
        <p:nvSpPr>
          <p:cNvPr id="9" name="Slide Number Placeholder 5"/>
          <p:cNvSpPr>
            <a:spLocks noGrp="1"/>
          </p:cNvSpPr>
          <p:nvPr>
            <p:ph type="sldNum" sz="quarter" idx="12"/>
          </p:nvPr>
        </p:nvSpPr>
        <p:spPr/>
        <p:txBody>
          <a:bodyPr/>
          <a:lstStyle>
            <a:lvl1pPr>
              <a:defRPr/>
            </a:lvl1pPr>
          </a:lstStyle>
          <a:p>
            <a:pPr>
              <a:defRPr/>
            </a:pPr>
            <a:fld id="{45412B04-D934-4F25-A5ED-CA5A083F8E5C}" type="slidenum">
              <a:rPr lang="en-US" altLang="nl-BE"/>
              <a:pPr>
                <a:defRPr/>
              </a:pPr>
              <a:t>‹#›</a:t>
            </a:fld>
            <a:endParaRPr lang="en-US" altLang="nl-BE"/>
          </a:p>
        </p:txBody>
      </p:sp>
    </p:spTree>
    <p:extLst>
      <p:ext uri="{BB962C8B-B14F-4D97-AF65-F5344CB8AC3E}">
        <p14:creationId xmlns:p14="http://schemas.microsoft.com/office/powerpoint/2010/main" val="419322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CB224F-910D-41C8-9AC5-517E9DA3D24D}" type="datetime1">
              <a:rPr lang="en-US" altLang="nl-BE" smtClean="0"/>
              <a:t>3/29/2017</a:t>
            </a:fld>
            <a:endParaRPr lang="en-US" altLang="nl-BE"/>
          </a:p>
        </p:txBody>
      </p:sp>
      <p:sp>
        <p:nvSpPr>
          <p:cNvPr id="4" name="Footer Placeholder 4"/>
          <p:cNvSpPr>
            <a:spLocks noGrp="1"/>
          </p:cNvSpPr>
          <p:nvPr>
            <p:ph type="ftr" sz="quarter" idx="11"/>
          </p:nvPr>
        </p:nvSpPr>
        <p:spPr/>
        <p:txBody>
          <a:bodyPr/>
          <a:lstStyle>
            <a:lvl1pPr>
              <a:defRPr/>
            </a:lvl1pPr>
          </a:lstStyle>
          <a:p>
            <a:pPr>
              <a:defRPr/>
            </a:pPr>
            <a:endParaRPr lang="nl-BE" altLang="nl-BE"/>
          </a:p>
        </p:txBody>
      </p:sp>
      <p:sp>
        <p:nvSpPr>
          <p:cNvPr id="5" name="Slide Number Placeholder 5"/>
          <p:cNvSpPr>
            <a:spLocks noGrp="1"/>
          </p:cNvSpPr>
          <p:nvPr>
            <p:ph type="sldNum" sz="quarter" idx="12"/>
          </p:nvPr>
        </p:nvSpPr>
        <p:spPr/>
        <p:txBody>
          <a:bodyPr/>
          <a:lstStyle>
            <a:lvl1pPr>
              <a:defRPr/>
            </a:lvl1pPr>
          </a:lstStyle>
          <a:p>
            <a:pPr>
              <a:defRPr/>
            </a:pPr>
            <a:fld id="{5D0113FB-BF1D-43CC-925A-8D7418AD121A}" type="slidenum">
              <a:rPr lang="en-US" altLang="nl-BE"/>
              <a:pPr>
                <a:defRPr/>
              </a:pPr>
              <a:t>‹#›</a:t>
            </a:fld>
            <a:endParaRPr lang="en-US" altLang="nl-BE"/>
          </a:p>
        </p:txBody>
      </p:sp>
    </p:spTree>
    <p:extLst>
      <p:ext uri="{BB962C8B-B14F-4D97-AF65-F5344CB8AC3E}">
        <p14:creationId xmlns:p14="http://schemas.microsoft.com/office/powerpoint/2010/main" val="2347434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AFBF17-DCB4-4ADC-81C6-85E7DC63A503}" type="datetime1">
              <a:rPr lang="en-US" altLang="nl-BE" smtClean="0"/>
              <a:t>3/29/2017</a:t>
            </a:fld>
            <a:endParaRPr lang="en-US" altLang="nl-BE"/>
          </a:p>
        </p:txBody>
      </p:sp>
      <p:sp>
        <p:nvSpPr>
          <p:cNvPr id="3" name="Footer Placeholder 4"/>
          <p:cNvSpPr>
            <a:spLocks noGrp="1"/>
          </p:cNvSpPr>
          <p:nvPr>
            <p:ph type="ftr" sz="quarter" idx="11"/>
          </p:nvPr>
        </p:nvSpPr>
        <p:spPr/>
        <p:txBody>
          <a:bodyPr/>
          <a:lstStyle>
            <a:lvl1pPr>
              <a:defRPr/>
            </a:lvl1pPr>
          </a:lstStyle>
          <a:p>
            <a:pPr>
              <a:defRPr/>
            </a:pPr>
            <a:endParaRPr lang="nl-BE" altLang="nl-BE"/>
          </a:p>
        </p:txBody>
      </p:sp>
      <p:sp>
        <p:nvSpPr>
          <p:cNvPr id="4" name="Slide Number Placeholder 5"/>
          <p:cNvSpPr>
            <a:spLocks noGrp="1"/>
          </p:cNvSpPr>
          <p:nvPr>
            <p:ph type="sldNum" sz="quarter" idx="12"/>
          </p:nvPr>
        </p:nvSpPr>
        <p:spPr/>
        <p:txBody>
          <a:bodyPr/>
          <a:lstStyle>
            <a:lvl1pPr>
              <a:defRPr/>
            </a:lvl1pPr>
          </a:lstStyle>
          <a:p>
            <a:pPr>
              <a:defRPr/>
            </a:pPr>
            <a:fld id="{445A6FEA-C50F-4C20-AFB4-D7F2C27F8B65}" type="slidenum">
              <a:rPr lang="en-US" altLang="nl-BE"/>
              <a:pPr>
                <a:defRPr/>
              </a:pPr>
              <a:t>‹#›</a:t>
            </a:fld>
            <a:endParaRPr lang="en-US" altLang="nl-BE"/>
          </a:p>
        </p:txBody>
      </p:sp>
    </p:spTree>
    <p:extLst>
      <p:ext uri="{BB962C8B-B14F-4D97-AF65-F5344CB8AC3E}">
        <p14:creationId xmlns:p14="http://schemas.microsoft.com/office/powerpoint/2010/main" val="339638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2282DC-7DA1-421B-82C7-8BBA1B9EE774}" type="datetime1">
              <a:rPr lang="en-US" altLang="nl-BE" smtClean="0"/>
              <a:t>3/29/2017</a:t>
            </a:fld>
            <a:endParaRPr lang="en-US" altLang="nl-BE"/>
          </a:p>
        </p:txBody>
      </p:sp>
      <p:sp>
        <p:nvSpPr>
          <p:cNvPr id="6" name="Footer Placeholder 4"/>
          <p:cNvSpPr>
            <a:spLocks noGrp="1"/>
          </p:cNvSpPr>
          <p:nvPr>
            <p:ph type="ftr" sz="quarter" idx="11"/>
          </p:nvPr>
        </p:nvSpPr>
        <p:spPr/>
        <p:txBody>
          <a:bodyPr/>
          <a:lstStyle>
            <a:lvl1pPr>
              <a:defRPr/>
            </a:lvl1pPr>
          </a:lstStyle>
          <a:p>
            <a:pPr>
              <a:defRPr/>
            </a:pPr>
            <a:endParaRPr lang="nl-BE" altLang="nl-BE"/>
          </a:p>
        </p:txBody>
      </p:sp>
      <p:sp>
        <p:nvSpPr>
          <p:cNvPr id="7" name="Slide Number Placeholder 5"/>
          <p:cNvSpPr>
            <a:spLocks noGrp="1"/>
          </p:cNvSpPr>
          <p:nvPr>
            <p:ph type="sldNum" sz="quarter" idx="12"/>
          </p:nvPr>
        </p:nvSpPr>
        <p:spPr/>
        <p:txBody>
          <a:bodyPr/>
          <a:lstStyle>
            <a:lvl1pPr>
              <a:defRPr/>
            </a:lvl1pPr>
          </a:lstStyle>
          <a:p>
            <a:pPr>
              <a:defRPr/>
            </a:pPr>
            <a:fld id="{D517CD94-4A44-4F88-8636-FD00ABF3D10B}" type="slidenum">
              <a:rPr lang="en-US" altLang="nl-BE"/>
              <a:pPr>
                <a:defRPr/>
              </a:pPr>
              <a:t>‹#›</a:t>
            </a:fld>
            <a:endParaRPr lang="en-US" altLang="nl-BE"/>
          </a:p>
        </p:txBody>
      </p:sp>
    </p:spTree>
    <p:extLst>
      <p:ext uri="{BB962C8B-B14F-4D97-AF65-F5344CB8AC3E}">
        <p14:creationId xmlns:p14="http://schemas.microsoft.com/office/powerpoint/2010/main" val="855777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FC6F4-775F-4594-8F62-8DA0B20C960D}" type="datetime1">
              <a:rPr lang="en-US" altLang="nl-BE" smtClean="0"/>
              <a:t>3/29/2017</a:t>
            </a:fld>
            <a:endParaRPr lang="en-US" altLang="nl-BE"/>
          </a:p>
        </p:txBody>
      </p:sp>
      <p:sp>
        <p:nvSpPr>
          <p:cNvPr id="6" name="Footer Placeholder 4"/>
          <p:cNvSpPr>
            <a:spLocks noGrp="1"/>
          </p:cNvSpPr>
          <p:nvPr>
            <p:ph type="ftr" sz="quarter" idx="11"/>
          </p:nvPr>
        </p:nvSpPr>
        <p:spPr/>
        <p:txBody>
          <a:bodyPr/>
          <a:lstStyle>
            <a:lvl1pPr>
              <a:defRPr/>
            </a:lvl1pPr>
          </a:lstStyle>
          <a:p>
            <a:pPr>
              <a:defRPr/>
            </a:pPr>
            <a:endParaRPr lang="nl-BE" altLang="nl-BE"/>
          </a:p>
        </p:txBody>
      </p:sp>
      <p:sp>
        <p:nvSpPr>
          <p:cNvPr id="7" name="Slide Number Placeholder 5"/>
          <p:cNvSpPr>
            <a:spLocks noGrp="1"/>
          </p:cNvSpPr>
          <p:nvPr>
            <p:ph type="sldNum" sz="quarter" idx="12"/>
          </p:nvPr>
        </p:nvSpPr>
        <p:spPr/>
        <p:txBody>
          <a:bodyPr/>
          <a:lstStyle>
            <a:lvl1pPr>
              <a:defRPr/>
            </a:lvl1pPr>
          </a:lstStyle>
          <a:p>
            <a:pPr>
              <a:defRPr/>
            </a:pPr>
            <a:fld id="{C5FA8B08-5CC4-4BEF-B856-1964B18C35D2}" type="slidenum">
              <a:rPr lang="en-US" altLang="nl-BE"/>
              <a:pPr>
                <a:defRPr/>
              </a:pPr>
              <a:t>‹#›</a:t>
            </a:fld>
            <a:endParaRPr lang="en-US" altLang="nl-BE"/>
          </a:p>
        </p:txBody>
      </p:sp>
    </p:spTree>
    <p:extLst>
      <p:ext uri="{BB962C8B-B14F-4D97-AF65-F5344CB8AC3E}">
        <p14:creationId xmlns:p14="http://schemas.microsoft.com/office/powerpoint/2010/main" val="121080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0D5835-E50F-4050-BF76-225D80E8E179}" type="datetime1">
              <a:rPr lang="en-US" altLang="nl-BE" smtClean="0"/>
              <a:t>3/29/2017</a:t>
            </a:fld>
            <a:endParaRPr lang="en-US" altLang="nl-BE"/>
          </a:p>
        </p:txBody>
      </p:sp>
      <p:sp>
        <p:nvSpPr>
          <p:cNvPr id="5" name="Footer Placeholder 4"/>
          <p:cNvSpPr>
            <a:spLocks noGrp="1"/>
          </p:cNvSpPr>
          <p:nvPr>
            <p:ph type="ftr" sz="quarter" idx="11"/>
          </p:nvPr>
        </p:nvSpPr>
        <p:spPr/>
        <p:txBody>
          <a:bodyPr/>
          <a:lstStyle>
            <a:lvl1pPr>
              <a:defRPr/>
            </a:lvl1pPr>
          </a:lstStyle>
          <a:p>
            <a:pPr>
              <a:defRPr/>
            </a:pPr>
            <a:endParaRPr lang="nl-BE" altLang="nl-BE"/>
          </a:p>
        </p:txBody>
      </p:sp>
      <p:sp>
        <p:nvSpPr>
          <p:cNvPr id="6" name="Slide Number Placeholder 5"/>
          <p:cNvSpPr>
            <a:spLocks noGrp="1"/>
          </p:cNvSpPr>
          <p:nvPr>
            <p:ph type="sldNum" sz="quarter" idx="12"/>
          </p:nvPr>
        </p:nvSpPr>
        <p:spPr/>
        <p:txBody>
          <a:bodyPr/>
          <a:lstStyle>
            <a:lvl1pPr>
              <a:defRPr/>
            </a:lvl1pPr>
          </a:lstStyle>
          <a:p>
            <a:pPr>
              <a:defRPr/>
            </a:pPr>
            <a:fld id="{32CAADE5-E41C-4911-95FE-265D4115BCB3}" type="slidenum">
              <a:rPr lang="en-US" altLang="nl-BE"/>
              <a:pPr>
                <a:defRPr/>
              </a:pPr>
              <a:t>‹#›</a:t>
            </a:fld>
            <a:endParaRPr lang="en-US" altLang="nl-BE"/>
          </a:p>
        </p:txBody>
      </p:sp>
    </p:spTree>
    <p:extLst>
      <p:ext uri="{BB962C8B-B14F-4D97-AF65-F5344CB8AC3E}">
        <p14:creationId xmlns:p14="http://schemas.microsoft.com/office/powerpoint/2010/main" val="51563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7AF16-8DD0-4F0C-8B67-A830E762CD61}" type="datetime1">
              <a:rPr lang="en-US" altLang="nl-BE" smtClean="0"/>
              <a:t>3/29/2017</a:t>
            </a:fld>
            <a:endParaRPr lang="en-US" altLang="nl-BE"/>
          </a:p>
        </p:txBody>
      </p:sp>
      <p:sp>
        <p:nvSpPr>
          <p:cNvPr id="5" name="Footer Placeholder 4"/>
          <p:cNvSpPr>
            <a:spLocks noGrp="1"/>
          </p:cNvSpPr>
          <p:nvPr>
            <p:ph type="ftr" sz="quarter" idx="11"/>
          </p:nvPr>
        </p:nvSpPr>
        <p:spPr/>
        <p:txBody>
          <a:bodyPr/>
          <a:lstStyle>
            <a:lvl1pPr>
              <a:defRPr/>
            </a:lvl1pPr>
          </a:lstStyle>
          <a:p>
            <a:pPr>
              <a:defRPr/>
            </a:pPr>
            <a:endParaRPr lang="nl-BE" altLang="nl-BE"/>
          </a:p>
        </p:txBody>
      </p:sp>
      <p:sp>
        <p:nvSpPr>
          <p:cNvPr id="6" name="Slide Number Placeholder 5"/>
          <p:cNvSpPr>
            <a:spLocks noGrp="1"/>
          </p:cNvSpPr>
          <p:nvPr>
            <p:ph type="sldNum" sz="quarter" idx="12"/>
          </p:nvPr>
        </p:nvSpPr>
        <p:spPr/>
        <p:txBody>
          <a:bodyPr/>
          <a:lstStyle>
            <a:lvl1pPr>
              <a:defRPr/>
            </a:lvl1pPr>
          </a:lstStyle>
          <a:p>
            <a:pPr>
              <a:defRPr/>
            </a:pPr>
            <a:fld id="{954D4B86-693D-4A82-A53A-FB58BF332624}" type="slidenum">
              <a:rPr lang="en-US" altLang="nl-BE"/>
              <a:pPr>
                <a:defRPr/>
              </a:pPr>
              <a:t>‹#›</a:t>
            </a:fld>
            <a:endParaRPr lang="en-US" altLang="nl-BE"/>
          </a:p>
        </p:txBody>
      </p:sp>
    </p:spTree>
    <p:extLst>
      <p:ext uri="{BB962C8B-B14F-4D97-AF65-F5344CB8AC3E}">
        <p14:creationId xmlns:p14="http://schemas.microsoft.com/office/powerpoint/2010/main" val="4269316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164" r="4359"/>
          <a:stretch/>
        </p:blipFill>
        <p:spPr>
          <a:xfrm flipH="1">
            <a:off x="-31608" y="-36289"/>
            <a:ext cx="9207215" cy="736381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063" y="-25805"/>
            <a:ext cx="8808937" cy="7019181"/>
          </a:xfrm>
          <a:prstGeom prst="rect">
            <a:avLst/>
          </a:prstGeom>
        </p:spPr>
      </p:pic>
    </p:spTree>
    <p:extLst>
      <p:ext uri="{BB962C8B-B14F-4D97-AF65-F5344CB8AC3E}">
        <p14:creationId xmlns:p14="http://schemas.microsoft.com/office/powerpoint/2010/main" val="100457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a:t>Click to edit Master title style</a:t>
            </a:r>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datum 3"/>
          <p:cNvSpPr>
            <a:spLocks noGrp="1"/>
          </p:cNvSpPr>
          <p:nvPr>
            <p:ph type="dt" sz="half" idx="10"/>
          </p:nvPr>
        </p:nvSpPr>
        <p:spPr/>
        <p:txBody>
          <a:body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61072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370242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ijdelijke aanduiding voor datum 6"/>
          <p:cNvSpPr>
            <a:spLocks noGrp="1"/>
          </p:cNvSpPr>
          <p:nvPr>
            <p:ph type="dt" sz="half" idx="10"/>
          </p:nvPr>
        </p:nvSpPr>
        <p:spPr/>
        <p:txBody>
          <a:bodyPr/>
          <a:lstStyle/>
          <a:p>
            <a:fld id="{67E4B479-E1B1-4DE1-BDD9-C5F374E6D4D8}" type="datetimeFigureOut">
              <a:rPr lang="en-US" smtClean="0"/>
              <a:t>3/29/2017</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138713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datum 2"/>
          <p:cNvSpPr>
            <a:spLocks noGrp="1"/>
          </p:cNvSpPr>
          <p:nvPr>
            <p:ph type="dt" sz="half" idx="10"/>
          </p:nvPr>
        </p:nvSpPr>
        <p:spPr/>
        <p:txBody>
          <a:bodyPr/>
          <a:lstStyle/>
          <a:p>
            <a:fld id="{67E4B479-E1B1-4DE1-BDD9-C5F374E6D4D8}" type="datetimeFigureOut">
              <a:rPr lang="en-US" smtClean="0"/>
              <a:t>3/29/2017</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85248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67E4B479-E1B1-4DE1-BDD9-C5F374E6D4D8}" type="datetimeFigureOut">
              <a:rPr lang="en-US" smtClean="0"/>
              <a:t>3/29/2017</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1FFED922-8565-4B4E-8D70-30A14EBC001A}" type="slidenum">
              <a:rPr lang="en-US" smtClean="0"/>
              <a:t>‹#›</a:t>
            </a:fld>
            <a:endParaRPr lang="en-US"/>
          </a:p>
        </p:txBody>
      </p:sp>
    </p:spTree>
    <p:extLst>
      <p:ext uri="{BB962C8B-B14F-4D97-AF65-F5344CB8AC3E}">
        <p14:creationId xmlns:p14="http://schemas.microsoft.com/office/powerpoint/2010/main" val="242466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nl-NL" dirty="0"/>
          </a:p>
        </p:txBody>
      </p:sp>
      <p:sp>
        <p:nvSpPr>
          <p:cNvPr id="5" name="Tijdelijke aanduiding voor datum 4"/>
          <p:cNvSpPr>
            <a:spLocks noGrp="1"/>
          </p:cNvSpPr>
          <p:nvPr>
            <p:ph type="dt" sz="half" idx="10"/>
          </p:nvPr>
        </p:nvSpPr>
        <p:spPr/>
        <p:txBody>
          <a:bodyPr/>
          <a:lstStyle/>
          <a:p>
            <a:fld id="{67E4B479-E1B1-4DE1-BDD9-C5F374E6D4D8}" type="datetimeFigureOut">
              <a:rPr lang="en-US" smtClean="0"/>
              <a:t>3/29/2017</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1FFED922-8565-4B4E-8D70-30A14EBC001A}" type="slidenum">
              <a:rPr lang="en-US" smtClean="0"/>
              <a:t>‹#›</a:t>
            </a:fld>
            <a:endParaRPr lang="en-US"/>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a:t>Click to edit Master text style</a:t>
            </a:r>
            <a:r>
              <a:rPr lang="en-GB" noProof="0" dirty="0"/>
              <a:t>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1FFED922-8565-4B4E-8D70-30A14EBC001A}" type="slidenum">
              <a:rPr lang="en-US" smtClean="0"/>
              <a:t>‹#›</a:t>
            </a:fld>
            <a:endParaRPr lang="en-US"/>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a:t>Click to edit Master text style</a:t>
            </a:r>
            <a:r>
              <a:rPr lang="en-GB" noProof="0" dirty="0"/>
              <a:t>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67E4B479-E1B1-4DE1-BDD9-C5F374E6D4D8}" type="datetimeFigureOut">
              <a:rPr lang="en-US" smtClean="0"/>
              <a:t>3/29/2017</a:t>
            </a:fld>
            <a:endParaRPr lang="en-US"/>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1FFED922-8565-4B4E-8D70-30A14EBC001A}" type="slidenum">
              <a:rPr lang="en-US" smtClean="0"/>
              <a:t>‹#›</a:t>
            </a:fld>
            <a:endParaRPr lang="en-US"/>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BE" altLang="nl-BE" smtClean="0"/>
              <a:t>Click to edit Master title style</a:t>
            </a:r>
            <a:endParaRPr lang="en-US" altLang="nl-B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nl-BE" smtClean="0"/>
              <a:t>Click to edit Master text styles</a:t>
            </a:r>
          </a:p>
          <a:p>
            <a:pPr lvl="1"/>
            <a:r>
              <a:rPr lang="nl-BE" altLang="nl-BE" smtClean="0"/>
              <a:t>Second level</a:t>
            </a:r>
          </a:p>
          <a:p>
            <a:pPr lvl="2"/>
            <a:r>
              <a:rPr lang="nl-BE" altLang="nl-BE" smtClean="0"/>
              <a:t>Third level</a:t>
            </a:r>
          </a:p>
          <a:p>
            <a:pPr lvl="3"/>
            <a:r>
              <a:rPr lang="nl-BE" altLang="nl-BE" smtClean="0"/>
              <a:t>Fourth level</a:t>
            </a:r>
          </a:p>
          <a:p>
            <a:pPr lvl="4"/>
            <a:r>
              <a:rPr lang="nl-BE" altLang="nl-BE" smtClean="0"/>
              <a:t>Fifth level</a:t>
            </a:r>
            <a:endParaRPr lang="en-US" alt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82DD9A52-61EF-4F80-915C-1ADAF702E69A}" type="datetime1">
              <a:rPr lang="en-US" altLang="nl-BE" smtClean="0"/>
              <a:t>3/29/2017</a:t>
            </a:fld>
            <a:endParaRPr lang="en-US" alt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nl-BE" alt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11906BCB-D9B0-4993-8D58-C98FA748BB14}" type="slidenum">
              <a:rPr lang="en-US" altLang="nl-BE"/>
              <a:pPr>
                <a:defRPr/>
              </a:pPr>
              <a:t>‹#›</a:t>
            </a:fld>
            <a:endParaRPr lang="en-US" altLang="nl-BE"/>
          </a:p>
        </p:txBody>
      </p:sp>
    </p:spTree>
    <p:extLst>
      <p:ext uri="{BB962C8B-B14F-4D97-AF65-F5344CB8AC3E}">
        <p14:creationId xmlns:p14="http://schemas.microsoft.com/office/powerpoint/2010/main" val="3702049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19.xml"/><Relationship Id="rId6" Type="http://schemas.openxmlformats.org/officeDocument/2006/relationships/image" Target="../media/image30.png"/><Relationship Id="rId11" Type="http://schemas.openxmlformats.org/officeDocument/2006/relationships/image" Target="../media/image35.tif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722311" y="3200400"/>
            <a:ext cx="7775575" cy="1584325"/>
          </a:xfrm>
        </p:spPr>
        <p:txBody>
          <a:bodyPr/>
          <a:lstStyle/>
          <a:p>
            <a:pPr eaLnBrk="1" hangingPunct="1">
              <a:lnSpc>
                <a:spcPct val="80000"/>
              </a:lnSpc>
            </a:pPr>
            <a:r>
              <a:rPr lang="fr-FR" altLang="nl-BE" sz="2000" b="1" dirty="0">
                <a:solidFill>
                  <a:schemeClr val="tx2"/>
                </a:solidFill>
              </a:rPr>
              <a:t>Herman Goossens</a:t>
            </a:r>
          </a:p>
          <a:p>
            <a:pPr eaLnBrk="1" hangingPunct="1">
              <a:lnSpc>
                <a:spcPct val="80000"/>
              </a:lnSpc>
            </a:pPr>
            <a:r>
              <a:rPr lang="fr-FR" altLang="nl-BE" sz="2000" dirty="0">
                <a:solidFill>
                  <a:schemeClr val="tx2"/>
                </a:solidFill>
              </a:rPr>
              <a:t>Professor in Medical </a:t>
            </a:r>
            <a:r>
              <a:rPr lang="fr-FR" altLang="nl-BE" sz="2000" dirty="0" err="1">
                <a:solidFill>
                  <a:schemeClr val="tx2"/>
                </a:solidFill>
              </a:rPr>
              <a:t>Microbiology</a:t>
            </a:r>
            <a:endParaRPr lang="fr-FR" altLang="nl-BE" sz="2000" dirty="0">
              <a:solidFill>
                <a:schemeClr val="tx2"/>
              </a:solidFill>
            </a:endParaRPr>
          </a:p>
          <a:p>
            <a:pPr eaLnBrk="1" hangingPunct="1">
              <a:lnSpc>
                <a:spcPct val="80000"/>
              </a:lnSpc>
            </a:pPr>
            <a:endParaRPr lang="fr-FR" altLang="nl-BE" sz="2000" dirty="0">
              <a:solidFill>
                <a:schemeClr val="tx2"/>
              </a:solidFill>
            </a:endParaRPr>
          </a:p>
          <a:p>
            <a:pPr eaLnBrk="1" hangingPunct="1">
              <a:lnSpc>
                <a:spcPct val="80000"/>
              </a:lnSpc>
            </a:pPr>
            <a:r>
              <a:rPr lang="fr-FR" altLang="nl-BE" sz="2000" dirty="0">
                <a:solidFill>
                  <a:schemeClr val="tx2"/>
                </a:solidFill>
              </a:rPr>
              <a:t>Vaccine &amp; Infectious </a:t>
            </a:r>
            <a:r>
              <a:rPr lang="fr-FR" altLang="nl-BE" sz="2000" dirty="0" err="1">
                <a:solidFill>
                  <a:schemeClr val="tx2"/>
                </a:solidFill>
              </a:rPr>
              <a:t>Disease</a:t>
            </a:r>
            <a:r>
              <a:rPr lang="fr-FR" altLang="nl-BE" sz="2000" dirty="0">
                <a:solidFill>
                  <a:schemeClr val="tx2"/>
                </a:solidFill>
              </a:rPr>
              <a:t> Institute</a:t>
            </a:r>
          </a:p>
          <a:p>
            <a:pPr eaLnBrk="1" hangingPunct="1">
              <a:lnSpc>
                <a:spcPct val="80000"/>
              </a:lnSpc>
            </a:pPr>
            <a:r>
              <a:rPr lang="fr-FR" altLang="nl-BE" sz="2000" dirty="0" err="1" smtClean="0">
                <a:solidFill>
                  <a:schemeClr val="tx2"/>
                </a:solidFill>
              </a:rPr>
              <a:t>University</a:t>
            </a:r>
            <a:r>
              <a:rPr lang="fr-FR" altLang="nl-BE" sz="2000" dirty="0" smtClean="0">
                <a:solidFill>
                  <a:schemeClr val="tx2"/>
                </a:solidFill>
              </a:rPr>
              <a:t> </a:t>
            </a:r>
            <a:r>
              <a:rPr lang="fr-FR" altLang="nl-BE" sz="2000" dirty="0" err="1" smtClean="0">
                <a:solidFill>
                  <a:schemeClr val="tx2"/>
                </a:solidFill>
              </a:rPr>
              <a:t>Antwerp</a:t>
            </a:r>
            <a:r>
              <a:rPr lang="fr-FR" altLang="nl-BE" sz="2000" dirty="0" smtClean="0">
                <a:solidFill>
                  <a:schemeClr val="tx2"/>
                </a:solidFill>
              </a:rPr>
              <a:t>, </a:t>
            </a:r>
            <a:r>
              <a:rPr lang="fr-FR" altLang="nl-BE" sz="2000" dirty="0">
                <a:solidFill>
                  <a:schemeClr val="tx2"/>
                </a:solidFill>
              </a:rPr>
              <a:t>Belgium</a:t>
            </a:r>
          </a:p>
        </p:txBody>
      </p:sp>
      <p:sp>
        <p:nvSpPr>
          <p:cNvPr id="4" name="Rectangle 2"/>
          <p:cNvSpPr txBox="1">
            <a:spLocks noChangeArrowheads="1"/>
          </p:cNvSpPr>
          <p:nvPr/>
        </p:nvSpPr>
        <p:spPr bwMode="auto">
          <a:xfrm>
            <a:off x="533399" y="1371600"/>
            <a:ext cx="8153400" cy="1944687"/>
          </a:xfrm>
          <a:prstGeom prst="rect">
            <a:avLst/>
          </a:prstGeom>
          <a:noFill/>
          <a:ln w="9525">
            <a:noFill/>
            <a:miter lim="800000"/>
            <a:headEnd/>
            <a:tailEnd/>
          </a:ln>
        </p:spPr>
        <p:txBody>
          <a:bodyPr anchor="ctr"/>
          <a:lstStyle/>
          <a:p>
            <a:pPr algn="ctr">
              <a:defRPr/>
            </a:pPr>
            <a:r>
              <a:rPr lang="fr-FR" altLang="nl-BE" sz="4000" b="1" dirty="0" smtClean="0">
                <a:solidFill>
                  <a:schemeClr val="tx2"/>
                </a:solidFill>
              </a:rPr>
              <a:t>Research on Antimicrobial Resistance </a:t>
            </a:r>
          </a:p>
          <a:p>
            <a:pPr algn="ctr">
              <a:defRPr/>
            </a:pPr>
            <a:r>
              <a:rPr lang="fr-FR" altLang="nl-BE" sz="4000" b="1" dirty="0" err="1" smtClean="0">
                <a:solidFill>
                  <a:schemeClr val="tx2"/>
                </a:solidFill>
              </a:rPr>
              <a:t>linked</a:t>
            </a:r>
            <a:r>
              <a:rPr lang="fr-FR" altLang="nl-BE" sz="4000" b="1" dirty="0" smtClean="0">
                <a:solidFill>
                  <a:schemeClr val="tx2"/>
                </a:solidFill>
              </a:rPr>
              <a:t> to China</a:t>
            </a:r>
          </a:p>
          <a:p>
            <a:pPr algn="ctr">
              <a:defRPr/>
            </a:pPr>
            <a:endParaRPr lang="fr-FR" altLang="nl-BE" sz="4000" b="1" dirty="0" smtClean="0">
              <a:solidFill>
                <a:schemeClr val="tx2"/>
              </a:solidFill>
            </a:endParaRPr>
          </a:p>
        </p:txBody>
      </p:sp>
      <p:pic>
        <p:nvPicPr>
          <p:cNvPr id="5" name="Picture 2" descr="Afbeeldingsresultaat"/>
          <p:cNvPicPr/>
          <p:nvPr/>
        </p:nvPicPr>
        <p:blipFill>
          <a:blip r:embed="rId3">
            <a:extLst>
              <a:ext uri="{28A0092B-C50C-407E-A947-70E740481C1C}">
                <a14:useLocalDpi xmlns:a14="http://schemas.microsoft.com/office/drawing/2010/main" val="0"/>
              </a:ext>
            </a:extLst>
          </a:blip>
          <a:srcRect/>
          <a:stretch>
            <a:fillRect/>
          </a:stretch>
        </p:blipFill>
        <p:spPr bwMode="auto">
          <a:xfrm>
            <a:off x="7628890" y="0"/>
            <a:ext cx="1515110" cy="1011555"/>
          </a:xfrm>
          <a:prstGeom prst="rect">
            <a:avLst/>
          </a:prstGeom>
          <a:noFill/>
          <a:ln>
            <a:noFill/>
          </a:ln>
        </p:spPr>
      </p:pic>
      <p:pic>
        <p:nvPicPr>
          <p:cNvPr id="6" name="Picture 3" descr="Afbeeldingsresultaat voor vlag chin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511935" cy="1011555"/>
          </a:xfrm>
          <a:prstGeom prst="rect">
            <a:avLst/>
          </a:prstGeom>
          <a:noFill/>
          <a:ln>
            <a:noFill/>
          </a:ln>
        </p:spPr>
      </p:pic>
    </p:spTree>
    <p:extLst>
      <p:ext uri="{BB962C8B-B14F-4D97-AF65-F5344CB8AC3E}">
        <p14:creationId xmlns:p14="http://schemas.microsoft.com/office/powerpoint/2010/main" val="237768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92969"/>
            <a:ext cx="8229600" cy="634082"/>
          </a:xfrm>
        </p:spPr>
        <p:txBody>
          <a:bodyPr>
            <a:normAutofit/>
          </a:bodyPr>
          <a:lstStyle/>
          <a:p>
            <a:pPr algn="ctr"/>
            <a:r>
              <a:rPr lang="nl-BE" sz="3200" b="1" dirty="0"/>
              <a:t>Chinese participation to the 2017 Global-PPS</a:t>
            </a:r>
            <a:endParaRPr lang="fr-BE"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60848"/>
            <a:ext cx="5316668" cy="401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79912" y="980728"/>
            <a:ext cx="5040560" cy="707886"/>
          </a:xfrm>
          <a:prstGeom prst="rect">
            <a:avLst/>
          </a:prstGeom>
          <a:noFill/>
        </p:spPr>
        <p:txBody>
          <a:bodyPr wrap="square" rtlCol="0">
            <a:spAutoFit/>
          </a:bodyPr>
          <a:lstStyle/>
          <a:p>
            <a:r>
              <a:rPr lang="fr-BE" sz="2000" dirty="0" smtClean="0">
                <a:solidFill>
                  <a:srgbClr val="C00000"/>
                </a:solidFill>
              </a:rPr>
              <a:t>Shaanxi (</a:t>
            </a:r>
            <a:r>
              <a:rPr lang="fr-BE" sz="2000" dirty="0" err="1" smtClean="0">
                <a:solidFill>
                  <a:srgbClr val="C00000"/>
                </a:solidFill>
              </a:rPr>
              <a:t>Xi’An</a:t>
            </a:r>
            <a:r>
              <a:rPr lang="fr-BE" sz="2000" dirty="0" smtClean="0">
                <a:solidFill>
                  <a:srgbClr val="C00000"/>
                </a:solidFill>
              </a:rPr>
              <a:t> + </a:t>
            </a:r>
            <a:r>
              <a:rPr lang="fr-BE" sz="2000" dirty="0" err="1" smtClean="0">
                <a:solidFill>
                  <a:srgbClr val="C00000"/>
                </a:solidFill>
              </a:rPr>
              <a:t>Yanan</a:t>
            </a:r>
            <a:r>
              <a:rPr lang="fr-BE" sz="2000" dirty="0" smtClean="0">
                <a:solidFill>
                  <a:srgbClr val="C00000"/>
                </a:solidFill>
              </a:rPr>
              <a:t>) : 6 </a:t>
            </a:r>
            <a:r>
              <a:rPr lang="fr-BE" sz="2000" dirty="0" err="1" smtClean="0">
                <a:solidFill>
                  <a:srgbClr val="C00000"/>
                </a:solidFill>
              </a:rPr>
              <a:t>hospitals</a:t>
            </a:r>
            <a:r>
              <a:rPr lang="fr-BE" sz="2000" dirty="0" smtClean="0">
                <a:solidFill>
                  <a:srgbClr val="C00000"/>
                </a:solidFill>
              </a:rPr>
              <a:t>, </a:t>
            </a:r>
            <a:r>
              <a:rPr lang="fr-BE" sz="2000" dirty="0" err="1" smtClean="0">
                <a:solidFill>
                  <a:srgbClr val="C00000"/>
                </a:solidFill>
              </a:rPr>
              <a:t>among</a:t>
            </a:r>
            <a:r>
              <a:rPr lang="fr-BE" sz="2000" dirty="0" smtClean="0">
                <a:solidFill>
                  <a:srgbClr val="C00000"/>
                </a:solidFill>
              </a:rPr>
              <a:t> </a:t>
            </a:r>
            <a:r>
              <a:rPr lang="fr-BE" sz="2000" dirty="0" err="1" smtClean="0">
                <a:solidFill>
                  <a:srgbClr val="C00000"/>
                </a:solidFill>
              </a:rPr>
              <a:t>which</a:t>
            </a:r>
            <a:r>
              <a:rPr lang="fr-BE" sz="2000" dirty="0">
                <a:solidFill>
                  <a:srgbClr val="C00000"/>
                </a:solidFill>
              </a:rPr>
              <a:t> </a:t>
            </a:r>
            <a:r>
              <a:rPr lang="fr-BE" sz="2000" dirty="0" smtClean="0">
                <a:solidFill>
                  <a:srgbClr val="C00000"/>
                </a:solidFill>
              </a:rPr>
              <a:t>1 </a:t>
            </a:r>
            <a:r>
              <a:rPr lang="fr-BE" sz="2000" dirty="0" err="1" smtClean="0">
                <a:solidFill>
                  <a:srgbClr val="C00000"/>
                </a:solidFill>
              </a:rPr>
              <a:t>participated</a:t>
            </a:r>
            <a:r>
              <a:rPr lang="fr-BE" sz="2000" dirty="0" smtClean="0">
                <a:solidFill>
                  <a:srgbClr val="C00000"/>
                </a:solidFill>
              </a:rPr>
              <a:t> to the 2015 Global-PPS</a:t>
            </a:r>
            <a:endParaRPr lang="fr-BE" sz="2000" dirty="0">
              <a:solidFill>
                <a:srgbClr val="C00000"/>
              </a:solidFill>
            </a:endParaRPr>
          </a:p>
        </p:txBody>
      </p:sp>
      <p:sp>
        <p:nvSpPr>
          <p:cNvPr id="7" name="TextBox 6"/>
          <p:cNvSpPr txBox="1"/>
          <p:nvPr/>
        </p:nvSpPr>
        <p:spPr>
          <a:xfrm>
            <a:off x="6444208" y="5215768"/>
            <a:ext cx="2160240" cy="400110"/>
          </a:xfrm>
          <a:prstGeom prst="rect">
            <a:avLst/>
          </a:prstGeom>
          <a:noFill/>
        </p:spPr>
        <p:txBody>
          <a:bodyPr wrap="square" rtlCol="0">
            <a:spAutoFit/>
          </a:bodyPr>
          <a:lstStyle/>
          <a:p>
            <a:r>
              <a:rPr lang="fr-BE" sz="2000" dirty="0" smtClean="0">
                <a:solidFill>
                  <a:srgbClr val="C00000"/>
                </a:solidFill>
              </a:rPr>
              <a:t>Fujian: 1 </a:t>
            </a:r>
            <a:r>
              <a:rPr lang="fr-BE" sz="2000" dirty="0" err="1" smtClean="0">
                <a:solidFill>
                  <a:srgbClr val="C00000"/>
                </a:solidFill>
              </a:rPr>
              <a:t>hospital</a:t>
            </a:r>
            <a:endParaRPr lang="fr-BE" sz="2000" dirty="0">
              <a:solidFill>
                <a:srgbClr val="C00000"/>
              </a:solidFill>
            </a:endParaRPr>
          </a:p>
        </p:txBody>
      </p:sp>
      <p:cxnSp>
        <p:nvCxnSpPr>
          <p:cNvPr id="9" name="Straight Arrow Connector 8"/>
          <p:cNvCxnSpPr/>
          <p:nvPr/>
        </p:nvCxnSpPr>
        <p:spPr>
          <a:xfrm flipV="1">
            <a:off x="4842683" y="1886369"/>
            <a:ext cx="288032" cy="197467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19645" y="5085184"/>
            <a:ext cx="724563" cy="21602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578" y="5389417"/>
            <a:ext cx="1185094" cy="1185094"/>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097" y="5562639"/>
            <a:ext cx="1435759" cy="96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56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340799"/>
            <a:ext cx="8064896" cy="936105"/>
          </a:xfrm>
        </p:spPr>
        <p:txBody>
          <a:bodyPr>
            <a:noAutofit/>
          </a:bodyPr>
          <a:lstStyle/>
          <a:p>
            <a:pPr algn="ctr"/>
            <a:r>
              <a:rPr lang="en-GB" sz="2000" b="1" dirty="0"/>
              <a:t>Developing and combining innovative animal health care solutions for reduced antimicrobial use and improved animal welfare tailored to pig and broiler production in Europe and China</a:t>
            </a:r>
            <a:r>
              <a:rPr lang="en-GB" sz="2000" b="1" dirty="0" smtClean="0"/>
              <a:t>:</a:t>
            </a:r>
            <a:br>
              <a:rPr lang="en-GB" sz="2000" b="1" dirty="0" smtClean="0"/>
            </a:br>
            <a:r>
              <a:rPr lang="en-GB" sz="2000" b="1" dirty="0" smtClean="0"/>
              <a:t>Coordinators: </a:t>
            </a:r>
            <a:r>
              <a:rPr lang="en-GB" sz="2000" b="1" dirty="0" err="1" smtClean="0"/>
              <a:t>Prof</a:t>
            </a:r>
            <a:r>
              <a:rPr lang="en-GB" sz="2000" b="1" dirty="0" err="1"/>
              <a:t>.</a:t>
            </a:r>
            <a:r>
              <a:rPr lang="en-GB" sz="2000" b="1" dirty="0"/>
              <a:t> Dewulf (</a:t>
            </a:r>
            <a:r>
              <a:rPr lang="en-GB" sz="2000" b="1" dirty="0" err="1"/>
              <a:t>UGent</a:t>
            </a:r>
            <a:r>
              <a:rPr lang="en-GB" sz="2000" b="1" dirty="0"/>
              <a:t>) and </a:t>
            </a:r>
            <a:r>
              <a:rPr lang="en-GB" sz="2000" b="1" dirty="0" err="1"/>
              <a:t>Prof.</a:t>
            </a:r>
            <a:r>
              <a:rPr lang="en-GB" sz="2000" b="1" dirty="0"/>
              <a:t> Yang (CAU) </a:t>
            </a:r>
            <a:endParaRPr lang="nl-BE" sz="2000" dirty="0"/>
          </a:p>
        </p:txBody>
      </p:sp>
      <p:grpSp>
        <p:nvGrpSpPr>
          <p:cNvPr id="3" name="Group 20"/>
          <p:cNvGrpSpPr/>
          <p:nvPr/>
        </p:nvGrpSpPr>
        <p:grpSpPr>
          <a:xfrm>
            <a:off x="1295400" y="1586137"/>
            <a:ext cx="6019800" cy="4814663"/>
            <a:chOff x="0" y="0"/>
            <a:chExt cx="4648200" cy="3622675"/>
          </a:xfrm>
        </p:grpSpPr>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400425"/>
            </a:xfrm>
            <a:prstGeom prst="rect">
              <a:avLst/>
            </a:prstGeom>
            <a:noFill/>
          </p:spPr>
        </p:pic>
        <p:sp>
          <p:nvSpPr>
            <p:cNvPr id="5" name="Text Box 15"/>
            <p:cNvSpPr txBox="1"/>
            <p:nvPr/>
          </p:nvSpPr>
          <p:spPr>
            <a:xfrm>
              <a:off x="1019174" y="3286125"/>
              <a:ext cx="3626485" cy="336550"/>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just">
                <a:spcBef>
                  <a:spcPts val="1200"/>
                </a:spcBef>
                <a:spcAft>
                  <a:spcPts val="300"/>
                </a:spcAft>
              </a:pPr>
              <a:r>
                <a:rPr lang="en-GB" sz="1000">
                  <a:solidFill>
                    <a:srgbClr val="000000"/>
                  </a:solidFill>
                  <a:effectLst/>
                  <a:latin typeface="Times New Roman" panose="02020603050405020304" pitchFamily="18" charset="0"/>
                  <a:ea typeface="SimSun" panose="02010600030101010101" pitchFamily="2" charset="-122"/>
                </a:rPr>
                <a:t>Figure 2. The INCARNA concept for research and innovation</a:t>
              </a:r>
              <a:endParaRPr lang="nl-BE" sz="900">
                <a:solidFill>
                  <a:srgbClr val="000000"/>
                </a:solidFill>
                <a:effectLst/>
                <a:latin typeface="Times New Roman" panose="02020603050405020304" pitchFamily="18" charset="0"/>
                <a:ea typeface="SimSun" panose="02010600030101010101" pitchFamily="2" charset="-122"/>
              </a:endParaRPr>
            </a:p>
          </p:txBody>
        </p:sp>
      </p:grpSp>
    </p:spTree>
    <p:extLst>
      <p:ext uri="{BB962C8B-B14F-4D97-AF65-F5344CB8AC3E}">
        <p14:creationId xmlns:p14="http://schemas.microsoft.com/office/powerpoint/2010/main" val="4046011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b="1" dirty="0" smtClean="0"/>
              <a:t>INCARNA Partners in </a:t>
            </a:r>
            <a:r>
              <a:rPr lang="nl-BE" b="1" dirty="0" err="1" smtClean="0"/>
              <a:t>the</a:t>
            </a:r>
            <a:r>
              <a:rPr lang="nl-BE" b="1" dirty="0" smtClean="0"/>
              <a:t> EU and China</a:t>
            </a:r>
            <a:endParaRPr lang="nl-BE" b="1" dirty="0"/>
          </a:p>
        </p:txBody>
      </p:sp>
      <p:pic>
        <p:nvPicPr>
          <p:cNvPr id="3" name="Picture 2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077200" cy="4343400"/>
          </a:xfrm>
          <a:prstGeom prst="rect">
            <a:avLst/>
          </a:prstGeom>
          <a:noFill/>
        </p:spPr>
      </p:pic>
    </p:spTree>
    <p:extLst>
      <p:ext uri="{BB962C8B-B14F-4D97-AF65-F5344CB8AC3E}">
        <p14:creationId xmlns:p14="http://schemas.microsoft.com/office/powerpoint/2010/main" val="366902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4953000" y="1659944"/>
            <a:ext cx="4038600" cy="4401205"/>
          </a:xfrm>
          <a:prstGeom prst="rect">
            <a:avLst/>
          </a:prstGeom>
          <a:noFill/>
        </p:spPr>
        <p:txBody>
          <a:bodyPr wrap="square" rtlCol="0">
            <a:spAutoFit/>
          </a:bodyPr>
          <a:lstStyle/>
          <a:p>
            <a:r>
              <a:rPr lang="en-GB" sz="2000" i="1" dirty="0" smtClean="0">
                <a:solidFill>
                  <a:schemeClr val="accent1">
                    <a:lumMod val="75000"/>
                  </a:schemeClr>
                </a:solidFill>
                <a:latin typeface="Century Gothic" charset="0"/>
                <a:ea typeface="Century Gothic" charset="0"/>
                <a:cs typeface="Century Gothic" charset="0"/>
              </a:rPr>
              <a:t>“we encourage governments to consider the need for establishing a </a:t>
            </a:r>
            <a:r>
              <a:rPr lang="en-GB" sz="2000" b="1" i="1" dirty="0" smtClean="0">
                <a:solidFill>
                  <a:schemeClr val="accent1">
                    <a:lumMod val="75000"/>
                  </a:schemeClr>
                </a:solidFill>
                <a:latin typeface="Century Gothic" charset="0"/>
                <a:ea typeface="Century Gothic" charset="0"/>
                <a:cs typeface="Century Gothic" charset="0"/>
              </a:rPr>
              <a:t>global clinical studies network on drug resistance</a:t>
            </a:r>
            <a:r>
              <a:rPr lang="en-GB" sz="2000" i="1" dirty="0" smtClean="0">
                <a:solidFill>
                  <a:schemeClr val="accent1">
                    <a:lumMod val="75000"/>
                  </a:schemeClr>
                </a:solidFill>
                <a:latin typeface="Century Gothic" charset="0"/>
                <a:ea typeface="Century Gothic" charset="0"/>
                <a:cs typeface="Century Gothic" charset="0"/>
              </a:rPr>
              <a:t> that provides access to a large clinical research infrastructure for the design, coordination and conducting of clinical trials and studies in cooperation with the existing global experts networks to ensure the common benefit of the outcomes”</a:t>
            </a:r>
            <a:endParaRPr lang="en-GB" sz="2000" i="1" dirty="0">
              <a:solidFill>
                <a:schemeClr val="accent1">
                  <a:lumMod val="75000"/>
                </a:schemeClr>
              </a:solidFill>
              <a:latin typeface="Century Gothic" charset="0"/>
              <a:ea typeface="Century Gothic" charset="0"/>
              <a:cs typeface="Century Gothic" charset="0"/>
            </a:endParaRP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11" y="3153932"/>
            <a:ext cx="3249717" cy="225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4"/>
          <p:cNvSpPr txBox="1">
            <a:spLocks noChangeArrowheads="1"/>
          </p:cNvSpPr>
          <p:nvPr/>
        </p:nvSpPr>
        <p:spPr bwMode="auto">
          <a:xfrm>
            <a:off x="964121" y="5896217"/>
            <a:ext cx="6243815" cy="33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tabLst>
                <a:tab pos="715963" algn="l"/>
              </a:tabLst>
              <a:defRPr sz="3200">
                <a:solidFill>
                  <a:srgbClr val="5F497A"/>
                </a:solidFill>
                <a:latin typeface="Calibri Light" charset="0"/>
              </a:defRPr>
            </a:lvl1pPr>
            <a:lvl2pPr marL="742950" indent="-285750" eaLnBrk="0" hangingPunct="0">
              <a:spcBef>
                <a:spcPct val="20000"/>
              </a:spcBef>
              <a:buFont typeface="Arial" charset="0"/>
              <a:buChar char="–"/>
              <a:tabLst>
                <a:tab pos="715963" algn="l"/>
              </a:tabLst>
              <a:defRPr sz="2800">
                <a:solidFill>
                  <a:srgbClr val="5F497A"/>
                </a:solidFill>
                <a:latin typeface="Calibri Light" charset="0"/>
              </a:defRPr>
            </a:lvl2pPr>
            <a:lvl3pPr marL="1143000" indent="-228600" eaLnBrk="0" hangingPunct="0">
              <a:spcBef>
                <a:spcPct val="20000"/>
              </a:spcBef>
              <a:buFont typeface="Arial" charset="0"/>
              <a:buChar char="•"/>
              <a:tabLst>
                <a:tab pos="715963" algn="l"/>
              </a:tabLst>
              <a:defRPr sz="2400">
                <a:solidFill>
                  <a:srgbClr val="5F497A"/>
                </a:solidFill>
                <a:latin typeface="Calibri Light" charset="0"/>
              </a:defRPr>
            </a:lvl3pPr>
            <a:lvl4pPr marL="1600200" indent="-228600" eaLnBrk="0" hangingPunct="0">
              <a:spcBef>
                <a:spcPct val="20000"/>
              </a:spcBef>
              <a:buFont typeface="Arial" charset="0"/>
              <a:buChar char="–"/>
              <a:tabLst>
                <a:tab pos="715963" algn="l"/>
              </a:tabLst>
              <a:defRPr sz="2000">
                <a:solidFill>
                  <a:srgbClr val="5F497A"/>
                </a:solidFill>
                <a:latin typeface="Calibri Light" charset="0"/>
              </a:defRPr>
            </a:lvl4pPr>
            <a:lvl5pPr marL="2057400" indent="-228600" eaLnBrk="0" hangingPunct="0">
              <a:spcBef>
                <a:spcPct val="20000"/>
              </a:spcBef>
              <a:buFont typeface="Arial" charset="0"/>
              <a:buChar char="»"/>
              <a:tabLst>
                <a:tab pos="715963" algn="l"/>
              </a:tabLst>
              <a:defRPr sz="2000">
                <a:solidFill>
                  <a:srgbClr val="5F497A"/>
                </a:solidFill>
                <a:latin typeface="Calibri Light" charset="0"/>
              </a:defRPr>
            </a:lvl5pPr>
            <a:lvl6pPr marL="2514600" indent="-228600" eaLnBrk="0" fontAlgn="base" hangingPunct="0">
              <a:spcBef>
                <a:spcPct val="20000"/>
              </a:spcBef>
              <a:spcAft>
                <a:spcPct val="0"/>
              </a:spcAft>
              <a:buFont typeface="Arial" charset="0"/>
              <a:buChar char="»"/>
              <a:tabLst>
                <a:tab pos="715963" algn="l"/>
              </a:tabLst>
              <a:defRPr sz="2000">
                <a:solidFill>
                  <a:srgbClr val="5F497A"/>
                </a:solidFill>
                <a:latin typeface="Calibri Light" charset="0"/>
              </a:defRPr>
            </a:lvl6pPr>
            <a:lvl7pPr marL="2971800" indent="-228600" eaLnBrk="0" fontAlgn="base" hangingPunct="0">
              <a:spcBef>
                <a:spcPct val="20000"/>
              </a:spcBef>
              <a:spcAft>
                <a:spcPct val="0"/>
              </a:spcAft>
              <a:buFont typeface="Arial" charset="0"/>
              <a:buChar char="»"/>
              <a:tabLst>
                <a:tab pos="715963" algn="l"/>
              </a:tabLst>
              <a:defRPr sz="2000">
                <a:solidFill>
                  <a:srgbClr val="5F497A"/>
                </a:solidFill>
                <a:latin typeface="Calibri Light" charset="0"/>
              </a:defRPr>
            </a:lvl7pPr>
            <a:lvl8pPr marL="3429000" indent="-228600" eaLnBrk="0" fontAlgn="base" hangingPunct="0">
              <a:spcBef>
                <a:spcPct val="20000"/>
              </a:spcBef>
              <a:spcAft>
                <a:spcPct val="0"/>
              </a:spcAft>
              <a:buFont typeface="Arial" charset="0"/>
              <a:buChar char="»"/>
              <a:tabLst>
                <a:tab pos="715963" algn="l"/>
              </a:tabLst>
              <a:defRPr sz="2000">
                <a:solidFill>
                  <a:srgbClr val="5F497A"/>
                </a:solidFill>
                <a:latin typeface="Calibri Light" charset="0"/>
              </a:defRPr>
            </a:lvl8pPr>
            <a:lvl9pPr marL="3886200" indent="-228600" eaLnBrk="0" fontAlgn="base" hangingPunct="0">
              <a:spcBef>
                <a:spcPct val="20000"/>
              </a:spcBef>
              <a:spcAft>
                <a:spcPct val="0"/>
              </a:spcAft>
              <a:buFont typeface="Arial" charset="0"/>
              <a:buChar char="»"/>
              <a:tabLst>
                <a:tab pos="715963" algn="l"/>
              </a:tabLst>
              <a:defRPr sz="2000">
                <a:solidFill>
                  <a:srgbClr val="5F497A"/>
                </a:solidFill>
                <a:latin typeface="Calibri Light" charset="0"/>
              </a:defRPr>
            </a:lvl9pPr>
          </a:lstStyle>
          <a:p>
            <a:pPr eaLnBrk="1" hangingPunct="1">
              <a:lnSpc>
                <a:spcPct val="114000"/>
              </a:lnSpc>
              <a:spcBef>
                <a:spcPct val="0"/>
              </a:spcBef>
              <a:buFontTx/>
              <a:buNone/>
            </a:pPr>
            <a:r>
              <a:rPr lang="nl-NL" altLang="nl-NL" sz="1400" dirty="0" err="1" smtClean="0">
                <a:solidFill>
                  <a:schemeClr val="bg1">
                    <a:lumMod val="50000"/>
                  </a:schemeClr>
                </a:solidFill>
                <a:latin typeface="Arial" charset="0"/>
              </a:rPr>
              <a:t>Shiozaki</a:t>
            </a:r>
            <a:r>
              <a:rPr lang="nl-NL" altLang="nl-NL" sz="1400" dirty="0" smtClean="0">
                <a:solidFill>
                  <a:schemeClr val="bg1">
                    <a:lumMod val="50000"/>
                  </a:schemeClr>
                </a:solidFill>
                <a:latin typeface="Arial" charset="0"/>
              </a:rPr>
              <a:t> </a:t>
            </a:r>
            <a:r>
              <a:rPr lang="nl-NL" altLang="nl-NL" sz="1400" dirty="0">
                <a:solidFill>
                  <a:schemeClr val="bg1">
                    <a:lumMod val="50000"/>
                  </a:schemeClr>
                </a:solidFill>
                <a:latin typeface="Arial" charset="0"/>
              </a:rPr>
              <a:t>et al. </a:t>
            </a:r>
            <a:r>
              <a:rPr lang="fr-FR" altLang="nl-NL" sz="1400" dirty="0">
                <a:solidFill>
                  <a:schemeClr val="bg1">
                    <a:lumMod val="50000"/>
                  </a:schemeClr>
                </a:solidFill>
                <a:latin typeface="Arial" charset="0"/>
              </a:rPr>
              <a:t>Lancet. </a:t>
            </a:r>
            <a:r>
              <a:rPr lang="fr-FR" altLang="nl-NL" sz="1400" dirty="0" smtClean="0">
                <a:solidFill>
                  <a:schemeClr val="bg1">
                    <a:lumMod val="50000"/>
                  </a:schemeClr>
                </a:solidFill>
                <a:latin typeface="Arial" charset="0"/>
              </a:rPr>
              <a:t>2016;388 (</a:t>
            </a:r>
            <a:r>
              <a:rPr lang="fr-FR" altLang="nl-NL" sz="1400" dirty="0">
                <a:solidFill>
                  <a:schemeClr val="bg1">
                    <a:lumMod val="50000"/>
                  </a:schemeClr>
                </a:solidFill>
                <a:latin typeface="Arial" charset="0"/>
              </a:rPr>
              <a:t>10051):</a:t>
            </a:r>
            <a:r>
              <a:rPr lang="fr-FR" altLang="nl-NL" sz="1400" dirty="0" smtClean="0">
                <a:solidFill>
                  <a:schemeClr val="bg1">
                    <a:lumMod val="50000"/>
                  </a:schemeClr>
                </a:solidFill>
                <a:latin typeface="Arial" charset="0"/>
              </a:rPr>
              <a:t>1262-3</a:t>
            </a:r>
            <a:endParaRPr lang="nl-NL" altLang="nl-NL" sz="1400" dirty="0">
              <a:solidFill>
                <a:schemeClr val="bg1">
                  <a:lumMod val="50000"/>
                </a:schemeClr>
              </a:solidFill>
              <a:latin typeface="Arial" charset="0"/>
            </a:endParaRPr>
          </a:p>
        </p:txBody>
      </p:sp>
      <p:sp>
        <p:nvSpPr>
          <p:cNvPr id="17" name="Titel 1"/>
          <p:cNvSpPr txBox="1">
            <a:spLocks/>
          </p:cNvSpPr>
          <p:nvPr/>
        </p:nvSpPr>
        <p:spPr>
          <a:xfrm>
            <a:off x="914400" y="1388364"/>
            <a:ext cx="2712398" cy="316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2">
                    <a:lumMod val="75000"/>
                  </a:schemeClr>
                </a:solidFill>
                <a:latin typeface="Century Gothic" charset="0"/>
                <a:ea typeface="Century Gothic" charset="0"/>
                <a:cs typeface="Century Gothic" charset="0"/>
              </a:defRPr>
            </a:lvl1pPr>
          </a:lstStyle>
          <a:p>
            <a:r>
              <a:rPr lang="nl-NL" altLang="nl-NL" sz="2000" b="1" dirty="0" smtClean="0"/>
              <a:t>Kobé Communiqué</a:t>
            </a:r>
            <a:endParaRPr lang="en-GB" sz="2000" b="1" dirty="0"/>
          </a:p>
        </p:txBody>
      </p:sp>
      <p:sp>
        <p:nvSpPr>
          <p:cNvPr id="18" name="Rechthoek 9"/>
          <p:cNvSpPr>
            <a:spLocks noGrp="1" noChangeArrowheads="1"/>
          </p:cNvSpPr>
          <p:nvPr>
            <p:ph idx="1"/>
          </p:nvPr>
        </p:nvSpPr>
        <p:spPr bwMode="auto">
          <a:xfrm>
            <a:off x="964121" y="1994201"/>
            <a:ext cx="3368299" cy="6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5F497A"/>
                </a:solidFill>
                <a:latin typeface="Calibri Light" charset="0"/>
              </a:defRPr>
            </a:lvl1pPr>
            <a:lvl2pPr marL="742950" indent="-285750" eaLnBrk="0" hangingPunct="0">
              <a:spcBef>
                <a:spcPct val="20000"/>
              </a:spcBef>
              <a:buFont typeface="Arial" charset="0"/>
              <a:buChar char="–"/>
              <a:defRPr sz="2800">
                <a:solidFill>
                  <a:srgbClr val="5F497A"/>
                </a:solidFill>
                <a:latin typeface="Calibri Light" charset="0"/>
              </a:defRPr>
            </a:lvl2pPr>
            <a:lvl3pPr marL="1143000" indent="-228600" eaLnBrk="0" hangingPunct="0">
              <a:spcBef>
                <a:spcPct val="20000"/>
              </a:spcBef>
              <a:buFont typeface="Arial" charset="0"/>
              <a:buChar char="•"/>
              <a:defRPr sz="2400">
                <a:solidFill>
                  <a:srgbClr val="5F497A"/>
                </a:solidFill>
                <a:latin typeface="Calibri Light" charset="0"/>
              </a:defRPr>
            </a:lvl3pPr>
            <a:lvl4pPr marL="1600200" indent="-228600" eaLnBrk="0" hangingPunct="0">
              <a:spcBef>
                <a:spcPct val="20000"/>
              </a:spcBef>
              <a:buFont typeface="Arial" charset="0"/>
              <a:buChar char="–"/>
              <a:defRPr sz="2000">
                <a:solidFill>
                  <a:srgbClr val="5F497A"/>
                </a:solidFill>
                <a:latin typeface="Calibri Light" charset="0"/>
              </a:defRPr>
            </a:lvl4pPr>
            <a:lvl5pPr marL="2057400" indent="-228600" eaLnBrk="0" hangingPunct="0">
              <a:spcBef>
                <a:spcPct val="20000"/>
              </a:spcBef>
              <a:buFont typeface="Arial" charset="0"/>
              <a:buChar char="»"/>
              <a:defRPr sz="2000">
                <a:solidFill>
                  <a:srgbClr val="5F497A"/>
                </a:solidFill>
                <a:latin typeface="Calibri Light" charset="0"/>
              </a:defRPr>
            </a:lvl5pPr>
            <a:lvl6pPr marL="2514600" indent="-228600" eaLnBrk="0" fontAlgn="base" hangingPunct="0">
              <a:spcBef>
                <a:spcPct val="20000"/>
              </a:spcBef>
              <a:spcAft>
                <a:spcPct val="0"/>
              </a:spcAft>
              <a:buFont typeface="Arial" charset="0"/>
              <a:buChar char="»"/>
              <a:defRPr sz="2000">
                <a:solidFill>
                  <a:srgbClr val="5F497A"/>
                </a:solidFill>
                <a:latin typeface="Calibri Light" charset="0"/>
              </a:defRPr>
            </a:lvl6pPr>
            <a:lvl7pPr marL="2971800" indent="-228600" eaLnBrk="0" fontAlgn="base" hangingPunct="0">
              <a:spcBef>
                <a:spcPct val="20000"/>
              </a:spcBef>
              <a:spcAft>
                <a:spcPct val="0"/>
              </a:spcAft>
              <a:buFont typeface="Arial" charset="0"/>
              <a:buChar char="»"/>
              <a:defRPr sz="2000">
                <a:solidFill>
                  <a:srgbClr val="5F497A"/>
                </a:solidFill>
                <a:latin typeface="Calibri Light" charset="0"/>
              </a:defRPr>
            </a:lvl7pPr>
            <a:lvl8pPr marL="3429000" indent="-228600" eaLnBrk="0" fontAlgn="base" hangingPunct="0">
              <a:spcBef>
                <a:spcPct val="20000"/>
              </a:spcBef>
              <a:spcAft>
                <a:spcPct val="0"/>
              </a:spcAft>
              <a:buFont typeface="Arial" charset="0"/>
              <a:buChar char="»"/>
              <a:defRPr sz="2000">
                <a:solidFill>
                  <a:srgbClr val="5F497A"/>
                </a:solidFill>
                <a:latin typeface="Calibri Light" charset="0"/>
              </a:defRPr>
            </a:lvl8pPr>
            <a:lvl9pPr marL="3886200" indent="-228600" eaLnBrk="0" fontAlgn="base" hangingPunct="0">
              <a:spcBef>
                <a:spcPct val="20000"/>
              </a:spcBef>
              <a:spcAft>
                <a:spcPct val="0"/>
              </a:spcAft>
              <a:buFont typeface="Arial" charset="0"/>
              <a:buChar char="»"/>
              <a:defRPr sz="2000">
                <a:solidFill>
                  <a:srgbClr val="5F497A"/>
                </a:solidFill>
                <a:latin typeface="Calibri Light" charset="0"/>
              </a:defRPr>
            </a:lvl9pPr>
          </a:lstStyle>
          <a:p>
            <a:pPr eaLnBrk="1" hangingPunct="1">
              <a:buFontTx/>
              <a:buNone/>
            </a:pPr>
            <a:r>
              <a:rPr lang="nl-NL" altLang="nl-NL" sz="1800" dirty="0">
                <a:solidFill>
                  <a:schemeClr val="accent1">
                    <a:lumMod val="75000"/>
                  </a:schemeClr>
                </a:solidFill>
                <a:latin typeface="Century Gothic" charset="0"/>
              </a:rPr>
              <a:t>G7 Health Ministers’ Meeting</a:t>
            </a:r>
          </a:p>
          <a:p>
            <a:pPr eaLnBrk="1" hangingPunct="1">
              <a:buFontTx/>
              <a:buNone/>
            </a:pPr>
            <a:r>
              <a:rPr lang="nl-NL" altLang="nl-NL" sz="1800" dirty="0">
                <a:solidFill>
                  <a:schemeClr val="accent1">
                    <a:lumMod val="75000"/>
                  </a:schemeClr>
                </a:solidFill>
                <a:latin typeface="Century Gothic" charset="0"/>
              </a:rPr>
              <a:t>11-12 September 2016</a:t>
            </a:r>
          </a:p>
        </p:txBody>
      </p:sp>
    </p:spTree>
    <p:extLst>
      <p:ext uri="{BB962C8B-B14F-4D97-AF65-F5344CB8AC3E}">
        <p14:creationId xmlns:p14="http://schemas.microsoft.com/office/powerpoint/2010/main" val="326798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BE" sz="4000" b="1" dirty="0" smtClean="0"/>
              <a:t>Clinical studies in Europe </a:t>
            </a:r>
            <a:r>
              <a:rPr lang="nl-BE" sz="4000" b="1" dirty="0" err="1" smtClean="0"/>
              <a:t>with</a:t>
            </a:r>
            <a:r>
              <a:rPr lang="nl-BE" sz="4000" b="1" dirty="0" smtClean="0"/>
              <a:t> </a:t>
            </a:r>
            <a:br>
              <a:rPr lang="nl-BE" sz="4000" b="1" dirty="0" smtClean="0"/>
            </a:br>
            <a:r>
              <a:rPr lang="nl-BE" sz="4000" b="1" dirty="0" smtClean="0"/>
              <a:t>Global (China) link</a:t>
            </a:r>
            <a:endParaRPr lang="nl-BE" sz="4000" b="1"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774"/>
            <a:ext cx="9102415" cy="370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8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9" name="Group 954"/>
          <p:cNvGrpSpPr/>
          <p:nvPr/>
        </p:nvGrpSpPr>
        <p:grpSpPr>
          <a:xfrm>
            <a:off x="1995872" y="1156481"/>
            <a:ext cx="5471728" cy="4853936"/>
            <a:chOff x="3673475" y="1943100"/>
            <a:chExt cx="2359025" cy="2390775"/>
          </a:xfrm>
          <a:solidFill>
            <a:schemeClr val="accent1">
              <a:lumMod val="20000"/>
              <a:lumOff val="80000"/>
            </a:schemeClr>
          </a:solidFill>
        </p:grpSpPr>
        <p:grpSp>
          <p:nvGrpSpPr>
            <p:cNvPr id="980" name="Group 206"/>
            <p:cNvGrpSpPr>
              <a:grpSpLocks/>
            </p:cNvGrpSpPr>
            <p:nvPr/>
          </p:nvGrpSpPr>
          <p:grpSpPr bwMode="auto">
            <a:xfrm>
              <a:off x="3673475" y="1943100"/>
              <a:ext cx="2359025" cy="2263775"/>
              <a:chOff x="2314" y="1224"/>
              <a:chExt cx="1486" cy="1426"/>
            </a:xfrm>
            <a:grpFill/>
          </p:grpSpPr>
          <p:sp>
            <p:nvSpPr>
              <p:cNvPr id="1133" name="Freeform 6"/>
              <p:cNvSpPr>
                <a:spLocks/>
              </p:cNvSpPr>
              <p:nvPr/>
            </p:nvSpPr>
            <p:spPr bwMode="auto">
              <a:xfrm>
                <a:off x="3536" y="2430"/>
                <a:ext cx="4" cy="4"/>
              </a:xfrm>
              <a:custGeom>
                <a:avLst/>
                <a:gdLst>
                  <a:gd name="T0" fmla="*/ 4 w 4"/>
                  <a:gd name="T1" fmla="*/ 4 h 4"/>
                  <a:gd name="T2" fmla="*/ 4 w 4"/>
                  <a:gd name="T3" fmla="*/ 4 h 4"/>
                  <a:gd name="T4" fmla="*/ 2 w 4"/>
                  <a:gd name="T5" fmla="*/ 0 h 4"/>
                  <a:gd name="T6" fmla="*/ 2 w 4"/>
                  <a:gd name="T7" fmla="*/ 0 h 4"/>
                  <a:gd name="T8" fmla="*/ 0 w 4"/>
                  <a:gd name="T9" fmla="*/ 0 h 4"/>
                  <a:gd name="T10" fmla="*/ 0 w 4"/>
                  <a:gd name="T11" fmla="*/ 0 h 4"/>
                  <a:gd name="T12" fmla="*/ 2 w 4"/>
                  <a:gd name="T13" fmla="*/ 0 h 4"/>
                  <a:gd name="T14" fmla="*/ 2 w 4"/>
                  <a:gd name="T15" fmla="*/ 0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4" y="4"/>
                    </a:lnTo>
                    <a:lnTo>
                      <a:pt x="2" y="0"/>
                    </a:lnTo>
                    <a:lnTo>
                      <a:pt x="2" y="0"/>
                    </a:lnTo>
                    <a:lnTo>
                      <a:pt x="0" y="0"/>
                    </a:lnTo>
                    <a:lnTo>
                      <a:pt x="0" y="0"/>
                    </a:lnTo>
                    <a:lnTo>
                      <a:pt x="2" y="0"/>
                    </a:lnTo>
                    <a:lnTo>
                      <a:pt x="2" y="0"/>
                    </a:lnTo>
                    <a:lnTo>
                      <a:pt x="4" y="4"/>
                    </a:lnTo>
                    <a:lnTo>
                      <a:pt x="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4" name="Freeform 7"/>
              <p:cNvSpPr>
                <a:spLocks/>
              </p:cNvSpPr>
              <p:nvPr/>
            </p:nvSpPr>
            <p:spPr bwMode="auto">
              <a:xfrm>
                <a:off x="3138" y="2080"/>
                <a:ext cx="8" cy="0"/>
              </a:xfrm>
              <a:custGeom>
                <a:avLst/>
                <a:gdLst>
                  <a:gd name="T0" fmla="*/ 8 w 8"/>
                  <a:gd name="T1" fmla="*/ 8 w 8"/>
                  <a:gd name="T2" fmla="*/ 4 w 8"/>
                  <a:gd name="T3" fmla="*/ 0 w 8"/>
                  <a:gd name="T4" fmla="*/ 0 w 8"/>
                  <a:gd name="T5" fmla="*/ 4 w 8"/>
                  <a:gd name="T6" fmla="*/ 8 w 8"/>
                  <a:gd name="T7" fmla="*/ 8 w 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8">
                    <a:moveTo>
                      <a:pt x="8" y="0"/>
                    </a:moveTo>
                    <a:lnTo>
                      <a:pt x="8" y="0"/>
                    </a:lnTo>
                    <a:lnTo>
                      <a:pt x="4" y="0"/>
                    </a:lnTo>
                    <a:lnTo>
                      <a:pt x="0" y="0"/>
                    </a:lnTo>
                    <a:lnTo>
                      <a:pt x="0" y="0"/>
                    </a:lnTo>
                    <a:lnTo>
                      <a:pt x="4" y="0"/>
                    </a:lnTo>
                    <a:lnTo>
                      <a:pt x="8" y="0"/>
                    </a:lnTo>
                    <a:lnTo>
                      <a:pt x="8"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5" name="Freeform 8"/>
              <p:cNvSpPr>
                <a:spLocks/>
              </p:cNvSpPr>
              <p:nvPr/>
            </p:nvSpPr>
            <p:spPr bwMode="auto">
              <a:xfrm>
                <a:off x="3372" y="2194"/>
                <a:ext cx="20" cy="8"/>
              </a:xfrm>
              <a:custGeom>
                <a:avLst/>
                <a:gdLst>
                  <a:gd name="T0" fmla="*/ 16 w 20"/>
                  <a:gd name="T1" fmla="*/ 4 h 8"/>
                  <a:gd name="T2" fmla="*/ 16 w 20"/>
                  <a:gd name="T3" fmla="*/ 4 h 8"/>
                  <a:gd name="T4" fmla="*/ 18 w 20"/>
                  <a:gd name="T5" fmla="*/ 4 h 8"/>
                  <a:gd name="T6" fmla="*/ 16 w 20"/>
                  <a:gd name="T7" fmla="*/ 2 h 8"/>
                  <a:gd name="T8" fmla="*/ 16 w 20"/>
                  <a:gd name="T9" fmla="*/ 2 h 8"/>
                  <a:gd name="T10" fmla="*/ 18 w 20"/>
                  <a:gd name="T11" fmla="*/ 0 h 8"/>
                  <a:gd name="T12" fmla="*/ 18 w 20"/>
                  <a:gd name="T13" fmla="*/ 0 h 8"/>
                  <a:gd name="T14" fmla="*/ 20 w 20"/>
                  <a:gd name="T15" fmla="*/ 0 h 8"/>
                  <a:gd name="T16" fmla="*/ 20 w 20"/>
                  <a:gd name="T17" fmla="*/ 0 h 8"/>
                  <a:gd name="T18" fmla="*/ 18 w 20"/>
                  <a:gd name="T19" fmla="*/ 0 h 8"/>
                  <a:gd name="T20" fmla="*/ 18 w 20"/>
                  <a:gd name="T21" fmla="*/ 0 h 8"/>
                  <a:gd name="T22" fmla="*/ 16 w 20"/>
                  <a:gd name="T23" fmla="*/ 2 h 8"/>
                  <a:gd name="T24" fmla="*/ 16 w 20"/>
                  <a:gd name="T25" fmla="*/ 2 h 8"/>
                  <a:gd name="T26" fmla="*/ 18 w 20"/>
                  <a:gd name="T27" fmla="*/ 4 h 8"/>
                  <a:gd name="T28" fmla="*/ 16 w 20"/>
                  <a:gd name="T29" fmla="*/ 4 h 8"/>
                  <a:gd name="T30" fmla="*/ 16 w 20"/>
                  <a:gd name="T31" fmla="*/ 4 h 8"/>
                  <a:gd name="T32" fmla="*/ 0 w 20"/>
                  <a:gd name="T33" fmla="*/ 6 h 8"/>
                  <a:gd name="T34" fmla="*/ 0 w 20"/>
                  <a:gd name="T35" fmla="*/ 6 h 8"/>
                  <a:gd name="T36" fmla="*/ 0 w 20"/>
                  <a:gd name="T37" fmla="*/ 8 h 8"/>
                  <a:gd name="T38" fmla="*/ 0 w 20"/>
                  <a:gd name="T39" fmla="*/ 8 h 8"/>
                  <a:gd name="T40" fmla="*/ 6 w 20"/>
                  <a:gd name="T41" fmla="*/ 6 h 8"/>
                  <a:gd name="T42" fmla="*/ 16 w 20"/>
                  <a:gd name="T43" fmla="*/ 4 h 8"/>
                  <a:gd name="T44" fmla="*/ 16 w 20"/>
                  <a:gd name="T4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8">
                    <a:moveTo>
                      <a:pt x="16" y="4"/>
                    </a:moveTo>
                    <a:lnTo>
                      <a:pt x="16" y="4"/>
                    </a:lnTo>
                    <a:lnTo>
                      <a:pt x="18" y="4"/>
                    </a:lnTo>
                    <a:lnTo>
                      <a:pt x="16" y="2"/>
                    </a:lnTo>
                    <a:lnTo>
                      <a:pt x="16" y="2"/>
                    </a:lnTo>
                    <a:lnTo>
                      <a:pt x="18" y="0"/>
                    </a:lnTo>
                    <a:lnTo>
                      <a:pt x="18" y="0"/>
                    </a:lnTo>
                    <a:lnTo>
                      <a:pt x="20" y="0"/>
                    </a:lnTo>
                    <a:lnTo>
                      <a:pt x="20" y="0"/>
                    </a:lnTo>
                    <a:lnTo>
                      <a:pt x="18" y="0"/>
                    </a:lnTo>
                    <a:lnTo>
                      <a:pt x="18" y="0"/>
                    </a:lnTo>
                    <a:lnTo>
                      <a:pt x="16" y="2"/>
                    </a:lnTo>
                    <a:lnTo>
                      <a:pt x="16" y="2"/>
                    </a:lnTo>
                    <a:lnTo>
                      <a:pt x="18" y="4"/>
                    </a:lnTo>
                    <a:lnTo>
                      <a:pt x="16" y="4"/>
                    </a:lnTo>
                    <a:lnTo>
                      <a:pt x="16" y="4"/>
                    </a:lnTo>
                    <a:lnTo>
                      <a:pt x="0" y="6"/>
                    </a:lnTo>
                    <a:lnTo>
                      <a:pt x="0" y="6"/>
                    </a:lnTo>
                    <a:lnTo>
                      <a:pt x="0" y="8"/>
                    </a:lnTo>
                    <a:lnTo>
                      <a:pt x="0" y="8"/>
                    </a:lnTo>
                    <a:lnTo>
                      <a:pt x="6" y="6"/>
                    </a:lnTo>
                    <a:lnTo>
                      <a:pt x="16" y="4"/>
                    </a:lnTo>
                    <a:lnTo>
                      <a:pt x="16"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6" name="Freeform 9"/>
              <p:cNvSpPr>
                <a:spLocks/>
              </p:cNvSpPr>
              <p:nvPr/>
            </p:nvSpPr>
            <p:spPr bwMode="auto">
              <a:xfrm>
                <a:off x="3634" y="2306"/>
                <a:ext cx="6" cy="6"/>
              </a:xfrm>
              <a:custGeom>
                <a:avLst/>
                <a:gdLst>
                  <a:gd name="T0" fmla="*/ 6 w 6"/>
                  <a:gd name="T1" fmla="*/ 6 h 6"/>
                  <a:gd name="T2" fmla="*/ 6 w 6"/>
                  <a:gd name="T3" fmla="*/ 6 h 6"/>
                  <a:gd name="T4" fmla="*/ 4 w 6"/>
                  <a:gd name="T5" fmla="*/ 4 h 6"/>
                  <a:gd name="T6" fmla="*/ 4 w 6"/>
                  <a:gd name="T7" fmla="*/ 4 h 6"/>
                  <a:gd name="T8" fmla="*/ 0 w 6"/>
                  <a:gd name="T9" fmla="*/ 0 h 6"/>
                  <a:gd name="T10" fmla="*/ 0 w 6"/>
                  <a:gd name="T11" fmla="*/ 0 h 6"/>
                  <a:gd name="T12" fmla="*/ 4 w 6"/>
                  <a:gd name="T13" fmla="*/ 4 h 6"/>
                  <a:gd name="T14" fmla="*/ 4 w 6"/>
                  <a:gd name="T15" fmla="*/ 4 h 6"/>
                  <a:gd name="T16" fmla="*/ 6 w 6"/>
                  <a:gd name="T17" fmla="*/ 6 h 6"/>
                  <a:gd name="T18" fmla="*/ 6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6"/>
                    </a:moveTo>
                    <a:lnTo>
                      <a:pt x="6" y="6"/>
                    </a:lnTo>
                    <a:lnTo>
                      <a:pt x="4" y="4"/>
                    </a:lnTo>
                    <a:lnTo>
                      <a:pt x="4" y="4"/>
                    </a:lnTo>
                    <a:lnTo>
                      <a:pt x="0" y="0"/>
                    </a:lnTo>
                    <a:lnTo>
                      <a:pt x="0" y="0"/>
                    </a:lnTo>
                    <a:lnTo>
                      <a:pt x="4" y="4"/>
                    </a:lnTo>
                    <a:lnTo>
                      <a:pt x="4" y="4"/>
                    </a:lnTo>
                    <a:lnTo>
                      <a:pt x="6" y="6"/>
                    </a:lnTo>
                    <a:lnTo>
                      <a:pt x="6"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7" name="Freeform 10"/>
              <p:cNvSpPr>
                <a:spLocks/>
              </p:cNvSpPr>
              <p:nvPr/>
            </p:nvSpPr>
            <p:spPr bwMode="auto">
              <a:xfrm>
                <a:off x="3452" y="2292"/>
                <a:ext cx="4" cy="8"/>
              </a:xfrm>
              <a:custGeom>
                <a:avLst/>
                <a:gdLst>
                  <a:gd name="T0" fmla="*/ 4 w 4"/>
                  <a:gd name="T1" fmla="*/ 2 h 8"/>
                  <a:gd name="T2" fmla="*/ 4 w 4"/>
                  <a:gd name="T3" fmla="*/ 2 h 8"/>
                  <a:gd name="T4" fmla="*/ 4 w 4"/>
                  <a:gd name="T5" fmla="*/ 0 h 8"/>
                  <a:gd name="T6" fmla="*/ 4 w 4"/>
                  <a:gd name="T7" fmla="*/ 0 h 8"/>
                  <a:gd name="T8" fmla="*/ 2 w 4"/>
                  <a:gd name="T9" fmla="*/ 6 h 8"/>
                  <a:gd name="T10" fmla="*/ 0 w 4"/>
                  <a:gd name="T11" fmla="*/ 8 h 8"/>
                  <a:gd name="T12" fmla="*/ 0 w 4"/>
                  <a:gd name="T13" fmla="*/ 8 h 8"/>
                  <a:gd name="T14" fmla="*/ 2 w 4"/>
                  <a:gd name="T15" fmla="*/ 6 h 8"/>
                  <a:gd name="T16" fmla="*/ 4 w 4"/>
                  <a:gd name="T17" fmla="*/ 2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4" y="0"/>
                    </a:lnTo>
                    <a:lnTo>
                      <a:pt x="2" y="6"/>
                    </a:lnTo>
                    <a:lnTo>
                      <a:pt x="0" y="8"/>
                    </a:lnTo>
                    <a:lnTo>
                      <a:pt x="0" y="8"/>
                    </a:lnTo>
                    <a:lnTo>
                      <a:pt x="2" y="6"/>
                    </a:lnTo>
                    <a:lnTo>
                      <a:pt x="4" y="2"/>
                    </a:lnTo>
                    <a:lnTo>
                      <a:pt x="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8" name="Freeform 11"/>
              <p:cNvSpPr>
                <a:spLocks/>
              </p:cNvSpPr>
              <p:nvPr/>
            </p:nvSpPr>
            <p:spPr bwMode="auto">
              <a:xfrm>
                <a:off x="3460" y="2300"/>
                <a:ext cx="6" cy="10"/>
              </a:xfrm>
              <a:custGeom>
                <a:avLst/>
                <a:gdLst>
                  <a:gd name="T0" fmla="*/ 0 w 6"/>
                  <a:gd name="T1" fmla="*/ 10 h 10"/>
                  <a:gd name="T2" fmla="*/ 0 w 6"/>
                  <a:gd name="T3" fmla="*/ 10 h 10"/>
                  <a:gd name="T4" fmla="*/ 2 w 6"/>
                  <a:gd name="T5" fmla="*/ 8 h 10"/>
                  <a:gd name="T6" fmla="*/ 4 w 6"/>
                  <a:gd name="T7" fmla="*/ 6 h 10"/>
                  <a:gd name="T8" fmla="*/ 6 w 6"/>
                  <a:gd name="T9" fmla="*/ 4 h 10"/>
                  <a:gd name="T10" fmla="*/ 6 w 6"/>
                  <a:gd name="T11" fmla="*/ 0 h 10"/>
                  <a:gd name="T12" fmla="*/ 6 w 6"/>
                  <a:gd name="T13" fmla="*/ 0 h 10"/>
                  <a:gd name="T14" fmla="*/ 6 w 6"/>
                  <a:gd name="T15" fmla="*/ 4 h 10"/>
                  <a:gd name="T16" fmla="*/ 4 w 6"/>
                  <a:gd name="T17" fmla="*/ 6 h 10"/>
                  <a:gd name="T18" fmla="*/ 0 w 6"/>
                  <a:gd name="T19" fmla="*/ 8 h 10"/>
                  <a:gd name="T20" fmla="*/ 0 w 6"/>
                  <a:gd name="T21" fmla="*/ 10 h 10"/>
                  <a:gd name="T22" fmla="*/ 0 w 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0" y="10"/>
                    </a:moveTo>
                    <a:lnTo>
                      <a:pt x="0" y="10"/>
                    </a:lnTo>
                    <a:lnTo>
                      <a:pt x="2" y="8"/>
                    </a:lnTo>
                    <a:lnTo>
                      <a:pt x="4" y="6"/>
                    </a:lnTo>
                    <a:lnTo>
                      <a:pt x="6" y="4"/>
                    </a:lnTo>
                    <a:lnTo>
                      <a:pt x="6" y="0"/>
                    </a:lnTo>
                    <a:lnTo>
                      <a:pt x="6" y="0"/>
                    </a:lnTo>
                    <a:lnTo>
                      <a:pt x="6" y="4"/>
                    </a:lnTo>
                    <a:lnTo>
                      <a:pt x="4" y="6"/>
                    </a:lnTo>
                    <a:lnTo>
                      <a:pt x="0" y="8"/>
                    </a:lnTo>
                    <a:lnTo>
                      <a:pt x="0" y="10"/>
                    </a:lnTo>
                    <a:lnTo>
                      <a:pt x="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9" name="Freeform 12"/>
              <p:cNvSpPr>
                <a:spLocks/>
              </p:cNvSpPr>
              <p:nvPr/>
            </p:nvSpPr>
            <p:spPr bwMode="auto">
              <a:xfrm>
                <a:off x="3520" y="2420"/>
                <a:ext cx="4" cy="8"/>
              </a:xfrm>
              <a:custGeom>
                <a:avLst/>
                <a:gdLst>
                  <a:gd name="T0" fmla="*/ 4 w 4"/>
                  <a:gd name="T1" fmla="*/ 8 h 8"/>
                  <a:gd name="T2" fmla="*/ 4 w 4"/>
                  <a:gd name="T3" fmla="*/ 8 h 8"/>
                  <a:gd name="T4" fmla="*/ 2 w 4"/>
                  <a:gd name="T5" fmla="*/ 6 h 8"/>
                  <a:gd name="T6" fmla="*/ 2 w 4"/>
                  <a:gd name="T7" fmla="*/ 6 h 8"/>
                  <a:gd name="T8" fmla="*/ 0 w 4"/>
                  <a:gd name="T9" fmla="*/ 0 h 8"/>
                  <a:gd name="T10" fmla="*/ 0 w 4"/>
                  <a:gd name="T11" fmla="*/ 0 h 8"/>
                  <a:gd name="T12" fmla="*/ 2 w 4"/>
                  <a:gd name="T13" fmla="*/ 4 h 8"/>
                  <a:gd name="T14" fmla="*/ 2 w 4"/>
                  <a:gd name="T15" fmla="*/ 4 h 8"/>
                  <a:gd name="T16" fmla="*/ 4 w 4"/>
                  <a:gd name="T17" fmla="*/ 8 h 8"/>
                  <a:gd name="T18" fmla="*/ 4 w 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8"/>
                    </a:moveTo>
                    <a:lnTo>
                      <a:pt x="4" y="8"/>
                    </a:lnTo>
                    <a:lnTo>
                      <a:pt x="2" y="6"/>
                    </a:lnTo>
                    <a:lnTo>
                      <a:pt x="2" y="6"/>
                    </a:lnTo>
                    <a:lnTo>
                      <a:pt x="0" y="0"/>
                    </a:lnTo>
                    <a:lnTo>
                      <a:pt x="0" y="0"/>
                    </a:lnTo>
                    <a:lnTo>
                      <a:pt x="2" y="4"/>
                    </a:lnTo>
                    <a:lnTo>
                      <a:pt x="2" y="4"/>
                    </a:lnTo>
                    <a:lnTo>
                      <a:pt x="4" y="8"/>
                    </a:lnTo>
                    <a:lnTo>
                      <a:pt x="4"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0" name="Freeform 13"/>
              <p:cNvSpPr>
                <a:spLocks/>
              </p:cNvSpPr>
              <p:nvPr/>
            </p:nvSpPr>
            <p:spPr bwMode="auto">
              <a:xfrm>
                <a:off x="3464" y="2430"/>
                <a:ext cx="4" cy="2"/>
              </a:xfrm>
              <a:custGeom>
                <a:avLst/>
                <a:gdLst>
                  <a:gd name="T0" fmla="*/ 4 w 4"/>
                  <a:gd name="T1" fmla="*/ 2 h 2"/>
                  <a:gd name="T2" fmla="*/ 4 w 4"/>
                  <a:gd name="T3" fmla="*/ 2 h 2"/>
                  <a:gd name="T4" fmla="*/ 0 w 4"/>
                  <a:gd name="T5" fmla="*/ 0 h 2"/>
                  <a:gd name="T6" fmla="*/ 0 w 4"/>
                  <a:gd name="T7" fmla="*/ 0 h 2"/>
                  <a:gd name="T8" fmla="*/ 0 w 4"/>
                  <a:gd name="T9" fmla="*/ 0 h 2"/>
                  <a:gd name="T10" fmla="*/ 0 w 4"/>
                  <a:gd name="T11" fmla="*/ 0 h 2"/>
                  <a:gd name="T12" fmla="*/ 0 w 4"/>
                  <a:gd name="T13" fmla="*/ 0 h 2"/>
                  <a:gd name="T14" fmla="*/ 0 w 4"/>
                  <a:gd name="T15" fmla="*/ 0 h 2"/>
                  <a:gd name="T16" fmla="*/ 4 w 4"/>
                  <a:gd name="T17" fmla="*/ 2 h 2"/>
                  <a:gd name="T18" fmla="*/ 4 w 4"/>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4" y="2"/>
                    </a:lnTo>
                    <a:lnTo>
                      <a:pt x="0" y="0"/>
                    </a:lnTo>
                    <a:lnTo>
                      <a:pt x="0" y="0"/>
                    </a:lnTo>
                    <a:lnTo>
                      <a:pt x="0" y="0"/>
                    </a:lnTo>
                    <a:lnTo>
                      <a:pt x="0" y="0"/>
                    </a:lnTo>
                    <a:lnTo>
                      <a:pt x="0" y="0"/>
                    </a:lnTo>
                    <a:lnTo>
                      <a:pt x="0" y="0"/>
                    </a:lnTo>
                    <a:lnTo>
                      <a:pt x="4" y="2"/>
                    </a:lnTo>
                    <a:lnTo>
                      <a:pt x="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1" name="Freeform 14"/>
              <p:cNvSpPr>
                <a:spLocks/>
              </p:cNvSpPr>
              <p:nvPr/>
            </p:nvSpPr>
            <p:spPr bwMode="auto">
              <a:xfrm>
                <a:off x="3396" y="2120"/>
                <a:ext cx="50" cy="76"/>
              </a:xfrm>
              <a:custGeom>
                <a:avLst/>
                <a:gdLst>
                  <a:gd name="T0" fmla="*/ 2 w 50"/>
                  <a:gd name="T1" fmla="*/ 76 h 76"/>
                  <a:gd name="T2" fmla="*/ 2 w 50"/>
                  <a:gd name="T3" fmla="*/ 76 h 76"/>
                  <a:gd name="T4" fmla="*/ 6 w 50"/>
                  <a:gd name="T5" fmla="*/ 72 h 76"/>
                  <a:gd name="T6" fmla="*/ 12 w 50"/>
                  <a:gd name="T7" fmla="*/ 64 h 76"/>
                  <a:gd name="T8" fmla="*/ 22 w 50"/>
                  <a:gd name="T9" fmla="*/ 44 h 76"/>
                  <a:gd name="T10" fmla="*/ 22 w 50"/>
                  <a:gd name="T11" fmla="*/ 44 h 76"/>
                  <a:gd name="T12" fmla="*/ 24 w 50"/>
                  <a:gd name="T13" fmla="*/ 38 h 76"/>
                  <a:gd name="T14" fmla="*/ 24 w 50"/>
                  <a:gd name="T15" fmla="*/ 36 h 76"/>
                  <a:gd name="T16" fmla="*/ 26 w 50"/>
                  <a:gd name="T17" fmla="*/ 32 h 76"/>
                  <a:gd name="T18" fmla="*/ 30 w 50"/>
                  <a:gd name="T19" fmla="*/ 26 h 76"/>
                  <a:gd name="T20" fmla="*/ 30 w 50"/>
                  <a:gd name="T21" fmla="*/ 26 h 76"/>
                  <a:gd name="T22" fmla="*/ 36 w 50"/>
                  <a:gd name="T23" fmla="*/ 18 h 76"/>
                  <a:gd name="T24" fmla="*/ 38 w 50"/>
                  <a:gd name="T25" fmla="*/ 14 h 76"/>
                  <a:gd name="T26" fmla="*/ 40 w 50"/>
                  <a:gd name="T27" fmla="*/ 10 h 76"/>
                  <a:gd name="T28" fmla="*/ 44 w 50"/>
                  <a:gd name="T29" fmla="*/ 4 h 76"/>
                  <a:gd name="T30" fmla="*/ 44 w 50"/>
                  <a:gd name="T31" fmla="*/ 4 h 76"/>
                  <a:gd name="T32" fmla="*/ 48 w 50"/>
                  <a:gd name="T33" fmla="*/ 0 h 76"/>
                  <a:gd name="T34" fmla="*/ 50 w 50"/>
                  <a:gd name="T35" fmla="*/ 0 h 76"/>
                  <a:gd name="T36" fmla="*/ 50 w 50"/>
                  <a:gd name="T37" fmla="*/ 0 h 76"/>
                  <a:gd name="T38" fmla="*/ 48 w 50"/>
                  <a:gd name="T39" fmla="*/ 0 h 76"/>
                  <a:gd name="T40" fmla="*/ 42 w 50"/>
                  <a:gd name="T41" fmla="*/ 4 h 76"/>
                  <a:gd name="T42" fmla="*/ 42 w 50"/>
                  <a:gd name="T43" fmla="*/ 4 h 76"/>
                  <a:gd name="T44" fmla="*/ 38 w 50"/>
                  <a:gd name="T45" fmla="*/ 10 h 76"/>
                  <a:gd name="T46" fmla="*/ 38 w 50"/>
                  <a:gd name="T47" fmla="*/ 14 h 76"/>
                  <a:gd name="T48" fmla="*/ 36 w 50"/>
                  <a:gd name="T49" fmla="*/ 18 h 76"/>
                  <a:gd name="T50" fmla="*/ 30 w 50"/>
                  <a:gd name="T51" fmla="*/ 26 h 76"/>
                  <a:gd name="T52" fmla="*/ 30 w 50"/>
                  <a:gd name="T53" fmla="*/ 26 h 76"/>
                  <a:gd name="T54" fmla="*/ 24 w 50"/>
                  <a:gd name="T55" fmla="*/ 32 h 76"/>
                  <a:gd name="T56" fmla="*/ 24 w 50"/>
                  <a:gd name="T57" fmla="*/ 36 h 76"/>
                  <a:gd name="T58" fmla="*/ 24 w 50"/>
                  <a:gd name="T59" fmla="*/ 38 h 76"/>
                  <a:gd name="T60" fmla="*/ 22 w 50"/>
                  <a:gd name="T61" fmla="*/ 44 h 76"/>
                  <a:gd name="T62" fmla="*/ 22 w 50"/>
                  <a:gd name="T63" fmla="*/ 44 h 76"/>
                  <a:gd name="T64" fmla="*/ 12 w 50"/>
                  <a:gd name="T65" fmla="*/ 64 h 76"/>
                  <a:gd name="T66" fmla="*/ 6 w 50"/>
                  <a:gd name="T67" fmla="*/ 72 h 76"/>
                  <a:gd name="T68" fmla="*/ 2 w 50"/>
                  <a:gd name="T69" fmla="*/ 76 h 76"/>
                  <a:gd name="T70" fmla="*/ 2 w 50"/>
                  <a:gd name="T71" fmla="*/ 76 h 76"/>
                  <a:gd name="T72" fmla="*/ 0 w 50"/>
                  <a:gd name="T73" fmla="*/ 76 h 76"/>
                  <a:gd name="T74" fmla="*/ 0 w 50"/>
                  <a:gd name="T75" fmla="*/ 76 h 76"/>
                  <a:gd name="T76" fmla="*/ 2 w 50"/>
                  <a:gd name="T77" fmla="*/ 76 h 76"/>
                  <a:gd name="T78" fmla="*/ 2 w 50"/>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76">
                    <a:moveTo>
                      <a:pt x="2" y="76"/>
                    </a:moveTo>
                    <a:lnTo>
                      <a:pt x="2" y="76"/>
                    </a:lnTo>
                    <a:lnTo>
                      <a:pt x="6" y="72"/>
                    </a:lnTo>
                    <a:lnTo>
                      <a:pt x="12" y="64"/>
                    </a:lnTo>
                    <a:lnTo>
                      <a:pt x="22" y="44"/>
                    </a:lnTo>
                    <a:lnTo>
                      <a:pt x="22" y="44"/>
                    </a:lnTo>
                    <a:lnTo>
                      <a:pt x="24" y="38"/>
                    </a:lnTo>
                    <a:lnTo>
                      <a:pt x="24" y="36"/>
                    </a:lnTo>
                    <a:lnTo>
                      <a:pt x="26" y="32"/>
                    </a:lnTo>
                    <a:lnTo>
                      <a:pt x="30" y="26"/>
                    </a:lnTo>
                    <a:lnTo>
                      <a:pt x="30" y="26"/>
                    </a:lnTo>
                    <a:lnTo>
                      <a:pt x="36" y="18"/>
                    </a:lnTo>
                    <a:lnTo>
                      <a:pt x="38" y="14"/>
                    </a:lnTo>
                    <a:lnTo>
                      <a:pt x="40" y="10"/>
                    </a:lnTo>
                    <a:lnTo>
                      <a:pt x="44" y="4"/>
                    </a:lnTo>
                    <a:lnTo>
                      <a:pt x="44" y="4"/>
                    </a:lnTo>
                    <a:lnTo>
                      <a:pt x="48" y="0"/>
                    </a:lnTo>
                    <a:lnTo>
                      <a:pt x="50" y="0"/>
                    </a:lnTo>
                    <a:lnTo>
                      <a:pt x="50" y="0"/>
                    </a:lnTo>
                    <a:lnTo>
                      <a:pt x="48" y="0"/>
                    </a:lnTo>
                    <a:lnTo>
                      <a:pt x="42" y="4"/>
                    </a:lnTo>
                    <a:lnTo>
                      <a:pt x="42" y="4"/>
                    </a:lnTo>
                    <a:lnTo>
                      <a:pt x="38" y="10"/>
                    </a:lnTo>
                    <a:lnTo>
                      <a:pt x="38" y="14"/>
                    </a:lnTo>
                    <a:lnTo>
                      <a:pt x="36" y="18"/>
                    </a:lnTo>
                    <a:lnTo>
                      <a:pt x="30" y="26"/>
                    </a:lnTo>
                    <a:lnTo>
                      <a:pt x="30" y="26"/>
                    </a:lnTo>
                    <a:lnTo>
                      <a:pt x="24" y="32"/>
                    </a:lnTo>
                    <a:lnTo>
                      <a:pt x="24" y="36"/>
                    </a:lnTo>
                    <a:lnTo>
                      <a:pt x="24" y="38"/>
                    </a:lnTo>
                    <a:lnTo>
                      <a:pt x="22" y="44"/>
                    </a:lnTo>
                    <a:lnTo>
                      <a:pt x="22" y="44"/>
                    </a:lnTo>
                    <a:lnTo>
                      <a:pt x="12" y="64"/>
                    </a:lnTo>
                    <a:lnTo>
                      <a:pt x="6" y="72"/>
                    </a:lnTo>
                    <a:lnTo>
                      <a:pt x="2" y="76"/>
                    </a:lnTo>
                    <a:lnTo>
                      <a:pt x="2" y="76"/>
                    </a:lnTo>
                    <a:lnTo>
                      <a:pt x="0" y="76"/>
                    </a:lnTo>
                    <a:lnTo>
                      <a:pt x="0" y="76"/>
                    </a:lnTo>
                    <a:lnTo>
                      <a:pt x="2" y="76"/>
                    </a:lnTo>
                    <a:lnTo>
                      <a:pt x="2" y="7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2" name="Freeform 15"/>
              <p:cNvSpPr>
                <a:spLocks/>
              </p:cNvSpPr>
              <p:nvPr/>
            </p:nvSpPr>
            <p:spPr bwMode="auto">
              <a:xfrm>
                <a:off x="2880" y="2034"/>
                <a:ext cx="14" cy="0"/>
              </a:xfrm>
              <a:custGeom>
                <a:avLst/>
                <a:gdLst>
                  <a:gd name="T0" fmla="*/ 0 w 14"/>
                  <a:gd name="T1" fmla="*/ 0 w 14"/>
                  <a:gd name="T2" fmla="*/ 8 w 14"/>
                  <a:gd name="T3" fmla="*/ 14 w 14"/>
                  <a:gd name="T4" fmla="*/ 14 w 14"/>
                  <a:gd name="T5" fmla="*/ 14 w 14"/>
                  <a:gd name="T6" fmla="*/ 14 w 14"/>
                  <a:gd name="T7" fmla="*/ 8 w 14"/>
                  <a:gd name="T8" fmla="*/ 0 w 14"/>
                  <a:gd name="T9" fmla="*/ 0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4">
                    <a:moveTo>
                      <a:pt x="0" y="0"/>
                    </a:moveTo>
                    <a:lnTo>
                      <a:pt x="0" y="0"/>
                    </a:lnTo>
                    <a:lnTo>
                      <a:pt x="8" y="0"/>
                    </a:lnTo>
                    <a:lnTo>
                      <a:pt x="14" y="0"/>
                    </a:lnTo>
                    <a:lnTo>
                      <a:pt x="14" y="0"/>
                    </a:lnTo>
                    <a:lnTo>
                      <a:pt x="14" y="0"/>
                    </a:lnTo>
                    <a:lnTo>
                      <a:pt x="14" y="0"/>
                    </a:lnTo>
                    <a:lnTo>
                      <a:pt x="8"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3" name="Freeform 16"/>
              <p:cNvSpPr>
                <a:spLocks/>
              </p:cNvSpPr>
              <p:nvPr/>
            </p:nvSpPr>
            <p:spPr bwMode="auto">
              <a:xfrm>
                <a:off x="3120" y="2092"/>
                <a:ext cx="14" cy="4"/>
              </a:xfrm>
              <a:custGeom>
                <a:avLst/>
                <a:gdLst>
                  <a:gd name="T0" fmla="*/ 0 w 14"/>
                  <a:gd name="T1" fmla="*/ 4 h 4"/>
                  <a:gd name="T2" fmla="*/ 0 w 14"/>
                  <a:gd name="T3" fmla="*/ 4 h 4"/>
                  <a:gd name="T4" fmla="*/ 4 w 14"/>
                  <a:gd name="T5" fmla="*/ 2 h 4"/>
                  <a:gd name="T6" fmla="*/ 8 w 14"/>
                  <a:gd name="T7" fmla="*/ 0 h 4"/>
                  <a:gd name="T8" fmla="*/ 14 w 14"/>
                  <a:gd name="T9" fmla="*/ 0 h 4"/>
                  <a:gd name="T10" fmla="*/ 14 w 14"/>
                  <a:gd name="T11" fmla="*/ 0 h 4"/>
                  <a:gd name="T12" fmla="*/ 8 w 14"/>
                  <a:gd name="T13" fmla="*/ 0 h 4"/>
                  <a:gd name="T14" fmla="*/ 4 w 14"/>
                  <a:gd name="T15" fmla="*/ 2 h 4"/>
                  <a:gd name="T16" fmla="*/ 0 w 14"/>
                  <a:gd name="T17" fmla="*/ 4 h 4"/>
                  <a:gd name="T18" fmla="*/ 0 w 1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0" y="4"/>
                    </a:moveTo>
                    <a:lnTo>
                      <a:pt x="0" y="4"/>
                    </a:lnTo>
                    <a:lnTo>
                      <a:pt x="4" y="2"/>
                    </a:lnTo>
                    <a:lnTo>
                      <a:pt x="8" y="0"/>
                    </a:lnTo>
                    <a:lnTo>
                      <a:pt x="14" y="0"/>
                    </a:lnTo>
                    <a:lnTo>
                      <a:pt x="14" y="0"/>
                    </a:lnTo>
                    <a:lnTo>
                      <a:pt x="8" y="0"/>
                    </a:lnTo>
                    <a:lnTo>
                      <a:pt x="4" y="2"/>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4" name="Freeform 17"/>
              <p:cNvSpPr>
                <a:spLocks/>
              </p:cNvSpPr>
              <p:nvPr/>
            </p:nvSpPr>
            <p:spPr bwMode="auto">
              <a:xfrm>
                <a:off x="3240" y="2300"/>
                <a:ext cx="12" cy="16"/>
              </a:xfrm>
              <a:custGeom>
                <a:avLst/>
                <a:gdLst>
                  <a:gd name="T0" fmla="*/ 12 w 12"/>
                  <a:gd name="T1" fmla="*/ 16 h 16"/>
                  <a:gd name="T2" fmla="*/ 12 w 12"/>
                  <a:gd name="T3" fmla="*/ 16 h 16"/>
                  <a:gd name="T4" fmla="*/ 0 w 12"/>
                  <a:gd name="T5" fmla="*/ 0 h 16"/>
                  <a:gd name="T6" fmla="*/ 0 w 12"/>
                  <a:gd name="T7" fmla="*/ 0 h 16"/>
                  <a:gd name="T8" fmla="*/ 12 w 12"/>
                  <a:gd name="T9" fmla="*/ 16 h 16"/>
                  <a:gd name="T10" fmla="*/ 12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12" y="16"/>
                    </a:moveTo>
                    <a:lnTo>
                      <a:pt x="12" y="16"/>
                    </a:lnTo>
                    <a:lnTo>
                      <a:pt x="0" y="0"/>
                    </a:lnTo>
                    <a:lnTo>
                      <a:pt x="0" y="0"/>
                    </a:lnTo>
                    <a:lnTo>
                      <a:pt x="12" y="16"/>
                    </a:lnTo>
                    <a:lnTo>
                      <a:pt x="12"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5" name="Freeform 18"/>
              <p:cNvSpPr>
                <a:spLocks/>
              </p:cNvSpPr>
              <p:nvPr/>
            </p:nvSpPr>
            <p:spPr bwMode="auto">
              <a:xfrm>
                <a:off x="3206" y="2062"/>
                <a:ext cx="26" cy="8"/>
              </a:xfrm>
              <a:custGeom>
                <a:avLst/>
                <a:gdLst>
                  <a:gd name="T0" fmla="*/ 0 w 26"/>
                  <a:gd name="T1" fmla="*/ 0 h 8"/>
                  <a:gd name="T2" fmla="*/ 0 w 26"/>
                  <a:gd name="T3" fmla="*/ 0 h 8"/>
                  <a:gd name="T4" fmla="*/ 6 w 26"/>
                  <a:gd name="T5" fmla="*/ 2 h 8"/>
                  <a:gd name="T6" fmla="*/ 12 w 26"/>
                  <a:gd name="T7" fmla="*/ 4 h 8"/>
                  <a:gd name="T8" fmla="*/ 20 w 26"/>
                  <a:gd name="T9" fmla="*/ 8 h 8"/>
                  <a:gd name="T10" fmla="*/ 26 w 26"/>
                  <a:gd name="T11" fmla="*/ 8 h 8"/>
                  <a:gd name="T12" fmla="*/ 26 w 26"/>
                  <a:gd name="T13" fmla="*/ 8 h 8"/>
                  <a:gd name="T14" fmla="*/ 20 w 26"/>
                  <a:gd name="T15" fmla="*/ 8 h 8"/>
                  <a:gd name="T16" fmla="*/ 12 w 26"/>
                  <a:gd name="T17" fmla="*/ 4 h 8"/>
                  <a:gd name="T18" fmla="*/ 6 w 26"/>
                  <a:gd name="T19" fmla="*/ 0 h 8"/>
                  <a:gd name="T20" fmla="*/ 0 w 26"/>
                  <a:gd name="T21" fmla="*/ 0 h 8"/>
                  <a:gd name="T22" fmla="*/ 0 w 2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
                    <a:moveTo>
                      <a:pt x="0" y="0"/>
                    </a:moveTo>
                    <a:lnTo>
                      <a:pt x="0" y="0"/>
                    </a:lnTo>
                    <a:lnTo>
                      <a:pt x="6" y="2"/>
                    </a:lnTo>
                    <a:lnTo>
                      <a:pt x="12" y="4"/>
                    </a:lnTo>
                    <a:lnTo>
                      <a:pt x="20" y="8"/>
                    </a:lnTo>
                    <a:lnTo>
                      <a:pt x="26" y="8"/>
                    </a:lnTo>
                    <a:lnTo>
                      <a:pt x="26" y="8"/>
                    </a:lnTo>
                    <a:lnTo>
                      <a:pt x="20" y="8"/>
                    </a:lnTo>
                    <a:lnTo>
                      <a:pt x="12" y="4"/>
                    </a:lnTo>
                    <a:lnTo>
                      <a:pt x="6"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6" name="Freeform 19"/>
              <p:cNvSpPr>
                <a:spLocks/>
              </p:cNvSpPr>
              <p:nvPr/>
            </p:nvSpPr>
            <p:spPr bwMode="auto">
              <a:xfrm>
                <a:off x="3192" y="2058"/>
                <a:ext cx="6" cy="4"/>
              </a:xfrm>
              <a:custGeom>
                <a:avLst/>
                <a:gdLst>
                  <a:gd name="T0" fmla="*/ 0 w 6"/>
                  <a:gd name="T1" fmla="*/ 0 h 4"/>
                  <a:gd name="T2" fmla="*/ 0 w 6"/>
                  <a:gd name="T3" fmla="*/ 0 h 4"/>
                  <a:gd name="T4" fmla="*/ 2 w 6"/>
                  <a:gd name="T5" fmla="*/ 2 h 4"/>
                  <a:gd name="T6" fmla="*/ 6 w 6"/>
                  <a:gd name="T7" fmla="*/ 4 h 4"/>
                  <a:gd name="T8" fmla="*/ 6 w 6"/>
                  <a:gd name="T9" fmla="*/ 4 h 4"/>
                  <a:gd name="T10" fmla="*/ 2 w 6"/>
                  <a:gd name="T11" fmla="*/ 2 h 4"/>
                  <a:gd name="T12" fmla="*/ 0 w 6"/>
                  <a:gd name="T13" fmla="*/ 0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0" y="0"/>
                    </a:lnTo>
                    <a:lnTo>
                      <a:pt x="2" y="2"/>
                    </a:lnTo>
                    <a:lnTo>
                      <a:pt x="6" y="4"/>
                    </a:lnTo>
                    <a:lnTo>
                      <a:pt x="6" y="4"/>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7" name="Freeform 20"/>
              <p:cNvSpPr>
                <a:spLocks/>
              </p:cNvSpPr>
              <p:nvPr/>
            </p:nvSpPr>
            <p:spPr bwMode="auto">
              <a:xfrm>
                <a:off x="3510" y="2422"/>
                <a:ext cx="2" cy="0"/>
              </a:xfrm>
              <a:custGeom>
                <a:avLst/>
                <a:gdLst>
                  <a:gd name="T0" fmla="*/ 2 w 2"/>
                  <a:gd name="T1" fmla="*/ 2 w 2"/>
                  <a:gd name="T2" fmla="*/ 0 w 2"/>
                  <a:gd name="T3" fmla="*/ 0 w 2"/>
                  <a:gd name="T4" fmla="*/ 0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2" y="0"/>
                    </a:lnTo>
                    <a:lnTo>
                      <a:pt x="0" y="0"/>
                    </a:lnTo>
                    <a:lnTo>
                      <a:pt x="0" y="0"/>
                    </a:lnTo>
                    <a:lnTo>
                      <a:pt x="0" y="0"/>
                    </a:lnTo>
                    <a:lnTo>
                      <a:pt x="0" y="0"/>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8" name="Freeform 21"/>
              <p:cNvSpPr>
                <a:spLocks/>
              </p:cNvSpPr>
              <p:nvPr/>
            </p:nvSpPr>
            <p:spPr bwMode="auto">
              <a:xfrm>
                <a:off x="3170" y="1954"/>
                <a:ext cx="8" cy="8"/>
              </a:xfrm>
              <a:custGeom>
                <a:avLst/>
                <a:gdLst>
                  <a:gd name="T0" fmla="*/ 0 w 8"/>
                  <a:gd name="T1" fmla="*/ 0 h 8"/>
                  <a:gd name="T2" fmla="*/ 0 w 8"/>
                  <a:gd name="T3" fmla="*/ 0 h 8"/>
                  <a:gd name="T4" fmla="*/ 8 w 8"/>
                  <a:gd name="T5" fmla="*/ 8 h 8"/>
                  <a:gd name="T6" fmla="*/ 8 w 8"/>
                  <a:gd name="T7" fmla="*/ 8 h 8"/>
                  <a:gd name="T8" fmla="*/ 4 w 8"/>
                  <a:gd name="T9" fmla="*/ 4 h 8"/>
                  <a:gd name="T10" fmla="*/ 0 w 8"/>
                  <a:gd name="T11" fmla="*/ 0 h 8"/>
                  <a:gd name="T12" fmla="*/ 0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0"/>
                    </a:moveTo>
                    <a:lnTo>
                      <a:pt x="0" y="0"/>
                    </a:lnTo>
                    <a:lnTo>
                      <a:pt x="8" y="8"/>
                    </a:lnTo>
                    <a:lnTo>
                      <a:pt x="8" y="8"/>
                    </a:lnTo>
                    <a:lnTo>
                      <a:pt x="4"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49" name="Freeform 22"/>
              <p:cNvSpPr>
                <a:spLocks/>
              </p:cNvSpPr>
              <p:nvPr/>
            </p:nvSpPr>
            <p:spPr bwMode="auto">
              <a:xfrm>
                <a:off x="3336" y="2202"/>
                <a:ext cx="6" cy="4"/>
              </a:xfrm>
              <a:custGeom>
                <a:avLst/>
                <a:gdLst>
                  <a:gd name="T0" fmla="*/ 0 w 6"/>
                  <a:gd name="T1" fmla="*/ 4 h 4"/>
                  <a:gd name="T2" fmla="*/ 0 w 6"/>
                  <a:gd name="T3" fmla="*/ 4 h 4"/>
                  <a:gd name="T4" fmla="*/ 6 w 6"/>
                  <a:gd name="T5" fmla="*/ 0 h 4"/>
                  <a:gd name="T6" fmla="*/ 6 w 6"/>
                  <a:gd name="T7" fmla="*/ 0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4"/>
                    </a:lnTo>
                    <a:lnTo>
                      <a:pt x="6" y="0"/>
                    </a:lnTo>
                    <a:lnTo>
                      <a:pt x="6"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0" name="Freeform 23"/>
              <p:cNvSpPr>
                <a:spLocks/>
              </p:cNvSpPr>
              <p:nvPr/>
            </p:nvSpPr>
            <p:spPr bwMode="auto">
              <a:xfrm>
                <a:off x="2966" y="2118"/>
                <a:ext cx="68" cy="24"/>
              </a:xfrm>
              <a:custGeom>
                <a:avLst/>
                <a:gdLst>
                  <a:gd name="T0" fmla="*/ 4 w 68"/>
                  <a:gd name="T1" fmla="*/ 0 h 24"/>
                  <a:gd name="T2" fmla="*/ 4 w 68"/>
                  <a:gd name="T3" fmla="*/ 0 h 24"/>
                  <a:gd name="T4" fmla="*/ 6 w 68"/>
                  <a:gd name="T5" fmla="*/ 0 h 24"/>
                  <a:gd name="T6" fmla="*/ 8 w 68"/>
                  <a:gd name="T7" fmla="*/ 0 h 24"/>
                  <a:gd name="T8" fmla="*/ 12 w 68"/>
                  <a:gd name="T9" fmla="*/ 4 h 24"/>
                  <a:gd name="T10" fmla="*/ 14 w 68"/>
                  <a:gd name="T11" fmla="*/ 6 h 24"/>
                  <a:gd name="T12" fmla="*/ 18 w 68"/>
                  <a:gd name="T13" fmla="*/ 8 h 24"/>
                  <a:gd name="T14" fmla="*/ 20 w 68"/>
                  <a:gd name="T15" fmla="*/ 8 h 24"/>
                  <a:gd name="T16" fmla="*/ 20 w 68"/>
                  <a:gd name="T17" fmla="*/ 8 h 24"/>
                  <a:gd name="T18" fmla="*/ 26 w 68"/>
                  <a:gd name="T19" fmla="*/ 8 h 24"/>
                  <a:gd name="T20" fmla="*/ 30 w 68"/>
                  <a:gd name="T21" fmla="*/ 8 h 24"/>
                  <a:gd name="T22" fmla="*/ 38 w 68"/>
                  <a:gd name="T23" fmla="*/ 14 h 24"/>
                  <a:gd name="T24" fmla="*/ 38 w 68"/>
                  <a:gd name="T25" fmla="*/ 14 h 24"/>
                  <a:gd name="T26" fmla="*/ 42 w 68"/>
                  <a:gd name="T27" fmla="*/ 10 h 24"/>
                  <a:gd name="T28" fmla="*/ 48 w 68"/>
                  <a:gd name="T29" fmla="*/ 10 h 24"/>
                  <a:gd name="T30" fmla="*/ 50 w 68"/>
                  <a:gd name="T31" fmla="*/ 12 h 24"/>
                  <a:gd name="T32" fmla="*/ 54 w 68"/>
                  <a:gd name="T33" fmla="*/ 16 h 24"/>
                  <a:gd name="T34" fmla="*/ 58 w 68"/>
                  <a:gd name="T35" fmla="*/ 22 h 24"/>
                  <a:gd name="T36" fmla="*/ 60 w 68"/>
                  <a:gd name="T37" fmla="*/ 24 h 24"/>
                  <a:gd name="T38" fmla="*/ 62 w 68"/>
                  <a:gd name="T39" fmla="*/ 24 h 24"/>
                  <a:gd name="T40" fmla="*/ 62 w 68"/>
                  <a:gd name="T41" fmla="*/ 24 h 24"/>
                  <a:gd name="T42" fmla="*/ 66 w 68"/>
                  <a:gd name="T43" fmla="*/ 24 h 24"/>
                  <a:gd name="T44" fmla="*/ 68 w 68"/>
                  <a:gd name="T45" fmla="*/ 20 h 24"/>
                  <a:gd name="T46" fmla="*/ 68 w 68"/>
                  <a:gd name="T47" fmla="*/ 20 h 24"/>
                  <a:gd name="T48" fmla="*/ 64 w 68"/>
                  <a:gd name="T49" fmla="*/ 24 h 24"/>
                  <a:gd name="T50" fmla="*/ 64 w 68"/>
                  <a:gd name="T51" fmla="*/ 24 h 24"/>
                  <a:gd name="T52" fmla="*/ 62 w 68"/>
                  <a:gd name="T53" fmla="*/ 24 h 24"/>
                  <a:gd name="T54" fmla="*/ 60 w 68"/>
                  <a:gd name="T55" fmla="*/ 22 h 24"/>
                  <a:gd name="T56" fmla="*/ 54 w 68"/>
                  <a:gd name="T57" fmla="*/ 14 h 24"/>
                  <a:gd name="T58" fmla="*/ 52 w 68"/>
                  <a:gd name="T59" fmla="*/ 12 h 24"/>
                  <a:gd name="T60" fmla="*/ 48 w 68"/>
                  <a:gd name="T61" fmla="*/ 10 h 24"/>
                  <a:gd name="T62" fmla="*/ 44 w 68"/>
                  <a:gd name="T63" fmla="*/ 10 h 24"/>
                  <a:gd name="T64" fmla="*/ 38 w 68"/>
                  <a:gd name="T65" fmla="*/ 12 h 24"/>
                  <a:gd name="T66" fmla="*/ 38 w 68"/>
                  <a:gd name="T67" fmla="*/ 12 h 24"/>
                  <a:gd name="T68" fmla="*/ 30 w 68"/>
                  <a:gd name="T69" fmla="*/ 8 h 24"/>
                  <a:gd name="T70" fmla="*/ 26 w 68"/>
                  <a:gd name="T71" fmla="*/ 6 h 24"/>
                  <a:gd name="T72" fmla="*/ 20 w 68"/>
                  <a:gd name="T73" fmla="*/ 8 h 24"/>
                  <a:gd name="T74" fmla="*/ 20 w 68"/>
                  <a:gd name="T75" fmla="*/ 8 h 24"/>
                  <a:gd name="T76" fmla="*/ 18 w 68"/>
                  <a:gd name="T77" fmla="*/ 8 h 24"/>
                  <a:gd name="T78" fmla="*/ 16 w 68"/>
                  <a:gd name="T79" fmla="*/ 6 h 24"/>
                  <a:gd name="T80" fmla="*/ 12 w 68"/>
                  <a:gd name="T81" fmla="*/ 2 h 24"/>
                  <a:gd name="T82" fmla="*/ 8 w 68"/>
                  <a:gd name="T83" fmla="*/ 0 h 24"/>
                  <a:gd name="T84" fmla="*/ 6 w 68"/>
                  <a:gd name="T85" fmla="*/ 0 h 24"/>
                  <a:gd name="T86" fmla="*/ 4 w 68"/>
                  <a:gd name="T87" fmla="*/ 0 h 24"/>
                  <a:gd name="T88" fmla="*/ 4 w 68"/>
                  <a:gd name="T89" fmla="*/ 0 h 24"/>
                  <a:gd name="T90" fmla="*/ 0 w 68"/>
                  <a:gd name="T91" fmla="*/ 2 h 24"/>
                  <a:gd name="T92" fmla="*/ 0 w 68"/>
                  <a:gd name="T93" fmla="*/ 4 h 24"/>
                  <a:gd name="T94" fmla="*/ 0 w 68"/>
                  <a:gd name="T95" fmla="*/ 4 h 24"/>
                  <a:gd name="T96" fmla="*/ 4 w 68"/>
                  <a:gd name="T97" fmla="*/ 0 h 24"/>
                  <a:gd name="T98" fmla="*/ 4 w 68"/>
                  <a:gd name="T9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24">
                    <a:moveTo>
                      <a:pt x="4" y="0"/>
                    </a:moveTo>
                    <a:lnTo>
                      <a:pt x="4" y="0"/>
                    </a:lnTo>
                    <a:lnTo>
                      <a:pt x="6" y="0"/>
                    </a:lnTo>
                    <a:lnTo>
                      <a:pt x="8" y="0"/>
                    </a:lnTo>
                    <a:lnTo>
                      <a:pt x="12" y="4"/>
                    </a:lnTo>
                    <a:lnTo>
                      <a:pt x="14" y="6"/>
                    </a:lnTo>
                    <a:lnTo>
                      <a:pt x="18" y="8"/>
                    </a:lnTo>
                    <a:lnTo>
                      <a:pt x="20" y="8"/>
                    </a:lnTo>
                    <a:lnTo>
                      <a:pt x="20" y="8"/>
                    </a:lnTo>
                    <a:lnTo>
                      <a:pt x="26" y="8"/>
                    </a:lnTo>
                    <a:lnTo>
                      <a:pt x="30" y="8"/>
                    </a:lnTo>
                    <a:lnTo>
                      <a:pt x="38" y="14"/>
                    </a:lnTo>
                    <a:lnTo>
                      <a:pt x="38" y="14"/>
                    </a:lnTo>
                    <a:lnTo>
                      <a:pt x="42" y="10"/>
                    </a:lnTo>
                    <a:lnTo>
                      <a:pt x="48" y="10"/>
                    </a:lnTo>
                    <a:lnTo>
                      <a:pt x="50" y="12"/>
                    </a:lnTo>
                    <a:lnTo>
                      <a:pt x="54" y="16"/>
                    </a:lnTo>
                    <a:lnTo>
                      <a:pt x="58" y="22"/>
                    </a:lnTo>
                    <a:lnTo>
                      <a:pt x="60" y="24"/>
                    </a:lnTo>
                    <a:lnTo>
                      <a:pt x="62" y="24"/>
                    </a:lnTo>
                    <a:lnTo>
                      <a:pt x="62" y="24"/>
                    </a:lnTo>
                    <a:lnTo>
                      <a:pt x="66" y="24"/>
                    </a:lnTo>
                    <a:lnTo>
                      <a:pt x="68" y="20"/>
                    </a:lnTo>
                    <a:lnTo>
                      <a:pt x="68" y="20"/>
                    </a:lnTo>
                    <a:lnTo>
                      <a:pt x="64" y="24"/>
                    </a:lnTo>
                    <a:lnTo>
                      <a:pt x="64" y="24"/>
                    </a:lnTo>
                    <a:lnTo>
                      <a:pt x="62" y="24"/>
                    </a:lnTo>
                    <a:lnTo>
                      <a:pt x="60" y="22"/>
                    </a:lnTo>
                    <a:lnTo>
                      <a:pt x="54" y="14"/>
                    </a:lnTo>
                    <a:lnTo>
                      <a:pt x="52" y="12"/>
                    </a:lnTo>
                    <a:lnTo>
                      <a:pt x="48" y="10"/>
                    </a:lnTo>
                    <a:lnTo>
                      <a:pt x="44" y="10"/>
                    </a:lnTo>
                    <a:lnTo>
                      <a:pt x="38" y="12"/>
                    </a:lnTo>
                    <a:lnTo>
                      <a:pt x="38" y="12"/>
                    </a:lnTo>
                    <a:lnTo>
                      <a:pt x="30" y="8"/>
                    </a:lnTo>
                    <a:lnTo>
                      <a:pt x="26" y="6"/>
                    </a:lnTo>
                    <a:lnTo>
                      <a:pt x="20" y="8"/>
                    </a:lnTo>
                    <a:lnTo>
                      <a:pt x="20" y="8"/>
                    </a:lnTo>
                    <a:lnTo>
                      <a:pt x="18" y="8"/>
                    </a:lnTo>
                    <a:lnTo>
                      <a:pt x="16" y="6"/>
                    </a:lnTo>
                    <a:lnTo>
                      <a:pt x="12" y="2"/>
                    </a:lnTo>
                    <a:lnTo>
                      <a:pt x="8" y="0"/>
                    </a:lnTo>
                    <a:lnTo>
                      <a:pt x="6" y="0"/>
                    </a:lnTo>
                    <a:lnTo>
                      <a:pt x="4" y="0"/>
                    </a:lnTo>
                    <a:lnTo>
                      <a:pt x="4" y="0"/>
                    </a:lnTo>
                    <a:lnTo>
                      <a:pt x="0" y="2"/>
                    </a:lnTo>
                    <a:lnTo>
                      <a:pt x="0" y="4"/>
                    </a:lnTo>
                    <a:lnTo>
                      <a:pt x="0" y="4"/>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1" name="Freeform 24"/>
              <p:cNvSpPr>
                <a:spLocks/>
              </p:cNvSpPr>
              <p:nvPr/>
            </p:nvSpPr>
            <p:spPr bwMode="auto">
              <a:xfrm>
                <a:off x="3412" y="2080"/>
                <a:ext cx="14" cy="10"/>
              </a:xfrm>
              <a:custGeom>
                <a:avLst/>
                <a:gdLst>
                  <a:gd name="T0" fmla="*/ 8 w 14"/>
                  <a:gd name="T1" fmla="*/ 10 h 10"/>
                  <a:gd name="T2" fmla="*/ 8 w 14"/>
                  <a:gd name="T3" fmla="*/ 10 h 10"/>
                  <a:gd name="T4" fmla="*/ 12 w 14"/>
                  <a:gd name="T5" fmla="*/ 10 h 10"/>
                  <a:gd name="T6" fmla="*/ 14 w 14"/>
                  <a:gd name="T7" fmla="*/ 10 h 10"/>
                  <a:gd name="T8" fmla="*/ 14 w 14"/>
                  <a:gd name="T9" fmla="*/ 10 h 10"/>
                  <a:gd name="T10" fmla="*/ 12 w 14"/>
                  <a:gd name="T11" fmla="*/ 10 h 10"/>
                  <a:gd name="T12" fmla="*/ 10 w 14"/>
                  <a:gd name="T13" fmla="*/ 10 h 10"/>
                  <a:gd name="T14" fmla="*/ 10 w 14"/>
                  <a:gd name="T15" fmla="*/ 10 h 10"/>
                  <a:gd name="T16" fmla="*/ 6 w 14"/>
                  <a:gd name="T17" fmla="*/ 4 h 10"/>
                  <a:gd name="T18" fmla="*/ 4 w 14"/>
                  <a:gd name="T19" fmla="*/ 0 h 10"/>
                  <a:gd name="T20" fmla="*/ 0 w 14"/>
                  <a:gd name="T21" fmla="*/ 0 h 10"/>
                  <a:gd name="T22" fmla="*/ 0 w 14"/>
                  <a:gd name="T23" fmla="*/ 0 h 10"/>
                  <a:gd name="T24" fmla="*/ 2 w 14"/>
                  <a:gd name="T25" fmla="*/ 0 h 10"/>
                  <a:gd name="T26" fmla="*/ 6 w 14"/>
                  <a:gd name="T27" fmla="*/ 4 h 10"/>
                  <a:gd name="T28" fmla="*/ 8 w 14"/>
                  <a:gd name="T29" fmla="*/ 10 h 10"/>
                  <a:gd name="T30" fmla="*/ 8 w 14"/>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8" y="10"/>
                    </a:moveTo>
                    <a:lnTo>
                      <a:pt x="8" y="10"/>
                    </a:lnTo>
                    <a:lnTo>
                      <a:pt x="12" y="10"/>
                    </a:lnTo>
                    <a:lnTo>
                      <a:pt x="14" y="10"/>
                    </a:lnTo>
                    <a:lnTo>
                      <a:pt x="14" y="10"/>
                    </a:lnTo>
                    <a:lnTo>
                      <a:pt x="12" y="10"/>
                    </a:lnTo>
                    <a:lnTo>
                      <a:pt x="10" y="10"/>
                    </a:lnTo>
                    <a:lnTo>
                      <a:pt x="10" y="10"/>
                    </a:lnTo>
                    <a:lnTo>
                      <a:pt x="6" y="4"/>
                    </a:lnTo>
                    <a:lnTo>
                      <a:pt x="4" y="0"/>
                    </a:lnTo>
                    <a:lnTo>
                      <a:pt x="0" y="0"/>
                    </a:lnTo>
                    <a:lnTo>
                      <a:pt x="0" y="0"/>
                    </a:lnTo>
                    <a:lnTo>
                      <a:pt x="2" y="0"/>
                    </a:lnTo>
                    <a:lnTo>
                      <a:pt x="6" y="4"/>
                    </a:lnTo>
                    <a:lnTo>
                      <a:pt x="8" y="10"/>
                    </a:lnTo>
                    <a:lnTo>
                      <a:pt x="8"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2" name="Freeform 25"/>
              <p:cNvSpPr>
                <a:spLocks/>
              </p:cNvSpPr>
              <p:nvPr/>
            </p:nvSpPr>
            <p:spPr bwMode="auto">
              <a:xfrm>
                <a:off x="3028" y="2158"/>
                <a:ext cx="4" cy="4"/>
              </a:xfrm>
              <a:custGeom>
                <a:avLst/>
                <a:gdLst>
                  <a:gd name="T0" fmla="*/ 0 w 4"/>
                  <a:gd name="T1" fmla="*/ 4 h 4"/>
                  <a:gd name="T2" fmla="*/ 0 w 4"/>
                  <a:gd name="T3" fmla="*/ 4 h 4"/>
                  <a:gd name="T4" fmla="*/ 4 w 4"/>
                  <a:gd name="T5" fmla="*/ 0 h 4"/>
                  <a:gd name="T6" fmla="*/ 4 w 4"/>
                  <a:gd name="T7" fmla="*/ 0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4" y="0"/>
                    </a:lnTo>
                    <a:lnTo>
                      <a:pt x="4"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3" name="Freeform 26"/>
              <p:cNvSpPr>
                <a:spLocks/>
              </p:cNvSpPr>
              <p:nvPr/>
            </p:nvSpPr>
            <p:spPr bwMode="auto">
              <a:xfrm>
                <a:off x="3328" y="2028"/>
                <a:ext cx="28" cy="12"/>
              </a:xfrm>
              <a:custGeom>
                <a:avLst/>
                <a:gdLst>
                  <a:gd name="T0" fmla="*/ 10 w 28"/>
                  <a:gd name="T1" fmla="*/ 4 h 12"/>
                  <a:gd name="T2" fmla="*/ 10 w 28"/>
                  <a:gd name="T3" fmla="*/ 4 h 12"/>
                  <a:gd name="T4" fmla="*/ 14 w 28"/>
                  <a:gd name="T5" fmla="*/ 2 h 12"/>
                  <a:gd name="T6" fmla="*/ 20 w 28"/>
                  <a:gd name="T7" fmla="*/ 2 h 12"/>
                  <a:gd name="T8" fmla="*/ 24 w 28"/>
                  <a:gd name="T9" fmla="*/ 4 h 12"/>
                  <a:gd name="T10" fmla="*/ 28 w 28"/>
                  <a:gd name="T11" fmla="*/ 8 h 12"/>
                  <a:gd name="T12" fmla="*/ 28 w 28"/>
                  <a:gd name="T13" fmla="*/ 8 h 12"/>
                  <a:gd name="T14" fmla="*/ 24 w 28"/>
                  <a:gd name="T15" fmla="*/ 4 h 12"/>
                  <a:gd name="T16" fmla="*/ 20 w 28"/>
                  <a:gd name="T17" fmla="*/ 2 h 12"/>
                  <a:gd name="T18" fmla="*/ 14 w 28"/>
                  <a:gd name="T19" fmla="*/ 0 h 12"/>
                  <a:gd name="T20" fmla="*/ 10 w 28"/>
                  <a:gd name="T21" fmla="*/ 4 h 12"/>
                  <a:gd name="T22" fmla="*/ 10 w 28"/>
                  <a:gd name="T23" fmla="*/ 4 h 12"/>
                  <a:gd name="T24" fmla="*/ 4 w 28"/>
                  <a:gd name="T25" fmla="*/ 10 h 12"/>
                  <a:gd name="T26" fmla="*/ 0 w 28"/>
                  <a:gd name="T27" fmla="*/ 10 h 12"/>
                  <a:gd name="T28" fmla="*/ 0 w 28"/>
                  <a:gd name="T29" fmla="*/ 10 h 12"/>
                  <a:gd name="T30" fmla="*/ 0 w 28"/>
                  <a:gd name="T31" fmla="*/ 10 h 12"/>
                  <a:gd name="T32" fmla="*/ 0 w 28"/>
                  <a:gd name="T33" fmla="*/ 12 h 12"/>
                  <a:gd name="T34" fmla="*/ 2 w 28"/>
                  <a:gd name="T35" fmla="*/ 12 h 12"/>
                  <a:gd name="T36" fmla="*/ 6 w 28"/>
                  <a:gd name="T37" fmla="*/ 10 h 12"/>
                  <a:gd name="T38" fmla="*/ 10 w 28"/>
                  <a:gd name="T39" fmla="*/ 4 h 12"/>
                  <a:gd name="T40" fmla="*/ 10 w 28"/>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10" y="4"/>
                    </a:moveTo>
                    <a:lnTo>
                      <a:pt x="10" y="4"/>
                    </a:lnTo>
                    <a:lnTo>
                      <a:pt x="14" y="2"/>
                    </a:lnTo>
                    <a:lnTo>
                      <a:pt x="20" y="2"/>
                    </a:lnTo>
                    <a:lnTo>
                      <a:pt x="24" y="4"/>
                    </a:lnTo>
                    <a:lnTo>
                      <a:pt x="28" y="8"/>
                    </a:lnTo>
                    <a:lnTo>
                      <a:pt x="28" y="8"/>
                    </a:lnTo>
                    <a:lnTo>
                      <a:pt x="24" y="4"/>
                    </a:lnTo>
                    <a:lnTo>
                      <a:pt x="20" y="2"/>
                    </a:lnTo>
                    <a:lnTo>
                      <a:pt x="14" y="0"/>
                    </a:lnTo>
                    <a:lnTo>
                      <a:pt x="10" y="4"/>
                    </a:lnTo>
                    <a:lnTo>
                      <a:pt x="10" y="4"/>
                    </a:lnTo>
                    <a:lnTo>
                      <a:pt x="4" y="10"/>
                    </a:lnTo>
                    <a:lnTo>
                      <a:pt x="0" y="10"/>
                    </a:lnTo>
                    <a:lnTo>
                      <a:pt x="0" y="10"/>
                    </a:lnTo>
                    <a:lnTo>
                      <a:pt x="0" y="10"/>
                    </a:lnTo>
                    <a:lnTo>
                      <a:pt x="0" y="12"/>
                    </a:lnTo>
                    <a:lnTo>
                      <a:pt x="2" y="12"/>
                    </a:lnTo>
                    <a:lnTo>
                      <a:pt x="6" y="10"/>
                    </a:lnTo>
                    <a:lnTo>
                      <a:pt x="10" y="4"/>
                    </a:lnTo>
                    <a:lnTo>
                      <a:pt x="1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4" name="Freeform 27"/>
              <p:cNvSpPr>
                <a:spLocks/>
              </p:cNvSpPr>
              <p:nvPr/>
            </p:nvSpPr>
            <p:spPr bwMode="auto">
              <a:xfrm>
                <a:off x="3338" y="2304"/>
                <a:ext cx="10" cy="22"/>
              </a:xfrm>
              <a:custGeom>
                <a:avLst/>
                <a:gdLst>
                  <a:gd name="T0" fmla="*/ 0 w 10"/>
                  <a:gd name="T1" fmla="*/ 0 h 22"/>
                  <a:gd name="T2" fmla="*/ 0 w 10"/>
                  <a:gd name="T3" fmla="*/ 0 h 22"/>
                  <a:gd name="T4" fmla="*/ 6 w 10"/>
                  <a:gd name="T5" fmla="*/ 8 h 22"/>
                  <a:gd name="T6" fmla="*/ 8 w 10"/>
                  <a:gd name="T7" fmla="*/ 16 h 22"/>
                  <a:gd name="T8" fmla="*/ 10 w 10"/>
                  <a:gd name="T9" fmla="*/ 18 h 22"/>
                  <a:gd name="T10" fmla="*/ 8 w 10"/>
                  <a:gd name="T11" fmla="*/ 20 h 22"/>
                  <a:gd name="T12" fmla="*/ 8 w 10"/>
                  <a:gd name="T13" fmla="*/ 20 h 22"/>
                  <a:gd name="T14" fmla="*/ 8 w 10"/>
                  <a:gd name="T15" fmla="*/ 22 h 22"/>
                  <a:gd name="T16" fmla="*/ 8 w 10"/>
                  <a:gd name="T17" fmla="*/ 22 h 22"/>
                  <a:gd name="T18" fmla="*/ 10 w 10"/>
                  <a:gd name="T19" fmla="*/ 20 h 22"/>
                  <a:gd name="T20" fmla="*/ 10 w 10"/>
                  <a:gd name="T21" fmla="*/ 20 h 22"/>
                  <a:gd name="T22" fmla="*/ 10 w 10"/>
                  <a:gd name="T23" fmla="*/ 18 h 22"/>
                  <a:gd name="T24" fmla="*/ 10 w 10"/>
                  <a:gd name="T25" fmla="*/ 16 h 22"/>
                  <a:gd name="T26" fmla="*/ 6 w 10"/>
                  <a:gd name="T27" fmla="*/ 8 h 22"/>
                  <a:gd name="T28" fmla="*/ 0 w 10"/>
                  <a:gd name="T29" fmla="*/ 0 h 22"/>
                  <a:gd name="T30" fmla="*/ 0 w 10"/>
                  <a:gd name="T31" fmla="*/ 0 h 22"/>
                  <a:gd name="T32" fmla="*/ 0 w 10"/>
                  <a:gd name="T33" fmla="*/ 0 h 22"/>
                  <a:gd name="T34" fmla="*/ 0 w 10"/>
                  <a:gd name="T35" fmla="*/ 0 h 22"/>
                  <a:gd name="T36" fmla="*/ 0 w 10"/>
                  <a:gd name="T37" fmla="*/ 0 h 22"/>
                  <a:gd name="T38" fmla="*/ 0 w 10"/>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2">
                    <a:moveTo>
                      <a:pt x="0" y="0"/>
                    </a:moveTo>
                    <a:lnTo>
                      <a:pt x="0" y="0"/>
                    </a:lnTo>
                    <a:lnTo>
                      <a:pt x="6" y="8"/>
                    </a:lnTo>
                    <a:lnTo>
                      <a:pt x="8" y="16"/>
                    </a:lnTo>
                    <a:lnTo>
                      <a:pt x="10" y="18"/>
                    </a:lnTo>
                    <a:lnTo>
                      <a:pt x="8" y="20"/>
                    </a:lnTo>
                    <a:lnTo>
                      <a:pt x="8" y="20"/>
                    </a:lnTo>
                    <a:lnTo>
                      <a:pt x="8" y="22"/>
                    </a:lnTo>
                    <a:lnTo>
                      <a:pt x="8" y="22"/>
                    </a:lnTo>
                    <a:lnTo>
                      <a:pt x="10" y="20"/>
                    </a:lnTo>
                    <a:lnTo>
                      <a:pt x="10" y="20"/>
                    </a:lnTo>
                    <a:lnTo>
                      <a:pt x="10" y="18"/>
                    </a:lnTo>
                    <a:lnTo>
                      <a:pt x="10" y="16"/>
                    </a:lnTo>
                    <a:lnTo>
                      <a:pt x="6" y="8"/>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5" name="Freeform 28"/>
              <p:cNvSpPr>
                <a:spLocks/>
              </p:cNvSpPr>
              <p:nvPr/>
            </p:nvSpPr>
            <p:spPr bwMode="auto">
              <a:xfrm>
                <a:off x="2914" y="2126"/>
                <a:ext cx="52" cy="10"/>
              </a:xfrm>
              <a:custGeom>
                <a:avLst/>
                <a:gdLst>
                  <a:gd name="T0" fmla="*/ 20 w 52"/>
                  <a:gd name="T1" fmla="*/ 2 h 10"/>
                  <a:gd name="T2" fmla="*/ 20 w 52"/>
                  <a:gd name="T3" fmla="*/ 2 h 10"/>
                  <a:gd name="T4" fmla="*/ 28 w 52"/>
                  <a:gd name="T5" fmla="*/ 4 h 10"/>
                  <a:gd name="T6" fmla="*/ 32 w 52"/>
                  <a:gd name="T7" fmla="*/ 4 h 10"/>
                  <a:gd name="T8" fmla="*/ 38 w 52"/>
                  <a:gd name="T9" fmla="*/ 2 h 10"/>
                  <a:gd name="T10" fmla="*/ 46 w 52"/>
                  <a:gd name="T11" fmla="*/ 2 h 10"/>
                  <a:gd name="T12" fmla="*/ 46 w 52"/>
                  <a:gd name="T13" fmla="*/ 2 h 10"/>
                  <a:gd name="T14" fmla="*/ 50 w 52"/>
                  <a:gd name="T15" fmla="*/ 2 h 10"/>
                  <a:gd name="T16" fmla="*/ 52 w 52"/>
                  <a:gd name="T17" fmla="*/ 0 h 10"/>
                  <a:gd name="T18" fmla="*/ 52 w 52"/>
                  <a:gd name="T19" fmla="*/ 0 h 10"/>
                  <a:gd name="T20" fmla="*/ 50 w 52"/>
                  <a:gd name="T21" fmla="*/ 2 h 10"/>
                  <a:gd name="T22" fmla="*/ 46 w 52"/>
                  <a:gd name="T23" fmla="*/ 2 h 10"/>
                  <a:gd name="T24" fmla="*/ 46 w 52"/>
                  <a:gd name="T25" fmla="*/ 2 h 10"/>
                  <a:gd name="T26" fmla="*/ 38 w 52"/>
                  <a:gd name="T27" fmla="*/ 2 h 10"/>
                  <a:gd name="T28" fmla="*/ 32 w 52"/>
                  <a:gd name="T29" fmla="*/ 4 h 10"/>
                  <a:gd name="T30" fmla="*/ 28 w 52"/>
                  <a:gd name="T31" fmla="*/ 4 h 10"/>
                  <a:gd name="T32" fmla="*/ 20 w 52"/>
                  <a:gd name="T33" fmla="*/ 2 h 10"/>
                  <a:gd name="T34" fmla="*/ 20 w 52"/>
                  <a:gd name="T35" fmla="*/ 2 h 10"/>
                  <a:gd name="T36" fmla="*/ 14 w 52"/>
                  <a:gd name="T37" fmla="*/ 6 h 10"/>
                  <a:gd name="T38" fmla="*/ 10 w 52"/>
                  <a:gd name="T39" fmla="*/ 6 h 10"/>
                  <a:gd name="T40" fmla="*/ 6 w 52"/>
                  <a:gd name="T41" fmla="*/ 6 h 10"/>
                  <a:gd name="T42" fmla="*/ 2 w 52"/>
                  <a:gd name="T43" fmla="*/ 8 h 10"/>
                  <a:gd name="T44" fmla="*/ 2 w 52"/>
                  <a:gd name="T45" fmla="*/ 8 h 10"/>
                  <a:gd name="T46" fmla="*/ 0 w 52"/>
                  <a:gd name="T47" fmla="*/ 10 h 10"/>
                  <a:gd name="T48" fmla="*/ 0 w 52"/>
                  <a:gd name="T49" fmla="*/ 10 h 10"/>
                  <a:gd name="T50" fmla="*/ 2 w 52"/>
                  <a:gd name="T51" fmla="*/ 8 h 10"/>
                  <a:gd name="T52" fmla="*/ 2 w 52"/>
                  <a:gd name="T53" fmla="*/ 8 h 10"/>
                  <a:gd name="T54" fmla="*/ 6 w 52"/>
                  <a:gd name="T55" fmla="*/ 6 h 10"/>
                  <a:gd name="T56" fmla="*/ 10 w 52"/>
                  <a:gd name="T57" fmla="*/ 8 h 10"/>
                  <a:gd name="T58" fmla="*/ 14 w 52"/>
                  <a:gd name="T59" fmla="*/ 6 h 10"/>
                  <a:gd name="T60" fmla="*/ 20 w 52"/>
                  <a:gd name="T61" fmla="*/ 2 h 10"/>
                  <a:gd name="T62" fmla="*/ 20 w 52"/>
                  <a:gd name="T6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0">
                    <a:moveTo>
                      <a:pt x="20" y="2"/>
                    </a:moveTo>
                    <a:lnTo>
                      <a:pt x="20" y="2"/>
                    </a:lnTo>
                    <a:lnTo>
                      <a:pt x="28" y="4"/>
                    </a:lnTo>
                    <a:lnTo>
                      <a:pt x="32" y="4"/>
                    </a:lnTo>
                    <a:lnTo>
                      <a:pt x="38" y="2"/>
                    </a:lnTo>
                    <a:lnTo>
                      <a:pt x="46" y="2"/>
                    </a:lnTo>
                    <a:lnTo>
                      <a:pt x="46" y="2"/>
                    </a:lnTo>
                    <a:lnTo>
                      <a:pt x="50" y="2"/>
                    </a:lnTo>
                    <a:lnTo>
                      <a:pt x="52" y="0"/>
                    </a:lnTo>
                    <a:lnTo>
                      <a:pt x="52" y="0"/>
                    </a:lnTo>
                    <a:lnTo>
                      <a:pt x="50" y="2"/>
                    </a:lnTo>
                    <a:lnTo>
                      <a:pt x="46" y="2"/>
                    </a:lnTo>
                    <a:lnTo>
                      <a:pt x="46" y="2"/>
                    </a:lnTo>
                    <a:lnTo>
                      <a:pt x="38" y="2"/>
                    </a:lnTo>
                    <a:lnTo>
                      <a:pt x="32" y="4"/>
                    </a:lnTo>
                    <a:lnTo>
                      <a:pt x="28" y="4"/>
                    </a:lnTo>
                    <a:lnTo>
                      <a:pt x="20" y="2"/>
                    </a:lnTo>
                    <a:lnTo>
                      <a:pt x="20" y="2"/>
                    </a:lnTo>
                    <a:lnTo>
                      <a:pt x="14" y="6"/>
                    </a:lnTo>
                    <a:lnTo>
                      <a:pt x="10" y="6"/>
                    </a:lnTo>
                    <a:lnTo>
                      <a:pt x="6" y="6"/>
                    </a:lnTo>
                    <a:lnTo>
                      <a:pt x="2" y="8"/>
                    </a:lnTo>
                    <a:lnTo>
                      <a:pt x="2" y="8"/>
                    </a:lnTo>
                    <a:lnTo>
                      <a:pt x="0" y="10"/>
                    </a:lnTo>
                    <a:lnTo>
                      <a:pt x="0" y="10"/>
                    </a:lnTo>
                    <a:lnTo>
                      <a:pt x="2" y="8"/>
                    </a:lnTo>
                    <a:lnTo>
                      <a:pt x="2" y="8"/>
                    </a:lnTo>
                    <a:lnTo>
                      <a:pt x="6" y="6"/>
                    </a:lnTo>
                    <a:lnTo>
                      <a:pt x="10" y="8"/>
                    </a:lnTo>
                    <a:lnTo>
                      <a:pt x="14" y="6"/>
                    </a:lnTo>
                    <a:lnTo>
                      <a:pt x="20" y="2"/>
                    </a:lnTo>
                    <a:lnTo>
                      <a:pt x="2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6" name="Freeform 29"/>
              <p:cNvSpPr>
                <a:spLocks/>
              </p:cNvSpPr>
              <p:nvPr/>
            </p:nvSpPr>
            <p:spPr bwMode="auto">
              <a:xfrm>
                <a:off x="3384" y="2080"/>
                <a:ext cx="18" cy="4"/>
              </a:xfrm>
              <a:custGeom>
                <a:avLst/>
                <a:gdLst>
                  <a:gd name="T0" fmla="*/ 18 w 18"/>
                  <a:gd name="T1" fmla="*/ 4 h 4"/>
                  <a:gd name="T2" fmla="*/ 18 w 18"/>
                  <a:gd name="T3" fmla="*/ 4 h 4"/>
                  <a:gd name="T4" fmla="*/ 10 w 18"/>
                  <a:gd name="T5" fmla="*/ 2 h 4"/>
                  <a:gd name="T6" fmla="*/ 6 w 18"/>
                  <a:gd name="T7" fmla="*/ 0 h 4"/>
                  <a:gd name="T8" fmla="*/ 0 w 18"/>
                  <a:gd name="T9" fmla="*/ 0 h 4"/>
                  <a:gd name="T10" fmla="*/ 0 w 18"/>
                  <a:gd name="T11" fmla="*/ 0 h 4"/>
                  <a:gd name="T12" fmla="*/ 0 w 18"/>
                  <a:gd name="T13" fmla="*/ 0 h 4"/>
                  <a:gd name="T14" fmla="*/ 0 w 18"/>
                  <a:gd name="T15" fmla="*/ 0 h 4"/>
                  <a:gd name="T16" fmla="*/ 6 w 18"/>
                  <a:gd name="T17" fmla="*/ 0 h 4"/>
                  <a:gd name="T18" fmla="*/ 10 w 18"/>
                  <a:gd name="T19" fmla="*/ 2 h 4"/>
                  <a:gd name="T20" fmla="*/ 18 w 18"/>
                  <a:gd name="T21" fmla="*/ 4 h 4"/>
                  <a:gd name="T22" fmla="*/ 18 w 18"/>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
                    <a:moveTo>
                      <a:pt x="18" y="4"/>
                    </a:moveTo>
                    <a:lnTo>
                      <a:pt x="18" y="4"/>
                    </a:lnTo>
                    <a:lnTo>
                      <a:pt x="10" y="2"/>
                    </a:lnTo>
                    <a:lnTo>
                      <a:pt x="6" y="0"/>
                    </a:lnTo>
                    <a:lnTo>
                      <a:pt x="0" y="0"/>
                    </a:lnTo>
                    <a:lnTo>
                      <a:pt x="0" y="0"/>
                    </a:lnTo>
                    <a:lnTo>
                      <a:pt x="0" y="0"/>
                    </a:lnTo>
                    <a:lnTo>
                      <a:pt x="0" y="0"/>
                    </a:lnTo>
                    <a:lnTo>
                      <a:pt x="6" y="0"/>
                    </a:lnTo>
                    <a:lnTo>
                      <a:pt x="10" y="2"/>
                    </a:lnTo>
                    <a:lnTo>
                      <a:pt x="18" y="4"/>
                    </a:lnTo>
                    <a:lnTo>
                      <a:pt x="18"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7" name="Freeform 30"/>
              <p:cNvSpPr>
                <a:spLocks/>
              </p:cNvSpPr>
              <p:nvPr/>
            </p:nvSpPr>
            <p:spPr bwMode="auto">
              <a:xfrm>
                <a:off x="3348" y="2098"/>
                <a:ext cx="14" cy="4"/>
              </a:xfrm>
              <a:custGeom>
                <a:avLst/>
                <a:gdLst>
                  <a:gd name="T0" fmla="*/ 12 w 14"/>
                  <a:gd name="T1" fmla="*/ 4 h 4"/>
                  <a:gd name="T2" fmla="*/ 12 w 14"/>
                  <a:gd name="T3" fmla="*/ 4 h 4"/>
                  <a:gd name="T4" fmla="*/ 14 w 14"/>
                  <a:gd name="T5" fmla="*/ 4 h 4"/>
                  <a:gd name="T6" fmla="*/ 14 w 14"/>
                  <a:gd name="T7" fmla="*/ 4 h 4"/>
                  <a:gd name="T8" fmla="*/ 12 w 14"/>
                  <a:gd name="T9" fmla="*/ 4 h 4"/>
                  <a:gd name="T10" fmla="*/ 12 w 14"/>
                  <a:gd name="T11" fmla="*/ 4 h 4"/>
                  <a:gd name="T12" fmla="*/ 10 w 14"/>
                  <a:gd name="T13" fmla="*/ 4 h 4"/>
                  <a:gd name="T14" fmla="*/ 6 w 14"/>
                  <a:gd name="T15" fmla="*/ 2 h 4"/>
                  <a:gd name="T16" fmla="*/ 4 w 14"/>
                  <a:gd name="T17" fmla="*/ 0 h 4"/>
                  <a:gd name="T18" fmla="*/ 0 w 14"/>
                  <a:gd name="T19" fmla="*/ 0 h 4"/>
                  <a:gd name="T20" fmla="*/ 0 w 14"/>
                  <a:gd name="T21" fmla="*/ 0 h 4"/>
                  <a:gd name="T22" fmla="*/ 4 w 14"/>
                  <a:gd name="T23" fmla="*/ 0 h 4"/>
                  <a:gd name="T24" fmla="*/ 6 w 14"/>
                  <a:gd name="T25" fmla="*/ 2 h 4"/>
                  <a:gd name="T26" fmla="*/ 10 w 14"/>
                  <a:gd name="T27" fmla="*/ 4 h 4"/>
                  <a:gd name="T28" fmla="*/ 12 w 14"/>
                  <a:gd name="T29" fmla="*/ 4 h 4"/>
                  <a:gd name="T30" fmla="*/ 12 w 14"/>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
                    <a:moveTo>
                      <a:pt x="12" y="4"/>
                    </a:moveTo>
                    <a:lnTo>
                      <a:pt x="12" y="4"/>
                    </a:lnTo>
                    <a:lnTo>
                      <a:pt x="14" y="4"/>
                    </a:lnTo>
                    <a:lnTo>
                      <a:pt x="14" y="4"/>
                    </a:lnTo>
                    <a:lnTo>
                      <a:pt x="12" y="4"/>
                    </a:lnTo>
                    <a:lnTo>
                      <a:pt x="12" y="4"/>
                    </a:lnTo>
                    <a:lnTo>
                      <a:pt x="10" y="4"/>
                    </a:lnTo>
                    <a:lnTo>
                      <a:pt x="6" y="2"/>
                    </a:lnTo>
                    <a:lnTo>
                      <a:pt x="4" y="0"/>
                    </a:lnTo>
                    <a:lnTo>
                      <a:pt x="0" y="0"/>
                    </a:lnTo>
                    <a:lnTo>
                      <a:pt x="0" y="0"/>
                    </a:lnTo>
                    <a:lnTo>
                      <a:pt x="4" y="0"/>
                    </a:lnTo>
                    <a:lnTo>
                      <a:pt x="6" y="2"/>
                    </a:lnTo>
                    <a:lnTo>
                      <a:pt x="10" y="4"/>
                    </a:lnTo>
                    <a:lnTo>
                      <a:pt x="12" y="4"/>
                    </a:lnTo>
                    <a:lnTo>
                      <a:pt x="12"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8" name="Freeform 31"/>
              <p:cNvSpPr>
                <a:spLocks/>
              </p:cNvSpPr>
              <p:nvPr/>
            </p:nvSpPr>
            <p:spPr bwMode="auto">
              <a:xfrm>
                <a:off x="3120" y="2116"/>
                <a:ext cx="0" cy="2"/>
              </a:xfrm>
              <a:custGeom>
                <a:avLst/>
                <a:gdLst>
                  <a:gd name="T0" fmla="*/ 0 h 2"/>
                  <a:gd name="T1" fmla="*/ 0 h 2"/>
                  <a:gd name="T2" fmla="*/ 2 h 2"/>
                  <a:gd name="T3" fmla="*/ 2 h 2"/>
                  <a:gd name="T4" fmla="*/ 0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59" name="Freeform 32"/>
              <p:cNvSpPr>
                <a:spLocks/>
              </p:cNvSpPr>
              <p:nvPr/>
            </p:nvSpPr>
            <p:spPr bwMode="auto">
              <a:xfrm>
                <a:off x="3322" y="2104"/>
                <a:ext cx="22" cy="2"/>
              </a:xfrm>
              <a:custGeom>
                <a:avLst/>
                <a:gdLst>
                  <a:gd name="T0" fmla="*/ 22 w 22"/>
                  <a:gd name="T1" fmla="*/ 0 h 2"/>
                  <a:gd name="T2" fmla="*/ 22 w 22"/>
                  <a:gd name="T3" fmla="*/ 0 h 2"/>
                  <a:gd name="T4" fmla="*/ 18 w 22"/>
                  <a:gd name="T5" fmla="*/ 2 h 2"/>
                  <a:gd name="T6" fmla="*/ 14 w 22"/>
                  <a:gd name="T7" fmla="*/ 0 h 2"/>
                  <a:gd name="T8" fmla="*/ 8 w 22"/>
                  <a:gd name="T9" fmla="*/ 0 h 2"/>
                  <a:gd name="T10" fmla="*/ 2 w 22"/>
                  <a:gd name="T11" fmla="*/ 0 h 2"/>
                  <a:gd name="T12" fmla="*/ 2 w 22"/>
                  <a:gd name="T13" fmla="*/ 0 h 2"/>
                  <a:gd name="T14" fmla="*/ 0 w 22"/>
                  <a:gd name="T15" fmla="*/ 2 h 2"/>
                  <a:gd name="T16" fmla="*/ 0 w 22"/>
                  <a:gd name="T17" fmla="*/ 2 h 2"/>
                  <a:gd name="T18" fmla="*/ 2 w 22"/>
                  <a:gd name="T19" fmla="*/ 0 h 2"/>
                  <a:gd name="T20" fmla="*/ 2 w 22"/>
                  <a:gd name="T21" fmla="*/ 0 h 2"/>
                  <a:gd name="T22" fmla="*/ 8 w 22"/>
                  <a:gd name="T23" fmla="*/ 0 h 2"/>
                  <a:gd name="T24" fmla="*/ 14 w 22"/>
                  <a:gd name="T25" fmla="*/ 0 h 2"/>
                  <a:gd name="T26" fmla="*/ 18 w 22"/>
                  <a:gd name="T27" fmla="*/ 2 h 2"/>
                  <a:gd name="T28" fmla="*/ 22 w 22"/>
                  <a:gd name="T29" fmla="*/ 0 h 2"/>
                  <a:gd name="T30" fmla="*/ 22 w 2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
                    <a:moveTo>
                      <a:pt x="22" y="0"/>
                    </a:moveTo>
                    <a:lnTo>
                      <a:pt x="22" y="0"/>
                    </a:lnTo>
                    <a:lnTo>
                      <a:pt x="18" y="2"/>
                    </a:lnTo>
                    <a:lnTo>
                      <a:pt x="14" y="0"/>
                    </a:lnTo>
                    <a:lnTo>
                      <a:pt x="8" y="0"/>
                    </a:lnTo>
                    <a:lnTo>
                      <a:pt x="2" y="0"/>
                    </a:lnTo>
                    <a:lnTo>
                      <a:pt x="2" y="0"/>
                    </a:lnTo>
                    <a:lnTo>
                      <a:pt x="0" y="2"/>
                    </a:lnTo>
                    <a:lnTo>
                      <a:pt x="0" y="2"/>
                    </a:lnTo>
                    <a:lnTo>
                      <a:pt x="2" y="0"/>
                    </a:lnTo>
                    <a:lnTo>
                      <a:pt x="2" y="0"/>
                    </a:lnTo>
                    <a:lnTo>
                      <a:pt x="8" y="0"/>
                    </a:lnTo>
                    <a:lnTo>
                      <a:pt x="14" y="0"/>
                    </a:lnTo>
                    <a:lnTo>
                      <a:pt x="18" y="2"/>
                    </a:lnTo>
                    <a:lnTo>
                      <a:pt x="22" y="0"/>
                    </a:lnTo>
                    <a:lnTo>
                      <a:pt x="2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0" name="Freeform 33"/>
              <p:cNvSpPr>
                <a:spLocks/>
              </p:cNvSpPr>
              <p:nvPr/>
            </p:nvSpPr>
            <p:spPr bwMode="auto">
              <a:xfrm>
                <a:off x="3356" y="2038"/>
                <a:ext cx="76" cy="12"/>
              </a:xfrm>
              <a:custGeom>
                <a:avLst/>
                <a:gdLst>
                  <a:gd name="T0" fmla="*/ 8 w 76"/>
                  <a:gd name="T1" fmla="*/ 12 h 12"/>
                  <a:gd name="T2" fmla="*/ 8 w 76"/>
                  <a:gd name="T3" fmla="*/ 12 h 12"/>
                  <a:gd name="T4" fmla="*/ 10 w 76"/>
                  <a:gd name="T5" fmla="*/ 12 h 12"/>
                  <a:gd name="T6" fmla="*/ 10 w 76"/>
                  <a:gd name="T7" fmla="*/ 10 h 12"/>
                  <a:gd name="T8" fmla="*/ 14 w 76"/>
                  <a:gd name="T9" fmla="*/ 6 h 12"/>
                  <a:gd name="T10" fmla="*/ 18 w 76"/>
                  <a:gd name="T11" fmla="*/ 2 h 12"/>
                  <a:gd name="T12" fmla="*/ 20 w 76"/>
                  <a:gd name="T13" fmla="*/ 0 h 12"/>
                  <a:gd name="T14" fmla="*/ 24 w 76"/>
                  <a:gd name="T15" fmla="*/ 0 h 12"/>
                  <a:gd name="T16" fmla="*/ 24 w 76"/>
                  <a:gd name="T17" fmla="*/ 0 h 12"/>
                  <a:gd name="T18" fmla="*/ 44 w 76"/>
                  <a:gd name="T19" fmla="*/ 0 h 12"/>
                  <a:gd name="T20" fmla="*/ 58 w 76"/>
                  <a:gd name="T21" fmla="*/ 0 h 12"/>
                  <a:gd name="T22" fmla="*/ 74 w 76"/>
                  <a:gd name="T23" fmla="*/ 4 h 12"/>
                  <a:gd name="T24" fmla="*/ 74 w 76"/>
                  <a:gd name="T25" fmla="*/ 4 h 12"/>
                  <a:gd name="T26" fmla="*/ 76 w 76"/>
                  <a:gd name="T27" fmla="*/ 6 h 12"/>
                  <a:gd name="T28" fmla="*/ 76 w 76"/>
                  <a:gd name="T29" fmla="*/ 6 h 12"/>
                  <a:gd name="T30" fmla="*/ 74 w 76"/>
                  <a:gd name="T31" fmla="*/ 4 h 12"/>
                  <a:gd name="T32" fmla="*/ 74 w 76"/>
                  <a:gd name="T33" fmla="*/ 4 h 12"/>
                  <a:gd name="T34" fmla="*/ 58 w 76"/>
                  <a:gd name="T35" fmla="*/ 0 h 12"/>
                  <a:gd name="T36" fmla="*/ 42 w 76"/>
                  <a:gd name="T37" fmla="*/ 0 h 12"/>
                  <a:gd name="T38" fmla="*/ 22 w 76"/>
                  <a:gd name="T39" fmla="*/ 0 h 12"/>
                  <a:gd name="T40" fmla="*/ 22 w 76"/>
                  <a:gd name="T41" fmla="*/ 0 h 12"/>
                  <a:gd name="T42" fmla="*/ 20 w 76"/>
                  <a:gd name="T43" fmla="*/ 0 h 12"/>
                  <a:gd name="T44" fmla="*/ 18 w 76"/>
                  <a:gd name="T45" fmla="*/ 2 h 12"/>
                  <a:gd name="T46" fmla="*/ 14 w 76"/>
                  <a:gd name="T47" fmla="*/ 6 h 12"/>
                  <a:gd name="T48" fmla="*/ 10 w 76"/>
                  <a:gd name="T49" fmla="*/ 10 h 12"/>
                  <a:gd name="T50" fmla="*/ 10 w 76"/>
                  <a:gd name="T51" fmla="*/ 10 h 12"/>
                  <a:gd name="T52" fmla="*/ 8 w 76"/>
                  <a:gd name="T53" fmla="*/ 10 h 12"/>
                  <a:gd name="T54" fmla="*/ 8 w 76"/>
                  <a:gd name="T55" fmla="*/ 10 h 12"/>
                  <a:gd name="T56" fmla="*/ 6 w 76"/>
                  <a:gd name="T57" fmla="*/ 10 h 12"/>
                  <a:gd name="T58" fmla="*/ 4 w 76"/>
                  <a:gd name="T59" fmla="*/ 8 h 12"/>
                  <a:gd name="T60" fmla="*/ 0 w 76"/>
                  <a:gd name="T61" fmla="*/ 8 h 12"/>
                  <a:gd name="T62" fmla="*/ 0 w 76"/>
                  <a:gd name="T63" fmla="*/ 8 h 12"/>
                  <a:gd name="T64" fmla="*/ 0 w 76"/>
                  <a:gd name="T65" fmla="*/ 10 h 12"/>
                  <a:gd name="T66" fmla="*/ 2 w 76"/>
                  <a:gd name="T67" fmla="*/ 10 h 12"/>
                  <a:gd name="T68" fmla="*/ 6 w 76"/>
                  <a:gd name="T69" fmla="*/ 10 h 12"/>
                  <a:gd name="T70" fmla="*/ 8 w 76"/>
                  <a:gd name="T71" fmla="*/ 12 h 12"/>
                  <a:gd name="T72" fmla="*/ 8 w 76"/>
                  <a:gd name="T7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2">
                    <a:moveTo>
                      <a:pt x="8" y="12"/>
                    </a:moveTo>
                    <a:lnTo>
                      <a:pt x="8" y="12"/>
                    </a:lnTo>
                    <a:lnTo>
                      <a:pt x="10" y="12"/>
                    </a:lnTo>
                    <a:lnTo>
                      <a:pt x="10" y="10"/>
                    </a:lnTo>
                    <a:lnTo>
                      <a:pt x="14" y="6"/>
                    </a:lnTo>
                    <a:lnTo>
                      <a:pt x="18" y="2"/>
                    </a:lnTo>
                    <a:lnTo>
                      <a:pt x="20" y="0"/>
                    </a:lnTo>
                    <a:lnTo>
                      <a:pt x="24" y="0"/>
                    </a:lnTo>
                    <a:lnTo>
                      <a:pt x="24" y="0"/>
                    </a:lnTo>
                    <a:lnTo>
                      <a:pt x="44" y="0"/>
                    </a:lnTo>
                    <a:lnTo>
                      <a:pt x="58" y="0"/>
                    </a:lnTo>
                    <a:lnTo>
                      <a:pt x="74" y="4"/>
                    </a:lnTo>
                    <a:lnTo>
                      <a:pt x="74" y="4"/>
                    </a:lnTo>
                    <a:lnTo>
                      <a:pt x="76" y="6"/>
                    </a:lnTo>
                    <a:lnTo>
                      <a:pt x="76" y="6"/>
                    </a:lnTo>
                    <a:lnTo>
                      <a:pt x="74" y="4"/>
                    </a:lnTo>
                    <a:lnTo>
                      <a:pt x="74" y="4"/>
                    </a:lnTo>
                    <a:lnTo>
                      <a:pt x="58" y="0"/>
                    </a:lnTo>
                    <a:lnTo>
                      <a:pt x="42" y="0"/>
                    </a:lnTo>
                    <a:lnTo>
                      <a:pt x="22" y="0"/>
                    </a:lnTo>
                    <a:lnTo>
                      <a:pt x="22" y="0"/>
                    </a:lnTo>
                    <a:lnTo>
                      <a:pt x="20" y="0"/>
                    </a:lnTo>
                    <a:lnTo>
                      <a:pt x="18" y="2"/>
                    </a:lnTo>
                    <a:lnTo>
                      <a:pt x="14" y="6"/>
                    </a:lnTo>
                    <a:lnTo>
                      <a:pt x="10" y="10"/>
                    </a:lnTo>
                    <a:lnTo>
                      <a:pt x="10" y="10"/>
                    </a:lnTo>
                    <a:lnTo>
                      <a:pt x="8" y="10"/>
                    </a:lnTo>
                    <a:lnTo>
                      <a:pt x="8" y="10"/>
                    </a:lnTo>
                    <a:lnTo>
                      <a:pt x="6" y="10"/>
                    </a:lnTo>
                    <a:lnTo>
                      <a:pt x="4" y="8"/>
                    </a:lnTo>
                    <a:lnTo>
                      <a:pt x="0" y="8"/>
                    </a:lnTo>
                    <a:lnTo>
                      <a:pt x="0" y="8"/>
                    </a:lnTo>
                    <a:lnTo>
                      <a:pt x="0" y="10"/>
                    </a:lnTo>
                    <a:lnTo>
                      <a:pt x="2" y="10"/>
                    </a:lnTo>
                    <a:lnTo>
                      <a:pt x="6" y="10"/>
                    </a:lnTo>
                    <a:lnTo>
                      <a:pt x="8" y="12"/>
                    </a:lnTo>
                    <a:lnTo>
                      <a:pt x="8"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1" name="Freeform 34"/>
              <p:cNvSpPr>
                <a:spLocks/>
              </p:cNvSpPr>
              <p:nvPr/>
            </p:nvSpPr>
            <p:spPr bwMode="auto">
              <a:xfrm>
                <a:off x="2908" y="2142"/>
                <a:ext cx="8" cy="6"/>
              </a:xfrm>
              <a:custGeom>
                <a:avLst/>
                <a:gdLst>
                  <a:gd name="T0" fmla="*/ 4 w 8"/>
                  <a:gd name="T1" fmla="*/ 4 h 6"/>
                  <a:gd name="T2" fmla="*/ 4 w 8"/>
                  <a:gd name="T3" fmla="*/ 4 h 6"/>
                  <a:gd name="T4" fmla="*/ 8 w 8"/>
                  <a:gd name="T5" fmla="*/ 0 h 6"/>
                  <a:gd name="T6" fmla="*/ 8 w 8"/>
                  <a:gd name="T7" fmla="*/ 0 h 6"/>
                  <a:gd name="T8" fmla="*/ 8 w 8"/>
                  <a:gd name="T9" fmla="*/ 0 h 6"/>
                  <a:gd name="T10" fmla="*/ 4 w 8"/>
                  <a:gd name="T11" fmla="*/ 2 h 6"/>
                  <a:gd name="T12" fmla="*/ 4 w 8"/>
                  <a:gd name="T13" fmla="*/ 2 h 6"/>
                  <a:gd name="T14" fmla="*/ 0 w 8"/>
                  <a:gd name="T15" fmla="*/ 4 h 6"/>
                  <a:gd name="T16" fmla="*/ 0 w 8"/>
                  <a:gd name="T17" fmla="*/ 6 h 6"/>
                  <a:gd name="T18" fmla="*/ 0 w 8"/>
                  <a:gd name="T19" fmla="*/ 6 h 6"/>
                  <a:gd name="T20" fmla="*/ 0 w 8"/>
                  <a:gd name="T21" fmla="*/ 6 h 6"/>
                  <a:gd name="T22" fmla="*/ 4 w 8"/>
                  <a:gd name="T23" fmla="*/ 4 h 6"/>
                  <a:gd name="T24" fmla="*/ 4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4" y="4"/>
                    </a:moveTo>
                    <a:lnTo>
                      <a:pt x="4" y="4"/>
                    </a:lnTo>
                    <a:lnTo>
                      <a:pt x="8" y="0"/>
                    </a:lnTo>
                    <a:lnTo>
                      <a:pt x="8" y="0"/>
                    </a:lnTo>
                    <a:lnTo>
                      <a:pt x="8" y="0"/>
                    </a:lnTo>
                    <a:lnTo>
                      <a:pt x="4" y="2"/>
                    </a:lnTo>
                    <a:lnTo>
                      <a:pt x="4" y="2"/>
                    </a:lnTo>
                    <a:lnTo>
                      <a:pt x="0" y="4"/>
                    </a:lnTo>
                    <a:lnTo>
                      <a:pt x="0" y="6"/>
                    </a:lnTo>
                    <a:lnTo>
                      <a:pt x="0" y="6"/>
                    </a:lnTo>
                    <a:lnTo>
                      <a:pt x="0" y="6"/>
                    </a:lnTo>
                    <a:lnTo>
                      <a:pt x="4" y="4"/>
                    </a:lnTo>
                    <a:lnTo>
                      <a:pt x="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2" name="Freeform 35"/>
              <p:cNvSpPr>
                <a:spLocks/>
              </p:cNvSpPr>
              <p:nvPr/>
            </p:nvSpPr>
            <p:spPr bwMode="auto">
              <a:xfrm>
                <a:off x="3034" y="2126"/>
                <a:ext cx="60" cy="12"/>
              </a:xfrm>
              <a:custGeom>
                <a:avLst/>
                <a:gdLst>
                  <a:gd name="T0" fmla="*/ 4 w 60"/>
                  <a:gd name="T1" fmla="*/ 4 h 12"/>
                  <a:gd name="T2" fmla="*/ 4 w 60"/>
                  <a:gd name="T3" fmla="*/ 4 h 12"/>
                  <a:gd name="T4" fmla="*/ 12 w 60"/>
                  <a:gd name="T5" fmla="*/ 4 h 12"/>
                  <a:gd name="T6" fmla="*/ 14 w 60"/>
                  <a:gd name="T7" fmla="*/ 4 h 12"/>
                  <a:gd name="T8" fmla="*/ 18 w 60"/>
                  <a:gd name="T9" fmla="*/ 8 h 12"/>
                  <a:gd name="T10" fmla="*/ 18 w 60"/>
                  <a:gd name="T11" fmla="*/ 8 h 12"/>
                  <a:gd name="T12" fmla="*/ 22 w 60"/>
                  <a:gd name="T13" fmla="*/ 12 h 12"/>
                  <a:gd name="T14" fmla="*/ 28 w 60"/>
                  <a:gd name="T15" fmla="*/ 12 h 12"/>
                  <a:gd name="T16" fmla="*/ 34 w 60"/>
                  <a:gd name="T17" fmla="*/ 8 h 12"/>
                  <a:gd name="T18" fmla="*/ 40 w 60"/>
                  <a:gd name="T19" fmla="*/ 2 h 12"/>
                  <a:gd name="T20" fmla="*/ 40 w 60"/>
                  <a:gd name="T21" fmla="*/ 2 h 12"/>
                  <a:gd name="T22" fmla="*/ 46 w 60"/>
                  <a:gd name="T23" fmla="*/ 0 h 12"/>
                  <a:gd name="T24" fmla="*/ 50 w 60"/>
                  <a:gd name="T25" fmla="*/ 0 h 12"/>
                  <a:gd name="T26" fmla="*/ 54 w 60"/>
                  <a:gd name="T27" fmla="*/ 2 h 12"/>
                  <a:gd name="T28" fmla="*/ 60 w 60"/>
                  <a:gd name="T29" fmla="*/ 0 h 12"/>
                  <a:gd name="T30" fmla="*/ 60 w 60"/>
                  <a:gd name="T31" fmla="*/ 0 h 12"/>
                  <a:gd name="T32" fmla="*/ 54 w 60"/>
                  <a:gd name="T33" fmla="*/ 0 h 12"/>
                  <a:gd name="T34" fmla="*/ 50 w 60"/>
                  <a:gd name="T35" fmla="*/ 0 h 12"/>
                  <a:gd name="T36" fmla="*/ 46 w 60"/>
                  <a:gd name="T37" fmla="*/ 0 h 12"/>
                  <a:gd name="T38" fmla="*/ 40 w 60"/>
                  <a:gd name="T39" fmla="*/ 2 h 12"/>
                  <a:gd name="T40" fmla="*/ 40 w 60"/>
                  <a:gd name="T41" fmla="*/ 2 h 12"/>
                  <a:gd name="T42" fmla="*/ 34 w 60"/>
                  <a:gd name="T43" fmla="*/ 8 h 12"/>
                  <a:gd name="T44" fmla="*/ 28 w 60"/>
                  <a:gd name="T45" fmla="*/ 12 h 12"/>
                  <a:gd name="T46" fmla="*/ 22 w 60"/>
                  <a:gd name="T47" fmla="*/ 12 h 12"/>
                  <a:gd name="T48" fmla="*/ 18 w 60"/>
                  <a:gd name="T49" fmla="*/ 8 h 12"/>
                  <a:gd name="T50" fmla="*/ 18 w 60"/>
                  <a:gd name="T51" fmla="*/ 8 h 12"/>
                  <a:gd name="T52" fmla="*/ 16 w 60"/>
                  <a:gd name="T53" fmla="*/ 4 h 12"/>
                  <a:gd name="T54" fmla="*/ 12 w 60"/>
                  <a:gd name="T55" fmla="*/ 4 h 12"/>
                  <a:gd name="T56" fmla="*/ 4 w 60"/>
                  <a:gd name="T57" fmla="*/ 4 h 12"/>
                  <a:gd name="T58" fmla="*/ 4 w 60"/>
                  <a:gd name="T59" fmla="*/ 4 h 12"/>
                  <a:gd name="T60" fmla="*/ 2 w 60"/>
                  <a:gd name="T61" fmla="*/ 4 h 12"/>
                  <a:gd name="T62" fmla="*/ 0 w 60"/>
                  <a:gd name="T63" fmla="*/ 4 h 12"/>
                  <a:gd name="T64" fmla="*/ 0 w 60"/>
                  <a:gd name="T65" fmla="*/ 4 h 12"/>
                  <a:gd name="T66" fmla="*/ 4 w 60"/>
                  <a:gd name="T67" fmla="*/ 4 h 12"/>
                  <a:gd name="T68" fmla="*/ 4 w 60"/>
                  <a:gd name="T6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2">
                    <a:moveTo>
                      <a:pt x="4" y="4"/>
                    </a:moveTo>
                    <a:lnTo>
                      <a:pt x="4" y="4"/>
                    </a:lnTo>
                    <a:lnTo>
                      <a:pt x="12" y="4"/>
                    </a:lnTo>
                    <a:lnTo>
                      <a:pt x="14" y="4"/>
                    </a:lnTo>
                    <a:lnTo>
                      <a:pt x="18" y="8"/>
                    </a:lnTo>
                    <a:lnTo>
                      <a:pt x="18" y="8"/>
                    </a:lnTo>
                    <a:lnTo>
                      <a:pt x="22" y="12"/>
                    </a:lnTo>
                    <a:lnTo>
                      <a:pt x="28" y="12"/>
                    </a:lnTo>
                    <a:lnTo>
                      <a:pt x="34" y="8"/>
                    </a:lnTo>
                    <a:lnTo>
                      <a:pt x="40" y="2"/>
                    </a:lnTo>
                    <a:lnTo>
                      <a:pt x="40" y="2"/>
                    </a:lnTo>
                    <a:lnTo>
                      <a:pt x="46" y="0"/>
                    </a:lnTo>
                    <a:lnTo>
                      <a:pt x="50" y="0"/>
                    </a:lnTo>
                    <a:lnTo>
                      <a:pt x="54" y="2"/>
                    </a:lnTo>
                    <a:lnTo>
                      <a:pt x="60" y="0"/>
                    </a:lnTo>
                    <a:lnTo>
                      <a:pt x="60" y="0"/>
                    </a:lnTo>
                    <a:lnTo>
                      <a:pt x="54" y="0"/>
                    </a:lnTo>
                    <a:lnTo>
                      <a:pt x="50" y="0"/>
                    </a:lnTo>
                    <a:lnTo>
                      <a:pt x="46" y="0"/>
                    </a:lnTo>
                    <a:lnTo>
                      <a:pt x="40" y="2"/>
                    </a:lnTo>
                    <a:lnTo>
                      <a:pt x="40" y="2"/>
                    </a:lnTo>
                    <a:lnTo>
                      <a:pt x="34" y="8"/>
                    </a:lnTo>
                    <a:lnTo>
                      <a:pt x="28" y="12"/>
                    </a:lnTo>
                    <a:lnTo>
                      <a:pt x="22" y="12"/>
                    </a:lnTo>
                    <a:lnTo>
                      <a:pt x="18" y="8"/>
                    </a:lnTo>
                    <a:lnTo>
                      <a:pt x="18" y="8"/>
                    </a:lnTo>
                    <a:lnTo>
                      <a:pt x="16" y="4"/>
                    </a:lnTo>
                    <a:lnTo>
                      <a:pt x="12" y="4"/>
                    </a:lnTo>
                    <a:lnTo>
                      <a:pt x="4" y="4"/>
                    </a:lnTo>
                    <a:lnTo>
                      <a:pt x="4" y="4"/>
                    </a:lnTo>
                    <a:lnTo>
                      <a:pt x="2" y="4"/>
                    </a:lnTo>
                    <a:lnTo>
                      <a:pt x="0" y="4"/>
                    </a:lnTo>
                    <a:lnTo>
                      <a:pt x="0" y="4"/>
                    </a:lnTo>
                    <a:lnTo>
                      <a:pt x="4" y="4"/>
                    </a:lnTo>
                    <a:lnTo>
                      <a:pt x="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3" name="Freeform 36"/>
              <p:cNvSpPr>
                <a:spLocks/>
              </p:cNvSpPr>
              <p:nvPr/>
            </p:nvSpPr>
            <p:spPr bwMode="auto">
              <a:xfrm>
                <a:off x="2896" y="2152"/>
                <a:ext cx="12" cy="10"/>
              </a:xfrm>
              <a:custGeom>
                <a:avLst/>
                <a:gdLst>
                  <a:gd name="T0" fmla="*/ 4 w 12"/>
                  <a:gd name="T1" fmla="*/ 6 h 10"/>
                  <a:gd name="T2" fmla="*/ 4 w 12"/>
                  <a:gd name="T3" fmla="*/ 6 h 10"/>
                  <a:gd name="T4" fmla="*/ 10 w 12"/>
                  <a:gd name="T5" fmla="*/ 4 h 10"/>
                  <a:gd name="T6" fmla="*/ 12 w 12"/>
                  <a:gd name="T7" fmla="*/ 0 h 10"/>
                  <a:gd name="T8" fmla="*/ 12 w 12"/>
                  <a:gd name="T9" fmla="*/ 0 h 10"/>
                  <a:gd name="T10" fmla="*/ 10 w 12"/>
                  <a:gd name="T11" fmla="*/ 2 h 10"/>
                  <a:gd name="T12" fmla="*/ 6 w 12"/>
                  <a:gd name="T13" fmla="*/ 6 h 10"/>
                  <a:gd name="T14" fmla="*/ 6 w 12"/>
                  <a:gd name="T15" fmla="*/ 6 h 10"/>
                  <a:gd name="T16" fmla="*/ 2 w 12"/>
                  <a:gd name="T17" fmla="*/ 8 h 10"/>
                  <a:gd name="T18" fmla="*/ 0 w 12"/>
                  <a:gd name="T19" fmla="*/ 10 h 10"/>
                  <a:gd name="T20" fmla="*/ 0 w 12"/>
                  <a:gd name="T21" fmla="*/ 10 h 10"/>
                  <a:gd name="T22" fmla="*/ 2 w 12"/>
                  <a:gd name="T23" fmla="*/ 8 h 10"/>
                  <a:gd name="T24" fmla="*/ 4 w 12"/>
                  <a:gd name="T25" fmla="*/ 6 h 10"/>
                  <a:gd name="T26" fmla="*/ 4 w 12"/>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4" y="6"/>
                    </a:moveTo>
                    <a:lnTo>
                      <a:pt x="4" y="6"/>
                    </a:lnTo>
                    <a:lnTo>
                      <a:pt x="10" y="4"/>
                    </a:lnTo>
                    <a:lnTo>
                      <a:pt x="12" y="0"/>
                    </a:lnTo>
                    <a:lnTo>
                      <a:pt x="12" y="0"/>
                    </a:lnTo>
                    <a:lnTo>
                      <a:pt x="10" y="2"/>
                    </a:lnTo>
                    <a:lnTo>
                      <a:pt x="6" y="6"/>
                    </a:lnTo>
                    <a:lnTo>
                      <a:pt x="6" y="6"/>
                    </a:lnTo>
                    <a:lnTo>
                      <a:pt x="2" y="8"/>
                    </a:lnTo>
                    <a:lnTo>
                      <a:pt x="0" y="10"/>
                    </a:lnTo>
                    <a:lnTo>
                      <a:pt x="0" y="10"/>
                    </a:lnTo>
                    <a:lnTo>
                      <a:pt x="2" y="8"/>
                    </a:lnTo>
                    <a:lnTo>
                      <a:pt x="4" y="6"/>
                    </a:lnTo>
                    <a:lnTo>
                      <a:pt x="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4" name="Freeform 37"/>
              <p:cNvSpPr>
                <a:spLocks/>
              </p:cNvSpPr>
              <p:nvPr/>
            </p:nvSpPr>
            <p:spPr bwMode="auto">
              <a:xfrm>
                <a:off x="3096" y="2120"/>
                <a:ext cx="28" cy="14"/>
              </a:xfrm>
              <a:custGeom>
                <a:avLst/>
                <a:gdLst>
                  <a:gd name="T0" fmla="*/ 14 w 28"/>
                  <a:gd name="T1" fmla="*/ 6 h 14"/>
                  <a:gd name="T2" fmla="*/ 14 w 28"/>
                  <a:gd name="T3" fmla="*/ 6 h 14"/>
                  <a:gd name="T4" fmla="*/ 16 w 28"/>
                  <a:gd name="T5" fmla="*/ 6 h 14"/>
                  <a:gd name="T6" fmla="*/ 18 w 28"/>
                  <a:gd name="T7" fmla="*/ 6 h 14"/>
                  <a:gd name="T8" fmla="*/ 20 w 28"/>
                  <a:gd name="T9" fmla="*/ 10 h 14"/>
                  <a:gd name="T10" fmla="*/ 24 w 28"/>
                  <a:gd name="T11" fmla="*/ 14 h 14"/>
                  <a:gd name="T12" fmla="*/ 26 w 28"/>
                  <a:gd name="T13" fmla="*/ 14 h 14"/>
                  <a:gd name="T14" fmla="*/ 28 w 28"/>
                  <a:gd name="T15" fmla="*/ 14 h 14"/>
                  <a:gd name="T16" fmla="*/ 28 w 28"/>
                  <a:gd name="T17" fmla="*/ 14 h 14"/>
                  <a:gd name="T18" fmla="*/ 26 w 28"/>
                  <a:gd name="T19" fmla="*/ 14 h 14"/>
                  <a:gd name="T20" fmla="*/ 24 w 28"/>
                  <a:gd name="T21" fmla="*/ 14 h 14"/>
                  <a:gd name="T22" fmla="*/ 22 w 28"/>
                  <a:gd name="T23" fmla="*/ 10 h 14"/>
                  <a:gd name="T24" fmla="*/ 18 w 28"/>
                  <a:gd name="T25" fmla="*/ 6 h 14"/>
                  <a:gd name="T26" fmla="*/ 16 w 28"/>
                  <a:gd name="T27" fmla="*/ 4 h 14"/>
                  <a:gd name="T28" fmla="*/ 14 w 28"/>
                  <a:gd name="T29" fmla="*/ 6 h 14"/>
                  <a:gd name="T30" fmla="*/ 14 w 28"/>
                  <a:gd name="T31" fmla="*/ 6 h 14"/>
                  <a:gd name="T32" fmla="*/ 10 w 28"/>
                  <a:gd name="T33" fmla="*/ 6 h 14"/>
                  <a:gd name="T34" fmla="*/ 6 w 28"/>
                  <a:gd name="T35" fmla="*/ 4 h 14"/>
                  <a:gd name="T36" fmla="*/ 4 w 28"/>
                  <a:gd name="T37" fmla="*/ 0 h 14"/>
                  <a:gd name="T38" fmla="*/ 2 w 28"/>
                  <a:gd name="T39" fmla="*/ 0 h 14"/>
                  <a:gd name="T40" fmla="*/ 0 w 28"/>
                  <a:gd name="T41" fmla="*/ 2 h 14"/>
                  <a:gd name="T42" fmla="*/ 0 w 28"/>
                  <a:gd name="T43" fmla="*/ 2 h 14"/>
                  <a:gd name="T44" fmla="*/ 4 w 28"/>
                  <a:gd name="T45" fmla="*/ 2 h 14"/>
                  <a:gd name="T46" fmla="*/ 6 w 28"/>
                  <a:gd name="T47" fmla="*/ 4 h 14"/>
                  <a:gd name="T48" fmla="*/ 10 w 28"/>
                  <a:gd name="T49" fmla="*/ 6 h 14"/>
                  <a:gd name="T50" fmla="*/ 14 w 28"/>
                  <a:gd name="T51" fmla="*/ 6 h 14"/>
                  <a:gd name="T52" fmla="*/ 14 w 28"/>
                  <a:gd name="T5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14">
                    <a:moveTo>
                      <a:pt x="14" y="6"/>
                    </a:moveTo>
                    <a:lnTo>
                      <a:pt x="14" y="6"/>
                    </a:lnTo>
                    <a:lnTo>
                      <a:pt x="16" y="6"/>
                    </a:lnTo>
                    <a:lnTo>
                      <a:pt x="18" y="6"/>
                    </a:lnTo>
                    <a:lnTo>
                      <a:pt x="20" y="10"/>
                    </a:lnTo>
                    <a:lnTo>
                      <a:pt x="24" y="14"/>
                    </a:lnTo>
                    <a:lnTo>
                      <a:pt x="26" y="14"/>
                    </a:lnTo>
                    <a:lnTo>
                      <a:pt x="28" y="14"/>
                    </a:lnTo>
                    <a:lnTo>
                      <a:pt x="28" y="14"/>
                    </a:lnTo>
                    <a:lnTo>
                      <a:pt x="26" y="14"/>
                    </a:lnTo>
                    <a:lnTo>
                      <a:pt x="24" y="14"/>
                    </a:lnTo>
                    <a:lnTo>
                      <a:pt x="22" y="10"/>
                    </a:lnTo>
                    <a:lnTo>
                      <a:pt x="18" y="6"/>
                    </a:lnTo>
                    <a:lnTo>
                      <a:pt x="16" y="4"/>
                    </a:lnTo>
                    <a:lnTo>
                      <a:pt x="14" y="6"/>
                    </a:lnTo>
                    <a:lnTo>
                      <a:pt x="14" y="6"/>
                    </a:lnTo>
                    <a:lnTo>
                      <a:pt x="10" y="6"/>
                    </a:lnTo>
                    <a:lnTo>
                      <a:pt x="6" y="4"/>
                    </a:lnTo>
                    <a:lnTo>
                      <a:pt x="4" y="0"/>
                    </a:lnTo>
                    <a:lnTo>
                      <a:pt x="2" y="0"/>
                    </a:lnTo>
                    <a:lnTo>
                      <a:pt x="0" y="2"/>
                    </a:lnTo>
                    <a:lnTo>
                      <a:pt x="0" y="2"/>
                    </a:lnTo>
                    <a:lnTo>
                      <a:pt x="4" y="2"/>
                    </a:lnTo>
                    <a:lnTo>
                      <a:pt x="6" y="4"/>
                    </a:lnTo>
                    <a:lnTo>
                      <a:pt x="10" y="6"/>
                    </a:lnTo>
                    <a:lnTo>
                      <a:pt x="14" y="6"/>
                    </a:lnTo>
                    <a:lnTo>
                      <a:pt x="1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5" name="Freeform 38"/>
              <p:cNvSpPr>
                <a:spLocks/>
              </p:cNvSpPr>
              <p:nvPr/>
            </p:nvSpPr>
            <p:spPr bwMode="auto">
              <a:xfrm>
                <a:off x="3266" y="2328"/>
                <a:ext cx="4" cy="10"/>
              </a:xfrm>
              <a:custGeom>
                <a:avLst/>
                <a:gdLst>
                  <a:gd name="T0" fmla="*/ 4 w 4"/>
                  <a:gd name="T1" fmla="*/ 10 h 10"/>
                  <a:gd name="T2" fmla="*/ 4 w 4"/>
                  <a:gd name="T3" fmla="*/ 10 h 10"/>
                  <a:gd name="T4" fmla="*/ 2 w 4"/>
                  <a:gd name="T5" fmla="*/ 4 h 10"/>
                  <a:gd name="T6" fmla="*/ 0 w 4"/>
                  <a:gd name="T7" fmla="*/ 0 h 10"/>
                  <a:gd name="T8" fmla="*/ 0 w 4"/>
                  <a:gd name="T9" fmla="*/ 0 h 10"/>
                  <a:gd name="T10" fmla="*/ 2 w 4"/>
                  <a:gd name="T11" fmla="*/ 4 h 10"/>
                  <a:gd name="T12" fmla="*/ 4 w 4"/>
                  <a:gd name="T13" fmla="*/ 10 h 10"/>
                  <a:gd name="T14" fmla="*/ 4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10"/>
                    </a:moveTo>
                    <a:lnTo>
                      <a:pt x="4" y="10"/>
                    </a:lnTo>
                    <a:lnTo>
                      <a:pt x="2" y="4"/>
                    </a:lnTo>
                    <a:lnTo>
                      <a:pt x="0" y="0"/>
                    </a:lnTo>
                    <a:lnTo>
                      <a:pt x="0" y="0"/>
                    </a:lnTo>
                    <a:lnTo>
                      <a:pt x="2" y="4"/>
                    </a:lnTo>
                    <a:lnTo>
                      <a:pt x="4" y="10"/>
                    </a:lnTo>
                    <a:lnTo>
                      <a:pt x="4"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6" name="Freeform 39"/>
              <p:cNvSpPr>
                <a:spLocks/>
              </p:cNvSpPr>
              <p:nvPr/>
            </p:nvSpPr>
            <p:spPr bwMode="auto">
              <a:xfrm>
                <a:off x="3380" y="2422"/>
                <a:ext cx="12" cy="28"/>
              </a:xfrm>
              <a:custGeom>
                <a:avLst/>
                <a:gdLst>
                  <a:gd name="T0" fmla="*/ 0 w 12"/>
                  <a:gd name="T1" fmla="*/ 8 h 28"/>
                  <a:gd name="T2" fmla="*/ 0 w 12"/>
                  <a:gd name="T3" fmla="*/ 8 h 28"/>
                  <a:gd name="T4" fmla="*/ 2 w 12"/>
                  <a:gd name="T5" fmla="*/ 6 h 28"/>
                  <a:gd name="T6" fmla="*/ 0 w 12"/>
                  <a:gd name="T7" fmla="*/ 4 h 28"/>
                  <a:gd name="T8" fmla="*/ 0 w 12"/>
                  <a:gd name="T9" fmla="*/ 2 h 28"/>
                  <a:gd name="T10" fmla="*/ 0 w 12"/>
                  <a:gd name="T11" fmla="*/ 0 h 28"/>
                  <a:gd name="T12" fmla="*/ 0 w 12"/>
                  <a:gd name="T13" fmla="*/ 0 h 28"/>
                  <a:gd name="T14" fmla="*/ 0 w 12"/>
                  <a:gd name="T15" fmla="*/ 2 h 28"/>
                  <a:gd name="T16" fmla="*/ 0 w 12"/>
                  <a:gd name="T17" fmla="*/ 4 h 28"/>
                  <a:gd name="T18" fmla="*/ 2 w 12"/>
                  <a:gd name="T19" fmla="*/ 6 h 28"/>
                  <a:gd name="T20" fmla="*/ 0 w 12"/>
                  <a:gd name="T21" fmla="*/ 8 h 28"/>
                  <a:gd name="T22" fmla="*/ 0 w 12"/>
                  <a:gd name="T23" fmla="*/ 8 h 28"/>
                  <a:gd name="T24" fmla="*/ 0 w 12"/>
                  <a:gd name="T25" fmla="*/ 14 h 28"/>
                  <a:gd name="T26" fmla="*/ 4 w 12"/>
                  <a:gd name="T27" fmla="*/ 22 h 28"/>
                  <a:gd name="T28" fmla="*/ 8 w 12"/>
                  <a:gd name="T29" fmla="*/ 28 h 28"/>
                  <a:gd name="T30" fmla="*/ 12 w 12"/>
                  <a:gd name="T31" fmla="*/ 28 h 28"/>
                  <a:gd name="T32" fmla="*/ 12 w 12"/>
                  <a:gd name="T33" fmla="*/ 28 h 28"/>
                  <a:gd name="T34" fmla="*/ 8 w 12"/>
                  <a:gd name="T35" fmla="*/ 26 h 28"/>
                  <a:gd name="T36" fmla="*/ 4 w 12"/>
                  <a:gd name="T37" fmla="*/ 22 h 28"/>
                  <a:gd name="T38" fmla="*/ 0 w 12"/>
                  <a:gd name="T39" fmla="*/ 14 h 28"/>
                  <a:gd name="T40" fmla="*/ 0 w 12"/>
                  <a:gd name="T41" fmla="*/ 8 h 28"/>
                  <a:gd name="T42" fmla="*/ 0 w 12"/>
                  <a:gd name="T4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8">
                    <a:moveTo>
                      <a:pt x="0" y="8"/>
                    </a:moveTo>
                    <a:lnTo>
                      <a:pt x="0" y="8"/>
                    </a:lnTo>
                    <a:lnTo>
                      <a:pt x="2" y="6"/>
                    </a:lnTo>
                    <a:lnTo>
                      <a:pt x="0" y="4"/>
                    </a:lnTo>
                    <a:lnTo>
                      <a:pt x="0" y="2"/>
                    </a:lnTo>
                    <a:lnTo>
                      <a:pt x="0" y="0"/>
                    </a:lnTo>
                    <a:lnTo>
                      <a:pt x="0" y="0"/>
                    </a:lnTo>
                    <a:lnTo>
                      <a:pt x="0" y="2"/>
                    </a:lnTo>
                    <a:lnTo>
                      <a:pt x="0" y="4"/>
                    </a:lnTo>
                    <a:lnTo>
                      <a:pt x="2" y="6"/>
                    </a:lnTo>
                    <a:lnTo>
                      <a:pt x="0" y="8"/>
                    </a:lnTo>
                    <a:lnTo>
                      <a:pt x="0" y="8"/>
                    </a:lnTo>
                    <a:lnTo>
                      <a:pt x="0" y="14"/>
                    </a:lnTo>
                    <a:lnTo>
                      <a:pt x="4" y="22"/>
                    </a:lnTo>
                    <a:lnTo>
                      <a:pt x="8" y="28"/>
                    </a:lnTo>
                    <a:lnTo>
                      <a:pt x="12" y="28"/>
                    </a:lnTo>
                    <a:lnTo>
                      <a:pt x="12" y="28"/>
                    </a:lnTo>
                    <a:lnTo>
                      <a:pt x="8" y="26"/>
                    </a:lnTo>
                    <a:lnTo>
                      <a:pt x="4" y="22"/>
                    </a:lnTo>
                    <a:lnTo>
                      <a:pt x="0" y="14"/>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7" name="Freeform 40"/>
              <p:cNvSpPr>
                <a:spLocks/>
              </p:cNvSpPr>
              <p:nvPr/>
            </p:nvSpPr>
            <p:spPr bwMode="auto">
              <a:xfrm>
                <a:off x="3140" y="2208"/>
                <a:ext cx="12" cy="18"/>
              </a:xfrm>
              <a:custGeom>
                <a:avLst/>
                <a:gdLst>
                  <a:gd name="T0" fmla="*/ 12 w 12"/>
                  <a:gd name="T1" fmla="*/ 18 h 18"/>
                  <a:gd name="T2" fmla="*/ 12 w 12"/>
                  <a:gd name="T3" fmla="*/ 18 h 18"/>
                  <a:gd name="T4" fmla="*/ 10 w 12"/>
                  <a:gd name="T5" fmla="*/ 12 h 18"/>
                  <a:gd name="T6" fmla="*/ 4 w 12"/>
                  <a:gd name="T7" fmla="*/ 8 h 18"/>
                  <a:gd name="T8" fmla="*/ 4 w 12"/>
                  <a:gd name="T9" fmla="*/ 8 h 18"/>
                  <a:gd name="T10" fmla="*/ 2 w 12"/>
                  <a:gd name="T11" fmla="*/ 4 h 18"/>
                  <a:gd name="T12" fmla="*/ 0 w 12"/>
                  <a:gd name="T13" fmla="*/ 0 h 18"/>
                  <a:gd name="T14" fmla="*/ 0 w 12"/>
                  <a:gd name="T15" fmla="*/ 0 h 18"/>
                  <a:gd name="T16" fmla="*/ 2 w 12"/>
                  <a:gd name="T17" fmla="*/ 4 h 18"/>
                  <a:gd name="T18" fmla="*/ 4 w 12"/>
                  <a:gd name="T19" fmla="*/ 8 h 18"/>
                  <a:gd name="T20" fmla="*/ 4 w 12"/>
                  <a:gd name="T21" fmla="*/ 8 h 18"/>
                  <a:gd name="T22" fmla="*/ 10 w 12"/>
                  <a:gd name="T23" fmla="*/ 12 h 18"/>
                  <a:gd name="T24" fmla="*/ 12 w 12"/>
                  <a:gd name="T25" fmla="*/ 18 h 18"/>
                  <a:gd name="T26" fmla="*/ 12 w 12"/>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2" y="18"/>
                    </a:moveTo>
                    <a:lnTo>
                      <a:pt x="12" y="18"/>
                    </a:lnTo>
                    <a:lnTo>
                      <a:pt x="10" y="12"/>
                    </a:lnTo>
                    <a:lnTo>
                      <a:pt x="4" y="8"/>
                    </a:lnTo>
                    <a:lnTo>
                      <a:pt x="4" y="8"/>
                    </a:lnTo>
                    <a:lnTo>
                      <a:pt x="2" y="4"/>
                    </a:lnTo>
                    <a:lnTo>
                      <a:pt x="0" y="0"/>
                    </a:lnTo>
                    <a:lnTo>
                      <a:pt x="0" y="0"/>
                    </a:lnTo>
                    <a:lnTo>
                      <a:pt x="2" y="4"/>
                    </a:lnTo>
                    <a:lnTo>
                      <a:pt x="4" y="8"/>
                    </a:lnTo>
                    <a:lnTo>
                      <a:pt x="4" y="8"/>
                    </a:lnTo>
                    <a:lnTo>
                      <a:pt x="10" y="12"/>
                    </a:lnTo>
                    <a:lnTo>
                      <a:pt x="12" y="18"/>
                    </a:lnTo>
                    <a:lnTo>
                      <a:pt x="12"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8" name="Freeform 41"/>
              <p:cNvSpPr>
                <a:spLocks/>
              </p:cNvSpPr>
              <p:nvPr/>
            </p:nvSpPr>
            <p:spPr bwMode="auto">
              <a:xfrm>
                <a:off x="3136" y="2192"/>
                <a:ext cx="8" cy="6"/>
              </a:xfrm>
              <a:custGeom>
                <a:avLst/>
                <a:gdLst>
                  <a:gd name="T0" fmla="*/ 8 w 8"/>
                  <a:gd name="T1" fmla="*/ 6 h 6"/>
                  <a:gd name="T2" fmla="*/ 8 w 8"/>
                  <a:gd name="T3" fmla="*/ 6 h 6"/>
                  <a:gd name="T4" fmla="*/ 6 w 8"/>
                  <a:gd name="T5" fmla="*/ 4 h 6"/>
                  <a:gd name="T6" fmla="*/ 4 w 8"/>
                  <a:gd name="T7" fmla="*/ 4 h 6"/>
                  <a:gd name="T8" fmla="*/ 2 w 8"/>
                  <a:gd name="T9" fmla="*/ 4 h 6"/>
                  <a:gd name="T10" fmla="*/ 0 w 8"/>
                  <a:gd name="T11" fmla="*/ 2 h 6"/>
                  <a:gd name="T12" fmla="*/ 0 w 8"/>
                  <a:gd name="T13" fmla="*/ 2 h 6"/>
                  <a:gd name="T14" fmla="*/ 0 w 8"/>
                  <a:gd name="T15" fmla="*/ 0 h 6"/>
                  <a:gd name="T16" fmla="*/ 0 w 8"/>
                  <a:gd name="T17" fmla="*/ 0 h 6"/>
                  <a:gd name="T18" fmla="*/ 0 w 8"/>
                  <a:gd name="T19" fmla="*/ 2 h 6"/>
                  <a:gd name="T20" fmla="*/ 0 w 8"/>
                  <a:gd name="T21" fmla="*/ 2 h 6"/>
                  <a:gd name="T22" fmla="*/ 2 w 8"/>
                  <a:gd name="T23" fmla="*/ 4 h 6"/>
                  <a:gd name="T24" fmla="*/ 4 w 8"/>
                  <a:gd name="T25" fmla="*/ 4 h 6"/>
                  <a:gd name="T26" fmla="*/ 8 w 8"/>
                  <a:gd name="T27" fmla="*/ 6 h 6"/>
                  <a:gd name="T28" fmla="*/ 8 w 8"/>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8" y="6"/>
                    </a:moveTo>
                    <a:lnTo>
                      <a:pt x="8" y="6"/>
                    </a:lnTo>
                    <a:lnTo>
                      <a:pt x="6" y="4"/>
                    </a:lnTo>
                    <a:lnTo>
                      <a:pt x="4" y="4"/>
                    </a:lnTo>
                    <a:lnTo>
                      <a:pt x="2" y="4"/>
                    </a:lnTo>
                    <a:lnTo>
                      <a:pt x="0" y="2"/>
                    </a:lnTo>
                    <a:lnTo>
                      <a:pt x="0" y="2"/>
                    </a:lnTo>
                    <a:lnTo>
                      <a:pt x="0" y="0"/>
                    </a:lnTo>
                    <a:lnTo>
                      <a:pt x="0" y="0"/>
                    </a:lnTo>
                    <a:lnTo>
                      <a:pt x="0" y="2"/>
                    </a:lnTo>
                    <a:lnTo>
                      <a:pt x="0" y="2"/>
                    </a:lnTo>
                    <a:lnTo>
                      <a:pt x="2" y="4"/>
                    </a:lnTo>
                    <a:lnTo>
                      <a:pt x="4" y="4"/>
                    </a:lnTo>
                    <a:lnTo>
                      <a:pt x="8" y="6"/>
                    </a:lnTo>
                    <a:lnTo>
                      <a:pt x="8"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69" name="Freeform 42"/>
              <p:cNvSpPr>
                <a:spLocks/>
              </p:cNvSpPr>
              <p:nvPr/>
            </p:nvSpPr>
            <p:spPr bwMode="auto">
              <a:xfrm>
                <a:off x="3394" y="2450"/>
                <a:ext cx="2" cy="4"/>
              </a:xfrm>
              <a:custGeom>
                <a:avLst/>
                <a:gdLst>
                  <a:gd name="T0" fmla="*/ 0 w 2"/>
                  <a:gd name="T1" fmla="*/ 0 h 4"/>
                  <a:gd name="T2" fmla="*/ 0 w 2"/>
                  <a:gd name="T3" fmla="*/ 0 h 4"/>
                  <a:gd name="T4" fmla="*/ 0 w 2"/>
                  <a:gd name="T5" fmla="*/ 0 h 4"/>
                  <a:gd name="T6" fmla="*/ 2 w 2"/>
                  <a:gd name="T7" fmla="*/ 0 h 4"/>
                  <a:gd name="T8" fmla="*/ 2 w 2"/>
                  <a:gd name="T9" fmla="*/ 4 h 4"/>
                  <a:gd name="T10" fmla="*/ 2 w 2"/>
                  <a:gd name="T11" fmla="*/ 4 h 4"/>
                  <a:gd name="T12" fmla="*/ 2 w 2"/>
                  <a:gd name="T13" fmla="*/ 4 h 4"/>
                  <a:gd name="T14" fmla="*/ 2 w 2"/>
                  <a:gd name="T15" fmla="*/ 4 h 4"/>
                  <a:gd name="T16" fmla="*/ 2 w 2"/>
                  <a:gd name="T17" fmla="*/ 0 h 4"/>
                  <a:gd name="T18" fmla="*/ 0 w 2"/>
                  <a:gd name="T19" fmla="*/ 0 h 4"/>
                  <a:gd name="T20" fmla="*/ 0 w 2"/>
                  <a:gd name="T21" fmla="*/ 0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lnTo>
                      <a:pt x="0" y="0"/>
                    </a:lnTo>
                    <a:lnTo>
                      <a:pt x="0" y="0"/>
                    </a:lnTo>
                    <a:lnTo>
                      <a:pt x="2" y="0"/>
                    </a:lnTo>
                    <a:lnTo>
                      <a:pt x="2" y="4"/>
                    </a:lnTo>
                    <a:lnTo>
                      <a:pt x="2" y="4"/>
                    </a:lnTo>
                    <a:lnTo>
                      <a:pt x="2" y="4"/>
                    </a:lnTo>
                    <a:lnTo>
                      <a:pt x="2" y="4"/>
                    </a:lnTo>
                    <a:lnTo>
                      <a:pt x="2"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0" name="Freeform 43"/>
              <p:cNvSpPr>
                <a:spLocks/>
              </p:cNvSpPr>
              <p:nvPr/>
            </p:nvSpPr>
            <p:spPr bwMode="auto">
              <a:xfrm>
                <a:off x="3326" y="2336"/>
                <a:ext cx="4" cy="6"/>
              </a:xfrm>
              <a:custGeom>
                <a:avLst/>
                <a:gdLst>
                  <a:gd name="T0" fmla="*/ 0 w 4"/>
                  <a:gd name="T1" fmla="*/ 0 h 6"/>
                  <a:gd name="T2" fmla="*/ 0 w 4"/>
                  <a:gd name="T3" fmla="*/ 0 h 6"/>
                  <a:gd name="T4" fmla="*/ 4 w 4"/>
                  <a:gd name="T5" fmla="*/ 6 h 6"/>
                  <a:gd name="T6" fmla="*/ 4 w 4"/>
                  <a:gd name="T7" fmla="*/ 6 h 6"/>
                  <a:gd name="T8" fmla="*/ 2 w 4"/>
                  <a:gd name="T9" fmla="*/ 2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0" y="0"/>
                    </a:lnTo>
                    <a:lnTo>
                      <a:pt x="4" y="6"/>
                    </a:lnTo>
                    <a:lnTo>
                      <a:pt x="4" y="6"/>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1" name="Freeform 44"/>
              <p:cNvSpPr>
                <a:spLocks/>
              </p:cNvSpPr>
              <p:nvPr/>
            </p:nvSpPr>
            <p:spPr bwMode="auto">
              <a:xfrm>
                <a:off x="2904" y="2238"/>
                <a:ext cx="18" cy="12"/>
              </a:xfrm>
              <a:custGeom>
                <a:avLst/>
                <a:gdLst>
                  <a:gd name="T0" fmla="*/ 0 w 18"/>
                  <a:gd name="T1" fmla="*/ 12 h 12"/>
                  <a:gd name="T2" fmla="*/ 0 w 18"/>
                  <a:gd name="T3" fmla="*/ 12 h 12"/>
                  <a:gd name="T4" fmla="*/ 6 w 18"/>
                  <a:gd name="T5" fmla="*/ 8 h 12"/>
                  <a:gd name="T6" fmla="*/ 12 w 18"/>
                  <a:gd name="T7" fmla="*/ 6 h 12"/>
                  <a:gd name="T8" fmla="*/ 16 w 18"/>
                  <a:gd name="T9" fmla="*/ 2 h 12"/>
                  <a:gd name="T10" fmla="*/ 16 w 18"/>
                  <a:gd name="T11" fmla="*/ 2 h 12"/>
                  <a:gd name="T12" fmla="*/ 18 w 18"/>
                  <a:gd name="T13" fmla="*/ 0 h 12"/>
                  <a:gd name="T14" fmla="*/ 18 w 18"/>
                  <a:gd name="T15" fmla="*/ 0 h 12"/>
                  <a:gd name="T16" fmla="*/ 16 w 18"/>
                  <a:gd name="T17" fmla="*/ 2 h 12"/>
                  <a:gd name="T18" fmla="*/ 16 w 18"/>
                  <a:gd name="T19" fmla="*/ 2 h 12"/>
                  <a:gd name="T20" fmla="*/ 12 w 18"/>
                  <a:gd name="T21" fmla="*/ 6 h 12"/>
                  <a:gd name="T22" fmla="*/ 6 w 18"/>
                  <a:gd name="T23" fmla="*/ 8 h 12"/>
                  <a:gd name="T24" fmla="*/ 2 w 18"/>
                  <a:gd name="T25" fmla="*/ 10 h 12"/>
                  <a:gd name="T26" fmla="*/ 0 w 18"/>
                  <a:gd name="T27" fmla="*/ 12 h 12"/>
                  <a:gd name="T28" fmla="*/ 0 w 1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0" y="12"/>
                    </a:moveTo>
                    <a:lnTo>
                      <a:pt x="0" y="12"/>
                    </a:lnTo>
                    <a:lnTo>
                      <a:pt x="6" y="8"/>
                    </a:lnTo>
                    <a:lnTo>
                      <a:pt x="12" y="6"/>
                    </a:lnTo>
                    <a:lnTo>
                      <a:pt x="16" y="2"/>
                    </a:lnTo>
                    <a:lnTo>
                      <a:pt x="16" y="2"/>
                    </a:lnTo>
                    <a:lnTo>
                      <a:pt x="18" y="0"/>
                    </a:lnTo>
                    <a:lnTo>
                      <a:pt x="18" y="0"/>
                    </a:lnTo>
                    <a:lnTo>
                      <a:pt x="16" y="2"/>
                    </a:lnTo>
                    <a:lnTo>
                      <a:pt x="16" y="2"/>
                    </a:lnTo>
                    <a:lnTo>
                      <a:pt x="12" y="6"/>
                    </a:lnTo>
                    <a:lnTo>
                      <a:pt x="6" y="8"/>
                    </a:lnTo>
                    <a:lnTo>
                      <a:pt x="2" y="10"/>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2" name="Freeform 45"/>
              <p:cNvSpPr>
                <a:spLocks/>
              </p:cNvSpPr>
              <p:nvPr/>
            </p:nvSpPr>
            <p:spPr bwMode="auto">
              <a:xfrm>
                <a:off x="3336" y="2324"/>
                <a:ext cx="48" cy="96"/>
              </a:xfrm>
              <a:custGeom>
                <a:avLst/>
                <a:gdLst>
                  <a:gd name="T0" fmla="*/ 46 w 48"/>
                  <a:gd name="T1" fmla="*/ 82 h 96"/>
                  <a:gd name="T2" fmla="*/ 48 w 48"/>
                  <a:gd name="T3" fmla="*/ 82 h 96"/>
                  <a:gd name="T4" fmla="*/ 46 w 48"/>
                  <a:gd name="T5" fmla="*/ 66 h 96"/>
                  <a:gd name="T6" fmla="*/ 40 w 48"/>
                  <a:gd name="T7" fmla="*/ 62 h 96"/>
                  <a:gd name="T8" fmla="*/ 34 w 48"/>
                  <a:gd name="T9" fmla="*/ 56 h 96"/>
                  <a:gd name="T10" fmla="*/ 30 w 48"/>
                  <a:gd name="T11" fmla="*/ 50 h 96"/>
                  <a:gd name="T12" fmla="*/ 28 w 48"/>
                  <a:gd name="T13" fmla="*/ 48 h 96"/>
                  <a:gd name="T14" fmla="*/ 30 w 48"/>
                  <a:gd name="T15" fmla="*/ 44 h 96"/>
                  <a:gd name="T16" fmla="*/ 28 w 48"/>
                  <a:gd name="T17" fmla="*/ 44 h 96"/>
                  <a:gd name="T18" fmla="*/ 26 w 48"/>
                  <a:gd name="T19" fmla="*/ 42 h 96"/>
                  <a:gd name="T20" fmla="*/ 38 w 48"/>
                  <a:gd name="T21" fmla="*/ 38 h 96"/>
                  <a:gd name="T22" fmla="*/ 40 w 48"/>
                  <a:gd name="T23" fmla="*/ 34 h 96"/>
                  <a:gd name="T24" fmla="*/ 36 w 48"/>
                  <a:gd name="T25" fmla="*/ 30 h 96"/>
                  <a:gd name="T26" fmla="*/ 12 w 48"/>
                  <a:gd name="T27" fmla="*/ 14 h 96"/>
                  <a:gd name="T28" fmla="*/ 2 w 48"/>
                  <a:gd name="T29" fmla="*/ 4 h 96"/>
                  <a:gd name="T30" fmla="*/ 6 w 48"/>
                  <a:gd name="T31" fmla="*/ 0 h 96"/>
                  <a:gd name="T32" fmla="*/ 4 w 48"/>
                  <a:gd name="T33" fmla="*/ 0 h 96"/>
                  <a:gd name="T34" fmla="*/ 2 w 48"/>
                  <a:gd name="T35" fmla="*/ 4 h 96"/>
                  <a:gd name="T36" fmla="*/ 0 w 48"/>
                  <a:gd name="T37" fmla="*/ 4 h 96"/>
                  <a:gd name="T38" fmla="*/ 10 w 48"/>
                  <a:gd name="T39" fmla="*/ 14 h 96"/>
                  <a:gd name="T40" fmla="*/ 34 w 48"/>
                  <a:gd name="T41" fmla="*/ 30 h 96"/>
                  <a:gd name="T42" fmla="*/ 40 w 48"/>
                  <a:gd name="T43" fmla="*/ 34 h 96"/>
                  <a:gd name="T44" fmla="*/ 38 w 48"/>
                  <a:gd name="T45" fmla="*/ 38 h 96"/>
                  <a:gd name="T46" fmla="*/ 26 w 48"/>
                  <a:gd name="T47" fmla="*/ 42 h 96"/>
                  <a:gd name="T48" fmla="*/ 28 w 48"/>
                  <a:gd name="T49" fmla="*/ 44 h 96"/>
                  <a:gd name="T50" fmla="*/ 28 w 48"/>
                  <a:gd name="T51" fmla="*/ 44 h 96"/>
                  <a:gd name="T52" fmla="*/ 28 w 48"/>
                  <a:gd name="T53" fmla="*/ 46 h 96"/>
                  <a:gd name="T54" fmla="*/ 28 w 48"/>
                  <a:gd name="T55" fmla="*/ 50 h 96"/>
                  <a:gd name="T56" fmla="*/ 22 w 48"/>
                  <a:gd name="T57" fmla="*/ 54 h 96"/>
                  <a:gd name="T58" fmla="*/ 18 w 48"/>
                  <a:gd name="T59" fmla="*/ 46 h 96"/>
                  <a:gd name="T60" fmla="*/ 16 w 48"/>
                  <a:gd name="T61" fmla="*/ 44 h 96"/>
                  <a:gd name="T62" fmla="*/ 12 w 48"/>
                  <a:gd name="T63" fmla="*/ 48 h 96"/>
                  <a:gd name="T64" fmla="*/ 4 w 48"/>
                  <a:gd name="T65" fmla="*/ 64 h 96"/>
                  <a:gd name="T66" fmla="*/ 4 w 48"/>
                  <a:gd name="T67" fmla="*/ 66 h 96"/>
                  <a:gd name="T68" fmla="*/ 4 w 48"/>
                  <a:gd name="T69" fmla="*/ 64 h 96"/>
                  <a:gd name="T70" fmla="*/ 10 w 48"/>
                  <a:gd name="T71" fmla="*/ 56 h 96"/>
                  <a:gd name="T72" fmla="*/ 16 w 48"/>
                  <a:gd name="T73" fmla="*/ 44 h 96"/>
                  <a:gd name="T74" fmla="*/ 18 w 48"/>
                  <a:gd name="T75" fmla="*/ 48 h 96"/>
                  <a:gd name="T76" fmla="*/ 20 w 48"/>
                  <a:gd name="T77" fmla="*/ 52 h 96"/>
                  <a:gd name="T78" fmla="*/ 24 w 48"/>
                  <a:gd name="T79" fmla="*/ 54 h 96"/>
                  <a:gd name="T80" fmla="*/ 28 w 48"/>
                  <a:gd name="T81" fmla="*/ 50 h 96"/>
                  <a:gd name="T82" fmla="*/ 34 w 48"/>
                  <a:gd name="T83" fmla="*/ 56 h 96"/>
                  <a:gd name="T84" fmla="*/ 40 w 48"/>
                  <a:gd name="T85" fmla="*/ 62 h 96"/>
                  <a:gd name="T86" fmla="*/ 44 w 48"/>
                  <a:gd name="T87" fmla="*/ 66 h 96"/>
                  <a:gd name="T88" fmla="*/ 46 w 48"/>
                  <a:gd name="T89" fmla="*/ 82 h 96"/>
                  <a:gd name="T90" fmla="*/ 46 w 48"/>
                  <a:gd name="T91" fmla="*/ 90 h 96"/>
                  <a:gd name="T92" fmla="*/ 46 w 48"/>
                  <a:gd name="T93" fmla="*/ 96 h 96"/>
                  <a:gd name="T94" fmla="*/ 46 w 48"/>
                  <a:gd name="T95" fmla="*/ 90 h 96"/>
                  <a:gd name="T96" fmla="*/ 46 w 48"/>
                  <a:gd name="T97"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96">
                    <a:moveTo>
                      <a:pt x="46" y="82"/>
                    </a:moveTo>
                    <a:lnTo>
                      <a:pt x="46" y="82"/>
                    </a:lnTo>
                    <a:lnTo>
                      <a:pt x="48" y="82"/>
                    </a:lnTo>
                    <a:lnTo>
                      <a:pt x="48" y="82"/>
                    </a:lnTo>
                    <a:lnTo>
                      <a:pt x="48" y="70"/>
                    </a:lnTo>
                    <a:lnTo>
                      <a:pt x="46" y="66"/>
                    </a:lnTo>
                    <a:lnTo>
                      <a:pt x="40" y="62"/>
                    </a:lnTo>
                    <a:lnTo>
                      <a:pt x="40" y="62"/>
                    </a:lnTo>
                    <a:lnTo>
                      <a:pt x="36" y="60"/>
                    </a:lnTo>
                    <a:lnTo>
                      <a:pt x="34" y="56"/>
                    </a:lnTo>
                    <a:lnTo>
                      <a:pt x="32" y="52"/>
                    </a:lnTo>
                    <a:lnTo>
                      <a:pt x="30" y="50"/>
                    </a:lnTo>
                    <a:lnTo>
                      <a:pt x="30" y="50"/>
                    </a:lnTo>
                    <a:lnTo>
                      <a:pt x="28" y="48"/>
                    </a:lnTo>
                    <a:lnTo>
                      <a:pt x="30" y="46"/>
                    </a:lnTo>
                    <a:lnTo>
                      <a:pt x="30" y="44"/>
                    </a:lnTo>
                    <a:lnTo>
                      <a:pt x="28" y="44"/>
                    </a:lnTo>
                    <a:lnTo>
                      <a:pt x="28" y="44"/>
                    </a:lnTo>
                    <a:lnTo>
                      <a:pt x="26" y="42"/>
                    </a:lnTo>
                    <a:lnTo>
                      <a:pt x="26" y="42"/>
                    </a:lnTo>
                    <a:lnTo>
                      <a:pt x="32" y="40"/>
                    </a:lnTo>
                    <a:lnTo>
                      <a:pt x="38" y="38"/>
                    </a:lnTo>
                    <a:lnTo>
                      <a:pt x="40" y="36"/>
                    </a:lnTo>
                    <a:lnTo>
                      <a:pt x="40" y="34"/>
                    </a:lnTo>
                    <a:lnTo>
                      <a:pt x="40" y="34"/>
                    </a:lnTo>
                    <a:lnTo>
                      <a:pt x="36" y="30"/>
                    </a:lnTo>
                    <a:lnTo>
                      <a:pt x="24" y="24"/>
                    </a:lnTo>
                    <a:lnTo>
                      <a:pt x="12" y="14"/>
                    </a:lnTo>
                    <a:lnTo>
                      <a:pt x="6" y="10"/>
                    </a:lnTo>
                    <a:lnTo>
                      <a:pt x="2" y="4"/>
                    </a:lnTo>
                    <a:lnTo>
                      <a:pt x="2" y="4"/>
                    </a:lnTo>
                    <a:lnTo>
                      <a:pt x="6" y="0"/>
                    </a:lnTo>
                    <a:lnTo>
                      <a:pt x="6" y="0"/>
                    </a:lnTo>
                    <a:lnTo>
                      <a:pt x="4" y="0"/>
                    </a:lnTo>
                    <a:lnTo>
                      <a:pt x="2" y="4"/>
                    </a:lnTo>
                    <a:lnTo>
                      <a:pt x="2" y="4"/>
                    </a:lnTo>
                    <a:lnTo>
                      <a:pt x="0" y="4"/>
                    </a:lnTo>
                    <a:lnTo>
                      <a:pt x="0" y="4"/>
                    </a:lnTo>
                    <a:lnTo>
                      <a:pt x="6" y="10"/>
                    </a:lnTo>
                    <a:lnTo>
                      <a:pt x="10" y="14"/>
                    </a:lnTo>
                    <a:lnTo>
                      <a:pt x="24" y="22"/>
                    </a:lnTo>
                    <a:lnTo>
                      <a:pt x="34" y="30"/>
                    </a:lnTo>
                    <a:lnTo>
                      <a:pt x="40" y="34"/>
                    </a:lnTo>
                    <a:lnTo>
                      <a:pt x="40" y="34"/>
                    </a:lnTo>
                    <a:lnTo>
                      <a:pt x="40" y="36"/>
                    </a:lnTo>
                    <a:lnTo>
                      <a:pt x="38" y="38"/>
                    </a:lnTo>
                    <a:lnTo>
                      <a:pt x="30" y="40"/>
                    </a:lnTo>
                    <a:lnTo>
                      <a:pt x="26" y="42"/>
                    </a:lnTo>
                    <a:lnTo>
                      <a:pt x="26" y="42"/>
                    </a:lnTo>
                    <a:lnTo>
                      <a:pt x="28" y="44"/>
                    </a:lnTo>
                    <a:lnTo>
                      <a:pt x="28" y="44"/>
                    </a:lnTo>
                    <a:lnTo>
                      <a:pt x="28" y="44"/>
                    </a:lnTo>
                    <a:lnTo>
                      <a:pt x="28" y="46"/>
                    </a:lnTo>
                    <a:lnTo>
                      <a:pt x="28" y="46"/>
                    </a:lnTo>
                    <a:lnTo>
                      <a:pt x="28" y="50"/>
                    </a:lnTo>
                    <a:lnTo>
                      <a:pt x="28" y="50"/>
                    </a:lnTo>
                    <a:lnTo>
                      <a:pt x="24" y="52"/>
                    </a:lnTo>
                    <a:lnTo>
                      <a:pt x="22" y="54"/>
                    </a:lnTo>
                    <a:lnTo>
                      <a:pt x="20" y="52"/>
                    </a:lnTo>
                    <a:lnTo>
                      <a:pt x="18" y="46"/>
                    </a:lnTo>
                    <a:lnTo>
                      <a:pt x="18" y="46"/>
                    </a:lnTo>
                    <a:lnTo>
                      <a:pt x="16" y="44"/>
                    </a:lnTo>
                    <a:lnTo>
                      <a:pt x="16" y="44"/>
                    </a:lnTo>
                    <a:lnTo>
                      <a:pt x="12" y="48"/>
                    </a:lnTo>
                    <a:lnTo>
                      <a:pt x="10" y="56"/>
                    </a:lnTo>
                    <a:lnTo>
                      <a:pt x="4" y="64"/>
                    </a:lnTo>
                    <a:lnTo>
                      <a:pt x="4" y="64"/>
                    </a:lnTo>
                    <a:lnTo>
                      <a:pt x="4" y="66"/>
                    </a:lnTo>
                    <a:lnTo>
                      <a:pt x="4" y="66"/>
                    </a:lnTo>
                    <a:lnTo>
                      <a:pt x="4" y="64"/>
                    </a:lnTo>
                    <a:lnTo>
                      <a:pt x="4" y="64"/>
                    </a:lnTo>
                    <a:lnTo>
                      <a:pt x="10" y="56"/>
                    </a:lnTo>
                    <a:lnTo>
                      <a:pt x="12" y="48"/>
                    </a:lnTo>
                    <a:lnTo>
                      <a:pt x="16" y="44"/>
                    </a:lnTo>
                    <a:lnTo>
                      <a:pt x="16" y="44"/>
                    </a:lnTo>
                    <a:lnTo>
                      <a:pt x="18" y="48"/>
                    </a:lnTo>
                    <a:lnTo>
                      <a:pt x="18" y="48"/>
                    </a:lnTo>
                    <a:lnTo>
                      <a:pt x="20" y="52"/>
                    </a:lnTo>
                    <a:lnTo>
                      <a:pt x="22" y="54"/>
                    </a:lnTo>
                    <a:lnTo>
                      <a:pt x="24" y="54"/>
                    </a:lnTo>
                    <a:lnTo>
                      <a:pt x="28" y="50"/>
                    </a:lnTo>
                    <a:lnTo>
                      <a:pt x="28" y="50"/>
                    </a:lnTo>
                    <a:lnTo>
                      <a:pt x="32" y="52"/>
                    </a:lnTo>
                    <a:lnTo>
                      <a:pt x="34" y="56"/>
                    </a:lnTo>
                    <a:lnTo>
                      <a:pt x="34" y="60"/>
                    </a:lnTo>
                    <a:lnTo>
                      <a:pt x="40" y="62"/>
                    </a:lnTo>
                    <a:lnTo>
                      <a:pt x="40" y="62"/>
                    </a:lnTo>
                    <a:lnTo>
                      <a:pt x="44" y="66"/>
                    </a:lnTo>
                    <a:lnTo>
                      <a:pt x="46" y="70"/>
                    </a:lnTo>
                    <a:lnTo>
                      <a:pt x="46" y="82"/>
                    </a:lnTo>
                    <a:lnTo>
                      <a:pt x="46" y="82"/>
                    </a:lnTo>
                    <a:lnTo>
                      <a:pt x="46" y="90"/>
                    </a:lnTo>
                    <a:lnTo>
                      <a:pt x="46" y="96"/>
                    </a:lnTo>
                    <a:lnTo>
                      <a:pt x="46" y="96"/>
                    </a:lnTo>
                    <a:lnTo>
                      <a:pt x="46" y="94"/>
                    </a:lnTo>
                    <a:lnTo>
                      <a:pt x="46" y="90"/>
                    </a:lnTo>
                    <a:lnTo>
                      <a:pt x="46" y="82"/>
                    </a:lnTo>
                    <a:lnTo>
                      <a:pt x="46" y="8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3" name="Freeform 46"/>
              <p:cNvSpPr>
                <a:spLocks/>
              </p:cNvSpPr>
              <p:nvPr/>
            </p:nvSpPr>
            <p:spPr bwMode="auto">
              <a:xfrm>
                <a:off x="3434" y="2440"/>
                <a:ext cx="14" cy="2"/>
              </a:xfrm>
              <a:custGeom>
                <a:avLst/>
                <a:gdLst>
                  <a:gd name="T0" fmla="*/ 0 w 14"/>
                  <a:gd name="T1" fmla="*/ 0 h 2"/>
                  <a:gd name="T2" fmla="*/ 0 w 14"/>
                  <a:gd name="T3" fmla="*/ 0 h 2"/>
                  <a:gd name="T4" fmla="*/ 6 w 14"/>
                  <a:gd name="T5" fmla="*/ 0 h 2"/>
                  <a:gd name="T6" fmla="*/ 6 w 14"/>
                  <a:gd name="T7" fmla="*/ 0 h 2"/>
                  <a:gd name="T8" fmla="*/ 14 w 14"/>
                  <a:gd name="T9" fmla="*/ 2 h 2"/>
                  <a:gd name="T10" fmla="*/ 14 w 14"/>
                  <a:gd name="T11" fmla="*/ 2 h 2"/>
                  <a:gd name="T12" fmla="*/ 6 w 14"/>
                  <a:gd name="T13" fmla="*/ 0 h 2"/>
                  <a:gd name="T14" fmla="*/ 6 w 14"/>
                  <a:gd name="T15" fmla="*/ 0 h 2"/>
                  <a:gd name="T16" fmla="*/ 0 w 14"/>
                  <a:gd name="T17" fmla="*/ 0 h 2"/>
                  <a:gd name="T18" fmla="*/ 0 w 1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0" y="0"/>
                    </a:moveTo>
                    <a:lnTo>
                      <a:pt x="0" y="0"/>
                    </a:lnTo>
                    <a:lnTo>
                      <a:pt x="6" y="0"/>
                    </a:lnTo>
                    <a:lnTo>
                      <a:pt x="6" y="0"/>
                    </a:lnTo>
                    <a:lnTo>
                      <a:pt x="14" y="2"/>
                    </a:lnTo>
                    <a:lnTo>
                      <a:pt x="14" y="2"/>
                    </a:lnTo>
                    <a:lnTo>
                      <a:pt x="6" y="0"/>
                    </a:lnTo>
                    <a:lnTo>
                      <a:pt x="6"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4" name="Freeform 47"/>
              <p:cNvSpPr>
                <a:spLocks/>
              </p:cNvSpPr>
              <p:nvPr/>
            </p:nvSpPr>
            <p:spPr bwMode="auto">
              <a:xfrm>
                <a:off x="3322" y="2210"/>
                <a:ext cx="8" cy="28"/>
              </a:xfrm>
              <a:custGeom>
                <a:avLst/>
                <a:gdLst>
                  <a:gd name="T0" fmla="*/ 8 w 8"/>
                  <a:gd name="T1" fmla="*/ 28 h 28"/>
                  <a:gd name="T2" fmla="*/ 8 w 8"/>
                  <a:gd name="T3" fmla="*/ 28 h 28"/>
                  <a:gd name="T4" fmla="*/ 6 w 8"/>
                  <a:gd name="T5" fmla="*/ 24 h 28"/>
                  <a:gd name="T6" fmla="*/ 6 w 8"/>
                  <a:gd name="T7" fmla="*/ 16 h 28"/>
                  <a:gd name="T8" fmla="*/ 4 w 8"/>
                  <a:gd name="T9" fmla="*/ 8 h 28"/>
                  <a:gd name="T10" fmla="*/ 0 w 8"/>
                  <a:gd name="T11" fmla="*/ 0 h 28"/>
                  <a:gd name="T12" fmla="*/ 0 w 8"/>
                  <a:gd name="T13" fmla="*/ 0 h 28"/>
                  <a:gd name="T14" fmla="*/ 0 w 8"/>
                  <a:gd name="T15" fmla="*/ 0 h 28"/>
                  <a:gd name="T16" fmla="*/ 0 w 8"/>
                  <a:gd name="T17" fmla="*/ 0 h 28"/>
                  <a:gd name="T18" fmla="*/ 4 w 8"/>
                  <a:gd name="T19" fmla="*/ 8 h 28"/>
                  <a:gd name="T20" fmla="*/ 4 w 8"/>
                  <a:gd name="T21" fmla="*/ 16 h 28"/>
                  <a:gd name="T22" fmla="*/ 6 w 8"/>
                  <a:gd name="T23" fmla="*/ 22 h 28"/>
                  <a:gd name="T24" fmla="*/ 8 w 8"/>
                  <a:gd name="T25" fmla="*/ 28 h 28"/>
                  <a:gd name="T26" fmla="*/ 8 w 8"/>
                  <a:gd name="T27" fmla="*/ 28 h 28"/>
                  <a:gd name="T28" fmla="*/ 8 w 8"/>
                  <a:gd name="T29" fmla="*/ 28 h 28"/>
                  <a:gd name="T30" fmla="*/ 8 w 8"/>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8">
                    <a:moveTo>
                      <a:pt x="8" y="28"/>
                    </a:moveTo>
                    <a:lnTo>
                      <a:pt x="8" y="28"/>
                    </a:lnTo>
                    <a:lnTo>
                      <a:pt x="6" y="24"/>
                    </a:lnTo>
                    <a:lnTo>
                      <a:pt x="6" y="16"/>
                    </a:lnTo>
                    <a:lnTo>
                      <a:pt x="4" y="8"/>
                    </a:lnTo>
                    <a:lnTo>
                      <a:pt x="0" y="0"/>
                    </a:lnTo>
                    <a:lnTo>
                      <a:pt x="0" y="0"/>
                    </a:lnTo>
                    <a:lnTo>
                      <a:pt x="0" y="0"/>
                    </a:lnTo>
                    <a:lnTo>
                      <a:pt x="0" y="0"/>
                    </a:lnTo>
                    <a:lnTo>
                      <a:pt x="4" y="8"/>
                    </a:lnTo>
                    <a:lnTo>
                      <a:pt x="4" y="16"/>
                    </a:lnTo>
                    <a:lnTo>
                      <a:pt x="6" y="22"/>
                    </a:lnTo>
                    <a:lnTo>
                      <a:pt x="8" y="28"/>
                    </a:lnTo>
                    <a:lnTo>
                      <a:pt x="8" y="28"/>
                    </a:lnTo>
                    <a:lnTo>
                      <a:pt x="8" y="28"/>
                    </a:lnTo>
                    <a:lnTo>
                      <a:pt x="8" y="2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5" name="Freeform 48"/>
              <p:cNvSpPr>
                <a:spLocks/>
              </p:cNvSpPr>
              <p:nvPr/>
            </p:nvSpPr>
            <p:spPr bwMode="auto">
              <a:xfrm>
                <a:off x="3332" y="2260"/>
                <a:ext cx="18" cy="46"/>
              </a:xfrm>
              <a:custGeom>
                <a:avLst/>
                <a:gdLst>
                  <a:gd name="T0" fmla="*/ 2 w 18"/>
                  <a:gd name="T1" fmla="*/ 22 h 46"/>
                  <a:gd name="T2" fmla="*/ 2 w 18"/>
                  <a:gd name="T3" fmla="*/ 22 h 46"/>
                  <a:gd name="T4" fmla="*/ 0 w 18"/>
                  <a:gd name="T5" fmla="*/ 24 h 46"/>
                  <a:gd name="T6" fmla="*/ 2 w 18"/>
                  <a:gd name="T7" fmla="*/ 28 h 46"/>
                  <a:gd name="T8" fmla="*/ 10 w 18"/>
                  <a:gd name="T9" fmla="*/ 34 h 46"/>
                  <a:gd name="T10" fmla="*/ 16 w 18"/>
                  <a:gd name="T11" fmla="*/ 40 h 46"/>
                  <a:gd name="T12" fmla="*/ 18 w 18"/>
                  <a:gd name="T13" fmla="*/ 44 h 46"/>
                  <a:gd name="T14" fmla="*/ 18 w 18"/>
                  <a:gd name="T15" fmla="*/ 46 h 46"/>
                  <a:gd name="T16" fmla="*/ 18 w 18"/>
                  <a:gd name="T17" fmla="*/ 46 h 46"/>
                  <a:gd name="T18" fmla="*/ 14 w 18"/>
                  <a:gd name="T19" fmla="*/ 46 h 46"/>
                  <a:gd name="T20" fmla="*/ 14 w 18"/>
                  <a:gd name="T21" fmla="*/ 46 h 46"/>
                  <a:gd name="T22" fmla="*/ 18 w 18"/>
                  <a:gd name="T23" fmla="*/ 46 h 46"/>
                  <a:gd name="T24" fmla="*/ 18 w 18"/>
                  <a:gd name="T25" fmla="*/ 46 h 46"/>
                  <a:gd name="T26" fmla="*/ 18 w 18"/>
                  <a:gd name="T27" fmla="*/ 44 h 46"/>
                  <a:gd name="T28" fmla="*/ 16 w 18"/>
                  <a:gd name="T29" fmla="*/ 40 h 46"/>
                  <a:gd name="T30" fmla="*/ 10 w 18"/>
                  <a:gd name="T31" fmla="*/ 36 h 46"/>
                  <a:gd name="T32" fmla="*/ 2 w 18"/>
                  <a:gd name="T33" fmla="*/ 28 h 46"/>
                  <a:gd name="T34" fmla="*/ 2 w 18"/>
                  <a:gd name="T35" fmla="*/ 24 h 46"/>
                  <a:gd name="T36" fmla="*/ 2 w 18"/>
                  <a:gd name="T37" fmla="*/ 22 h 46"/>
                  <a:gd name="T38" fmla="*/ 2 w 18"/>
                  <a:gd name="T39" fmla="*/ 22 h 46"/>
                  <a:gd name="T40" fmla="*/ 8 w 18"/>
                  <a:gd name="T41" fmla="*/ 6 h 46"/>
                  <a:gd name="T42" fmla="*/ 10 w 18"/>
                  <a:gd name="T43" fmla="*/ 2 h 46"/>
                  <a:gd name="T44" fmla="*/ 8 w 18"/>
                  <a:gd name="T45" fmla="*/ 0 h 46"/>
                  <a:gd name="T46" fmla="*/ 8 w 18"/>
                  <a:gd name="T47" fmla="*/ 0 h 46"/>
                  <a:gd name="T48" fmla="*/ 8 w 18"/>
                  <a:gd name="T49" fmla="*/ 2 h 46"/>
                  <a:gd name="T50" fmla="*/ 8 w 18"/>
                  <a:gd name="T51" fmla="*/ 6 h 46"/>
                  <a:gd name="T52" fmla="*/ 2 w 18"/>
                  <a:gd name="T53" fmla="*/ 22 h 46"/>
                  <a:gd name="T54" fmla="*/ 2 w 18"/>
                  <a:gd name="T5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6">
                    <a:moveTo>
                      <a:pt x="2" y="22"/>
                    </a:moveTo>
                    <a:lnTo>
                      <a:pt x="2" y="22"/>
                    </a:lnTo>
                    <a:lnTo>
                      <a:pt x="0" y="24"/>
                    </a:lnTo>
                    <a:lnTo>
                      <a:pt x="2" y="28"/>
                    </a:lnTo>
                    <a:lnTo>
                      <a:pt x="10" y="34"/>
                    </a:lnTo>
                    <a:lnTo>
                      <a:pt x="16" y="40"/>
                    </a:lnTo>
                    <a:lnTo>
                      <a:pt x="18" y="44"/>
                    </a:lnTo>
                    <a:lnTo>
                      <a:pt x="18" y="46"/>
                    </a:lnTo>
                    <a:lnTo>
                      <a:pt x="18" y="46"/>
                    </a:lnTo>
                    <a:lnTo>
                      <a:pt x="14" y="46"/>
                    </a:lnTo>
                    <a:lnTo>
                      <a:pt x="14" y="46"/>
                    </a:lnTo>
                    <a:lnTo>
                      <a:pt x="18" y="46"/>
                    </a:lnTo>
                    <a:lnTo>
                      <a:pt x="18" y="46"/>
                    </a:lnTo>
                    <a:lnTo>
                      <a:pt x="18" y="44"/>
                    </a:lnTo>
                    <a:lnTo>
                      <a:pt x="16" y="40"/>
                    </a:lnTo>
                    <a:lnTo>
                      <a:pt x="10" y="36"/>
                    </a:lnTo>
                    <a:lnTo>
                      <a:pt x="2" y="28"/>
                    </a:lnTo>
                    <a:lnTo>
                      <a:pt x="2" y="24"/>
                    </a:lnTo>
                    <a:lnTo>
                      <a:pt x="2" y="22"/>
                    </a:lnTo>
                    <a:lnTo>
                      <a:pt x="2" y="22"/>
                    </a:lnTo>
                    <a:lnTo>
                      <a:pt x="8" y="6"/>
                    </a:lnTo>
                    <a:lnTo>
                      <a:pt x="10" y="2"/>
                    </a:lnTo>
                    <a:lnTo>
                      <a:pt x="8" y="0"/>
                    </a:lnTo>
                    <a:lnTo>
                      <a:pt x="8" y="0"/>
                    </a:lnTo>
                    <a:lnTo>
                      <a:pt x="8" y="2"/>
                    </a:lnTo>
                    <a:lnTo>
                      <a:pt x="8" y="6"/>
                    </a:lnTo>
                    <a:lnTo>
                      <a:pt x="2" y="22"/>
                    </a:lnTo>
                    <a:lnTo>
                      <a:pt x="2" y="2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6" name="Freeform 49"/>
              <p:cNvSpPr>
                <a:spLocks/>
              </p:cNvSpPr>
              <p:nvPr/>
            </p:nvSpPr>
            <p:spPr bwMode="auto">
              <a:xfrm>
                <a:off x="3212" y="2200"/>
                <a:ext cx="4" cy="12"/>
              </a:xfrm>
              <a:custGeom>
                <a:avLst/>
                <a:gdLst>
                  <a:gd name="T0" fmla="*/ 0 w 4"/>
                  <a:gd name="T1" fmla="*/ 0 h 12"/>
                  <a:gd name="T2" fmla="*/ 0 w 4"/>
                  <a:gd name="T3" fmla="*/ 0 h 12"/>
                  <a:gd name="T4" fmla="*/ 4 w 4"/>
                  <a:gd name="T5" fmla="*/ 12 h 12"/>
                  <a:gd name="T6" fmla="*/ 4 w 4"/>
                  <a:gd name="T7" fmla="*/ 12 h 12"/>
                  <a:gd name="T8" fmla="*/ 2 w 4"/>
                  <a:gd name="T9" fmla="*/ 6 h 12"/>
                  <a:gd name="T10" fmla="*/ 0 w 4"/>
                  <a:gd name="T11" fmla="*/ 0 h 12"/>
                  <a:gd name="T12" fmla="*/ 0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0"/>
                    </a:moveTo>
                    <a:lnTo>
                      <a:pt x="0" y="0"/>
                    </a:lnTo>
                    <a:lnTo>
                      <a:pt x="4" y="12"/>
                    </a:lnTo>
                    <a:lnTo>
                      <a:pt x="4" y="12"/>
                    </a:lnTo>
                    <a:lnTo>
                      <a:pt x="2" y="6"/>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7" name="Freeform 50"/>
              <p:cNvSpPr>
                <a:spLocks/>
              </p:cNvSpPr>
              <p:nvPr/>
            </p:nvSpPr>
            <p:spPr bwMode="auto">
              <a:xfrm>
                <a:off x="3450" y="2276"/>
                <a:ext cx="8" cy="12"/>
              </a:xfrm>
              <a:custGeom>
                <a:avLst/>
                <a:gdLst>
                  <a:gd name="T0" fmla="*/ 0 w 8"/>
                  <a:gd name="T1" fmla="*/ 12 h 12"/>
                  <a:gd name="T2" fmla="*/ 0 w 8"/>
                  <a:gd name="T3" fmla="*/ 12 h 12"/>
                  <a:gd name="T4" fmla="*/ 0 w 8"/>
                  <a:gd name="T5" fmla="*/ 8 h 12"/>
                  <a:gd name="T6" fmla="*/ 0 w 8"/>
                  <a:gd name="T7" fmla="*/ 6 h 12"/>
                  <a:gd name="T8" fmla="*/ 4 w 8"/>
                  <a:gd name="T9" fmla="*/ 4 h 12"/>
                  <a:gd name="T10" fmla="*/ 8 w 8"/>
                  <a:gd name="T11" fmla="*/ 2 h 12"/>
                  <a:gd name="T12" fmla="*/ 8 w 8"/>
                  <a:gd name="T13" fmla="*/ 2 h 12"/>
                  <a:gd name="T14" fmla="*/ 8 w 8"/>
                  <a:gd name="T15" fmla="*/ 0 h 12"/>
                  <a:gd name="T16" fmla="*/ 8 w 8"/>
                  <a:gd name="T17" fmla="*/ 0 h 12"/>
                  <a:gd name="T18" fmla="*/ 8 w 8"/>
                  <a:gd name="T19" fmla="*/ 2 h 12"/>
                  <a:gd name="T20" fmla="*/ 6 w 8"/>
                  <a:gd name="T21" fmla="*/ 2 h 12"/>
                  <a:gd name="T22" fmla="*/ 2 w 8"/>
                  <a:gd name="T23" fmla="*/ 4 h 12"/>
                  <a:gd name="T24" fmla="*/ 0 w 8"/>
                  <a:gd name="T25" fmla="*/ 6 h 12"/>
                  <a:gd name="T26" fmla="*/ 0 w 8"/>
                  <a:gd name="T27" fmla="*/ 8 h 12"/>
                  <a:gd name="T28" fmla="*/ 0 w 8"/>
                  <a:gd name="T29" fmla="*/ 12 h 12"/>
                  <a:gd name="T30" fmla="*/ 0 w 8"/>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0" y="12"/>
                    </a:moveTo>
                    <a:lnTo>
                      <a:pt x="0" y="12"/>
                    </a:lnTo>
                    <a:lnTo>
                      <a:pt x="0" y="8"/>
                    </a:lnTo>
                    <a:lnTo>
                      <a:pt x="0" y="6"/>
                    </a:lnTo>
                    <a:lnTo>
                      <a:pt x="4" y="4"/>
                    </a:lnTo>
                    <a:lnTo>
                      <a:pt x="8" y="2"/>
                    </a:lnTo>
                    <a:lnTo>
                      <a:pt x="8" y="2"/>
                    </a:lnTo>
                    <a:lnTo>
                      <a:pt x="8" y="0"/>
                    </a:lnTo>
                    <a:lnTo>
                      <a:pt x="8" y="0"/>
                    </a:lnTo>
                    <a:lnTo>
                      <a:pt x="8" y="2"/>
                    </a:lnTo>
                    <a:lnTo>
                      <a:pt x="6" y="2"/>
                    </a:lnTo>
                    <a:lnTo>
                      <a:pt x="2" y="4"/>
                    </a:lnTo>
                    <a:lnTo>
                      <a:pt x="0" y="6"/>
                    </a:lnTo>
                    <a:lnTo>
                      <a:pt x="0" y="8"/>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8" name="Freeform 51"/>
              <p:cNvSpPr>
                <a:spLocks/>
              </p:cNvSpPr>
              <p:nvPr/>
            </p:nvSpPr>
            <p:spPr bwMode="auto">
              <a:xfrm>
                <a:off x="3444" y="2304"/>
                <a:ext cx="22" cy="80"/>
              </a:xfrm>
              <a:custGeom>
                <a:avLst/>
                <a:gdLst>
                  <a:gd name="T0" fmla="*/ 2 w 22"/>
                  <a:gd name="T1" fmla="*/ 12 h 80"/>
                  <a:gd name="T2" fmla="*/ 2 w 22"/>
                  <a:gd name="T3" fmla="*/ 12 h 80"/>
                  <a:gd name="T4" fmla="*/ 4 w 22"/>
                  <a:gd name="T5" fmla="*/ 22 h 80"/>
                  <a:gd name="T6" fmla="*/ 8 w 22"/>
                  <a:gd name="T7" fmla="*/ 28 h 80"/>
                  <a:gd name="T8" fmla="*/ 16 w 22"/>
                  <a:gd name="T9" fmla="*/ 34 h 80"/>
                  <a:gd name="T10" fmla="*/ 20 w 22"/>
                  <a:gd name="T11" fmla="*/ 38 h 80"/>
                  <a:gd name="T12" fmla="*/ 20 w 22"/>
                  <a:gd name="T13" fmla="*/ 42 h 80"/>
                  <a:gd name="T14" fmla="*/ 18 w 22"/>
                  <a:gd name="T15" fmla="*/ 46 h 80"/>
                  <a:gd name="T16" fmla="*/ 18 w 22"/>
                  <a:gd name="T17" fmla="*/ 46 h 80"/>
                  <a:gd name="T18" fmla="*/ 16 w 22"/>
                  <a:gd name="T19" fmla="*/ 50 h 80"/>
                  <a:gd name="T20" fmla="*/ 12 w 22"/>
                  <a:gd name="T21" fmla="*/ 52 h 80"/>
                  <a:gd name="T22" fmla="*/ 8 w 22"/>
                  <a:gd name="T23" fmla="*/ 54 h 80"/>
                  <a:gd name="T24" fmla="*/ 4 w 22"/>
                  <a:gd name="T25" fmla="*/ 54 h 80"/>
                  <a:gd name="T26" fmla="*/ 4 w 22"/>
                  <a:gd name="T27" fmla="*/ 60 h 80"/>
                  <a:gd name="T28" fmla="*/ 4 w 22"/>
                  <a:gd name="T29" fmla="*/ 60 h 80"/>
                  <a:gd name="T30" fmla="*/ 4 w 22"/>
                  <a:gd name="T31" fmla="*/ 66 h 80"/>
                  <a:gd name="T32" fmla="*/ 6 w 22"/>
                  <a:gd name="T33" fmla="*/ 72 h 80"/>
                  <a:gd name="T34" fmla="*/ 6 w 22"/>
                  <a:gd name="T35" fmla="*/ 76 h 80"/>
                  <a:gd name="T36" fmla="*/ 0 w 22"/>
                  <a:gd name="T37" fmla="*/ 80 h 80"/>
                  <a:gd name="T38" fmla="*/ 0 w 22"/>
                  <a:gd name="T39" fmla="*/ 80 h 80"/>
                  <a:gd name="T40" fmla="*/ 0 w 22"/>
                  <a:gd name="T41" fmla="*/ 80 h 80"/>
                  <a:gd name="T42" fmla="*/ 0 w 22"/>
                  <a:gd name="T43" fmla="*/ 80 h 80"/>
                  <a:gd name="T44" fmla="*/ 6 w 22"/>
                  <a:gd name="T45" fmla="*/ 76 h 80"/>
                  <a:gd name="T46" fmla="*/ 6 w 22"/>
                  <a:gd name="T47" fmla="*/ 72 h 80"/>
                  <a:gd name="T48" fmla="*/ 4 w 22"/>
                  <a:gd name="T49" fmla="*/ 66 h 80"/>
                  <a:gd name="T50" fmla="*/ 4 w 22"/>
                  <a:gd name="T51" fmla="*/ 60 h 80"/>
                  <a:gd name="T52" fmla="*/ 4 w 22"/>
                  <a:gd name="T53" fmla="*/ 60 h 80"/>
                  <a:gd name="T54" fmla="*/ 4 w 22"/>
                  <a:gd name="T55" fmla="*/ 54 h 80"/>
                  <a:gd name="T56" fmla="*/ 8 w 22"/>
                  <a:gd name="T57" fmla="*/ 54 h 80"/>
                  <a:gd name="T58" fmla="*/ 12 w 22"/>
                  <a:gd name="T59" fmla="*/ 52 h 80"/>
                  <a:gd name="T60" fmla="*/ 16 w 22"/>
                  <a:gd name="T61" fmla="*/ 50 h 80"/>
                  <a:gd name="T62" fmla="*/ 18 w 22"/>
                  <a:gd name="T63" fmla="*/ 46 h 80"/>
                  <a:gd name="T64" fmla="*/ 18 w 22"/>
                  <a:gd name="T65" fmla="*/ 46 h 80"/>
                  <a:gd name="T66" fmla="*/ 20 w 22"/>
                  <a:gd name="T67" fmla="*/ 42 h 80"/>
                  <a:gd name="T68" fmla="*/ 22 w 22"/>
                  <a:gd name="T69" fmla="*/ 38 h 80"/>
                  <a:gd name="T70" fmla="*/ 16 w 22"/>
                  <a:gd name="T71" fmla="*/ 34 h 80"/>
                  <a:gd name="T72" fmla="*/ 8 w 22"/>
                  <a:gd name="T73" fmla="*/ 28 h 80"/>
                  <a:gd name="T74" fmla="*/ 4 w 22"/>
                  <a:gd name="T75" fmla="*/ 22 h 80"/>
                  <a:gd name="T76" fmla="*/ 2 w 22"/>
                  <a:gd name="T77" fmla="*/ 12 h 80"/>
                  <a:gd name="T78" fmla="*/ 2 w 22"/>
                  <a:gd name="T79" fmla="*/ 12 h 80"/>
                  <a:gd name="T80" fmla="*/ 0 w 22"/>
                  <a:gd name="T81" fmla="*/ 4 h 80"/>
                  <a:gd name="T82" fmla="*/ 2 w 22"/>
                  <a:gd name="T83" fmla="*/ 0 h 80"/>
                  <a:gd name="T84" fmla="*/ 2 w 22"/>
                  <a:gd name="T85" fmla="*/ 0 h 80"/>
                  <a:gd name="T86" fmla="*/ 0 w 22"/>
                  <a:gd name="T87" fmla="*/ 4 h 80"/>
                  <a:gd name="T88" fmla="*/ 2 w 22"/>
                  <a:gd name="T89" fmla="*/ 12 h 80"/>
                  <a:gd name="T90" fmla="*/ 2 w 22"/>
                  <a:gd name="T9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80">
                    <a:moveTo>
                      <a:pt x="2" y="12"/>
                    </a:moveTo>
                    <a:lnTo>
                      <a:pt x="2" y="12"/>
                    </a:lnTo>
                    <a:lnTo>
                      <a:pt x="4" y="22"/>
                    </a:lnTo>
                    <a:lnTo>
                      <a:pt x="8" y="28"/>
                    </a:lnTo>
                    <a:lnTo>
                      <a:pt x="16" y="34"/>
                    </a:lnTo>
                    <a:lnTo>
                      <a:pt x="20" y="38"/>
                    </a:lnTo>
                    <a:lnTo>
                      <a:pt x="20" y="42"/>
                    </a:lnTo>
                    <a:lnTo>
                      <a:pt x="18" y="46"/>
                    </a:lnTo>
                    <a:lnTo>
                      <a:pt x="18" y="46"/>
                    </a:lnTo>
                    <a:lnTo>
                      <a:pt x="16" y="50"/>
                    </a:lnTo>
                    <a:lnTo>
                      <a:pt x="12" y="52"/>
                    </a:lnTo>
                    <a:lnTo>
                      <a:pt x="8" y="54"/>
                    </a:lnTo>
                    <a:lnTo>
                      <a:pt x="4" y="54"/>
                    </a:lnTo>
                    <a:lnTo>
                      <a:pt x="4" y="60"/>
                    </a:lnTo>
                    <a:lnTo>
                      <a:pt x="4" y="60"/>
                    </a:lnTo>
                    <a:lnTo>
                      <a:pt x="4" y="66"/>
                    </a:lnTo>
                    <a:lnTo>
                      <a:pt x="6" y="72"/>
                    </a:lnTo>
                    <a:lnTo>
                      <a:pt x="6" y="76"/>
                    </a:lnTo>
                    <a:lnTo>
                      <a:pt x="0" y="80"/>
                    </a:lnTo>
                    <a:lnTo>
                      <a:pt x="0" y="80"/>
                    </a:lnTo>
                    <a:lnTo>
                      <a:pt x="0" y="80"/>
                    </a:lnTo>
                    <a:lnTo>
                      <a:pt x="0" y="80"/>
                    </a:lnTo>
                    <a:lnTo>
                      <a:pt x="6" y="76"/>
                    </a:lnTo>
                    <a:lnTo>
                      <a:pt x="6" y="72"/>
                    </a:lnTo>
                    <a:lnTo>
                      <a:pt x="4" y="66"/>
                    </a:lnTo>
                    <a:lnTo>
                      <a:pt x="4" y="60"/>
                    </a:lnTo>
                    <a:lnTo>
                      <a:pt x="4" y="60"/>
                    </a:lnTo>
                    <a:lnTo>
                      <a:pt x="4" y="54"/>
                    </a:lnTo>
                    <a:lnTo>
                      <a:pt x="8" y="54"/>
                    </a:lnTo>
                    <a:lnTo>
                      <a:pt x="12" y="52"/>
                    </a:lnTo>
                    <a:lnTo>
                      <a:pt x="16" y="50"/>
                    </a:lnTo>
                    <a:lnTo>
                      <a:pt x="18" y="46"/>
                    </a:lnTo>
                    <a:lnTo>
                      <a:pt x="18" y="46"/>
                    </a:lnTo>
                    <a:lnTo>
                      <a:pt x="20" y="42"/>
                    </a:lnTo>
                    <a:lnTo>
                      <a:pt x="22" y="38"/>
                    </a:lnTo>
                    <a:lnTo>
                      <a:pt x="16" y="34"/>
                    </a:lnTo>
                    <a:lnTo>
                      <a:pt x="8" y="28"/>
                    </a:lnTo>
                    <a:lnTo>
                      <a:pt x="4" y="22"/>
                    </a:lnTo>
                    <a:lnTo>
                      <a:pt x="2" y="12"/>
                    </a:lnTo>
                    <a:lnTo>
                      <a:pt x="2" y="12"/>
                    </a:lnTo>
                    <a:lnTo>
                      <a:pt x="0" y="4"/>
                    </a:lnTo>
                    <a:lnTo>
                      <a:pt x="2" y="0"/>
                    </a:lnTo>
                    <a:lnTo>
                      <a:pt x="2" y="0"/>
                    </a:lnTo>
                    <a:lnTo>
                      <a:pt x="0" y="4"/>
                    </a:lnTo>
                    <a:lnTo>
                      <a:pt x="2" y="12"/>
                    </a:lnTo>
                    <a:lnTo>
                      <a:pt x="2"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79" name="Freeform 52"/>
              <p:cNvSpPr>
                <a:spLocks/>
              </p:cNvSpPr>
              <p:nvPr/>
            </p:nvSpPr>
            <p:spPr bwMode="auto">
              <a:xfrm>
                <a:off x="3234" y="2182"/>
                <a:ext cx="0" cy="4"/>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0" name="Freeform 53"/>
              <p:cNvSpPr>
                <a:spLocks/>
              </p:cNvSpPr>
              <p:nvPr/>
            </p:nvSpPr>
            <p:spPr bwMode="auto">
              <a:xfrm>
                <a:off x="3464" y="2416"/>
                <a:ext cx="2" cy="12"/>
              </a:xfrm>
              <a:custGeom>
                <a:avLst/>
                <a:gdLst>
                  <a:gd name="T0" fmla="*/ 2 w 2"/>
                  <a:gd name="T1" fmla="*/ 0 h 12"/>
                  <a:gd name="T2" fmla="*/ 2 w 2"/>
                  <a:gd name="T3" fmla="*/ 0 h 12"/>
                  <a:gd name="T4" fmla="*/ 0 w 2"/>
                  <a:gd name="T5" fmla="*/ 12 h 12"/>
                  <a:gd name="T6" fmla="*/ 0 w 2"/>
                  <a:gd name="T7" fmla="*/ 12 h 12"/>
                  <a:gd name="T8" fmla="*/ 2 w 2"/>
                  <a:gd name="T9" fmla="*/ 0 h 12"/>
                  <a:gd name="T10" fmla="*/ 2 w 2"/>
                  <a:gd name="T11" fmla="*/ 0 h 12"/>
                </a:gdLst>
                <a:ahLst/>
                <a:cxnLst>
                  <a:cxn ang="0">
                    <a:pos x="T0" y="T1"/>
                  </a:cxn>
                  <a:cxn ang="0">
                    <a:pos x="T2" y="T3"/>
                  </a:cxn>
                  <a:cxn ang="0">
                    <a:pos x="T4" y="T5"/>
                  </a:cxn>
                  <a:cxn ang="0">
                    <a:pos x="T6" y="T7"/>
                  </a:cxn>
                  <a:cxn ang="0">
                    <a:pos x="T8" y="T9"/>
                  </a:cxn>
                  <a:cxn ang="0">
                    <a:pos x="T10" y="T11"/>
                  </a:cxn>
                </a:cxnLst>
                <a:rect l="0" t="0" r="r" b="b"/>
                <a:pathLst>
                  <a:path w="2" h="12">
                    <a:moveTo>
                      <a:pt x="2" y="0"/>
                    </a:moveTo>
                    <a:lnTo>
                      <a:pt x="2" y="0"/>
                    </a:lnTo>
                    <a:lnTo>
                      <a:pt x="0" y="12"/>
                    </a:lnTo>
                    <a:lnTo>
                      <a:pt x="0" y="1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1" name="Freeform 54"/>
              <p:cNvSpPr>
                <a:spLocks/>
              </p:cNvSpPr>
              <p:nvPr/>
            </p:nvSpPr>
            <p:spPr bwMode="auto">
              <a:xfrm>
                <a:off x="3412" y="2248"/>
                <a:ext cx="4" cy="14"/>
              </a:xfrm>
              <a:custGeom>
                <a:avLst/>
                <a:gdLst>
                  <a:gd name="T0" fmla="*/ 0 w 4"/>
                  <a:gd name="T1" fmla="*/ 14 h 14"/>
                  <a:gd name="T2" fmla="*/ 0 w 4"/>
                  <a:gd name="T3" fmla="*/ 14 h 14"/>
                  <a:gd name="T4" fmla="*/ 0 w 4"/>
                  <a:gd name="T5" fmla="*/ 10 h 14"/>
                  <a:gd name="T6" fmla="*/ 2 w 4"/>
                  <a:gd name="T7" fmla="*/ 4 h 14"/>
                  <a:gd name="T8" fmla="*/ 2 w 4"/>
                  <a:gd name="T9" fmla="*/ 4 h 14"/>
                  <a:gd name="T10" fmla="*/ 4 w 4"/>
                  <a:gd name="T11" fmla="*/ 0 h 14"/>
                  <a:gd name="T12" fmla="*/ 4 w 4"/>
                  <a:gd name="T13" fmla="*/ 0 h 14"/>
                  <a:gd name="T14" fmla="*/ 2 w 4"/>
                  <a:gd name="T15" fmla="*/ 4 h 14"/>
                  <a:gd name="T16" fmla="*/ 2 w 4"/>
                  <a:gd name="T17" fmla="*/ 4 h 14"/>
                  <a:gd name="T18" fmla="*/ 0 w 4"/>
                  <a:gd name="T19" fmla="*/ 10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2" y="4"/>
                    </a:lnTo>
                    <a:lnTo>
                      <a:pt x="2" y="4"/>
                    </a:lnTo>
                    <a:lnTo>
                      <a:pt x="4" y="0"/>
                    </a:lnTo>
                    <a:lnTo>
                      <a:pt x="4" y="0"/>
                    </a:lnTo>
                    <a:lnTo>
                      <a:pt x="2" y="4"/>
                    </a:lnTo>
                    <a:lnTo>
                      <a:pt x="2" y="4"/>
                    </a:lnTo>
                    <a:lnTo>
                      <a:pt x="0" y="10"/>
                    </a:lnTo>
                    <a:lnTo>
                      <a:pt x="0" y="14"/>
                    </a:lnTo>
                    <a:lnTo>
                      <a:pt x="0"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2" name="Freeform 55"/>
              <p:cNvSpPr>
                <a:spLocks/>
              </p:cNvSpPr>
              <p:nvPr/>
            </p:nvSpPr>
            <p:spPr bwMode="auto">
              <a:xfrm>
                <a:off x="2894" y="2022"/>
                <a:ext cx="6" cy="8"/>
              </a:xfrm>
              <a:custGeom>
                <a:avLst/>
                <a:gdLst>
                  <a:gd name="T0" fmla="*/ 6 w 6"/>
                  <a:gd name="T1" fmla="*/ 0 h 8"/>
                  <a:gd name="T2" fmla="*/ 6 w 6"/>
                  <a:gd name="T3" fmla="*/ 0 h 8"/>
                  <a:gd name="T4" fmla="*/ 2 w 6"/>
                  <a:gd name="T5" fmla="*/ 4 h 8"/>
                  <a:gd name="T6" fmla="*/ 0 w 6"/>
                  <a:gd name="T7" fmla="*/ 8 h 8"/>
                  <a:gd name="T8" fmla="*/ 0 w 6"/>
                  <a:gd name="T9" fmla="*/ 8 h 8"/>
                  <a:gd name="T10" fmla="*/ 2 w 6"/>
                  <a:gd name="T11" fmla="*/ 4 h 8"/>
                  <a:gd name="T12" fmla="*/ 6 w 6"/>
                  <a:gd name="T13" fmla="*/ 0 h 8"/>
                  <a:gd name="T14" fmla="*/ 6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6" y="0"/>
                    </a:moveTo>
                    <a:lnTo>
                      <a:pt x="6" y="0"/>
                    </a:lnTo>
                    <a:lnTo>
                      <a:pt x="2" y="4"/>
                    </a:lnTo>
                    <a:lnTo>
                      <a:pt x="0" y="8"/>
                    </a:lnTo>
                    <a:lnTo>
                      <a:pt x="0" y="8"/>
                    </a:lnTo>
                    <a:lnTo>
                      <a:pt x="2" y="4"/>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3" name="Freeform 56"/>
              <p:cNvSpPr>
                <a:spLocks/>
              </p:cNvSpPr>
              <p:nvPr/>
            </p:nvSpPr>
            <p:spPr bwMode="auto">
              <a:xfrm>
                <a:off x="3216" y="2244"/>
                <a:ext cx="12" cy="22"/>
              </a:xfrm>
              <a:custGeom>
                <a:avLst/>
                <a:gdLst>
                  <a:gd name="T0" fmla="*/ 12 w 12"/>
                  <a:gd name="T1" fmla="*/ 2 h 22"/>
                  <a:gd name="T2" fmla="*/ 12 w 12"/>
                  <a:gd name="T3" fmla="*/ 2 h 22"/>
                  <a:gd name="T4" fmla="*/ 8 w 12"/>
                  <a:gd name="T5" fmla="*/ 0 h 22"/>
                  <a:gd name="T6" fmla="*/ 4 w 12"/>
                  <a:gd name="T7" fmla="*/ 0 h 22"/>
                  <a:gd name="T8" fmla="*/ 2 w 12"/>
                  <a:gd name="T9" fmla="*/ 2 h 22"/>
                  <a:gd name="T10" fmla="*/ 0 w 12"/>
                  <a:gd name="T11" fmla="*/ 6 h 22"/>
                  <a:gd name="T12" fmla="*/ 0 w 12"/>
                  <a:gd name="T13" fmla="*/ 16 h 22"/>
                  <a:gd name="T14" fmla="*/ 0 w 12"/>
                  <a:gd name="T15" fmla="*/ 20 h 22"/>
                  <a:gd name="T16" fmla="*/ 2 w 12"/>
                  <a:gd name="T17" fmla="*/ 22 h 22"/>
                  <a:gd name="T18" fmla="*/ 2 w 12"/>
                  <a:gd name="T19" fmla="*/ 22 h 22"/>
                  <a:gd name="T20" fmla="*/ 0 w 12"/>
                  <a:gd name="T21" fmla="*/ 16 h 22"/>
                  <a:gd name="T22" fmla="*/ 0 w 12"/>
                  <a:gd name="T23" fmla="*/ 6 h 22"/>
                  <a:gd name="T24" fmla="*/ 2 w 12"/>
                  <a:gd name="T25" fmla="*/ 4 h 22"/>
                  <a:gd name="T26" fmla="*/ 4 w 12"/>
                  <a:gd name="T27" fmla="*/ 0 h 22"/>
                  <a:gd name="T28" fmla="*/ 8 w 12"/>
                  <a:gd name="T29" fmla="*/ 0 h 22"/>
                  <a:gd name="T30" fmla="*/ 12 w 12"/>
                  <a:gd name="T31" fmla="*/ 2 h 22"/>
                  <a:gd name="T32" fmla="*/ 12 w 12"/>
                  <a:gd name="T3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2">
                    <a:moveTo>
                      <a:pt x="12" y="2"/>
                    </a:moveTo>
                    <a:lnTo>
                      <a:pt x="12" y="2"/>
                    </a:lnTo>
                    <a:lnTo>
                      <a:pt x="8" y="0"/>
                    </a:lnTo>
                    <a:lnTo>
                      <a:pt x="4" y="0"/>
                    </a:lnTo>
                    <a:lnTo>
                      <a:pt x="2" y="2"/>
                    </a:lnTo>
                    <a:lnTo>
                      <a:pt x="0" y="6"/>
                    </a:lnTo>
                    <a:lnTo>
                      <a:pt x="0" y="16"/>
                    </a:lnTo>
                    <a:lnTo>
                      <a:pt x="0" y="20"/>
                    </a:lnTo>
                    <a:lnTo>
                      <a:pt x="2" y="22"/>
                    </a:lnTo>
                    <a:lnTo>
                      <a:pt x="2" y="22"/>
                    </a:lnTo>
                    <a:lnTo>
                      <a:pt x="0" y="16"/>
                    </a:lnTo>
                    <a:lnTo>
                      <a:pt x="0" y="6"/>
                    </a:lnTo>
                    <a:lnTo>
                      <a:pt x="2" y="4"/>
                    </a:lnTo>
                    <a:lnTo>
                      <a:pt x="4" y="0"/>
                    </a:lnTo>
                    <a:lnTo>
                      <a:pt x="8" y="0"/>
                    </a:lnTo>
                    <a:lnTo>
                      <a:pt x="12" y="2"/>
                    </a:lnTo>
                    <a:lnTo>
                      <a:pt x="1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4" name="Freeform 57"/>
              <p:cNvSpPr>
                <a:spLocks/>
              </p:cNvSpPr>
              <p:nvPr/>
            </p:nvSpPr>
            <p:spPr bwMode="auto">
              <a:xfrm>
                <a:off x="3234" y="2244"/>
                <a:ext cx="84" cy="12"/>
              </a:xfrm>
              <a:custGeom>
                <a:avLst/>
                <a:gdLst>
                  <a:gd name="T0" fmla="*/ 8 w 84"/>
                  <a:gd name="T1" fmla="*/ 4 h 12"/>
                  <a:gd name="T2" fmla="*/ 8 w 84"/>
                  <a:gd name="T3" fmla="*/ 4 h 12"/>
                  <a:gd name="T4" fmla="*/ 10 w 84"/>
                  <a:gd name="T5" fmla="*/ 2 h 12"/>
                  <a:gd name="T6" fmla="*/ 14 w 84"/>
                  <a:gd name="T7" fmla="*/ 0 h 12"/>
                  <a:gd name="T8" fmla="*/ 22 w 84"/>
                  <a:gd name="T9" fmla="*/ 2 h 12"/>
                  <a:gd name="T10" fmla="*/ 30 w 84"/>
                  <a:gd name="T11" fmla="*/ 4 h 12"/>
                  <a:gd name="T12" fmla="*/ 34 w 84"/>
                  <a:gd name="T13" fmla="*/ 4 h 12"/>
                  <a:gd name="T14" fmla="*/ 34 w 84"/>
                  <a:gd name="T15" fmla="*/ 4 h 12"/>
                  <a:gd name="T16" fmla="*/ 40 w 84"/>
                  <a:gd name="T17" fmla="*/ 4 h 12"/>
                  <a:gd name="T18" fmla="*/ 46 w 84"/>
                  <a:gd name="T19" fmla="*/ 6 h 12"/>
                  <a:gd name="T20" fmla="*/ 52 w 84"/>
                  <a:gd name="T21" fmla="*/ 8 h 12"/>
                  <a:gd name="T22" fmla="*/ 56 w 84"/>
                  <a:gd name="T23" fmla="*/ 8 h 12"/>
                  <a:gd name="T24" fmla="*/ 58 w 84"/>
                  <a:gd name="T25" fmla="*/ 6 h 12"/>
                  <a:gd name="T26" fmla="*/ 58 w 84"/>
                  <a:gd name="T27" fmla="*/ 6 h 12"/>
                  <a:gd name="T28" fmla="*/ 62 w 84"/>
                  <a:gd name="T29" fmla="*/ 4 h 12"/>
                  <a:gd name="T30" fmla="*/ 64 w 84"/>
                  <a:gd name="T31" fmla="*/ 4 h 12"/>
                  <a:gd name="T32" fmla="*/ 70 w 84"/>
                  <a:gd name="T33" fmla="*/ 6 h 12"/>
                  <a:gd name="T34" fmla="*/ 76 w 84"/>
                  <a:gd name="T35" fmla="*/ 6 h 12"/>
                  <a:gd name="T36" fmla="*/ 80 w 84"/>
                  <a:gd name="T37" fmla="*/ 6 h 12"/>
                  <a:gd name="T38" fmla="*/ 80 w 84"/>
                  <a:gd name="T39" fmla="*/ 6 h 12"/>
                  <a:gd name="T40" fmla="*/ 82 w 84"/>
                  <a:gd name="T41" fmla="*/ 6 h 12"/>
                  <a:gd name="T42" fmla="*/ 84 w 84"/>
                  <a:gd name="T43" fmla="*/ 8 h 12"/>
                  <a:gd name="T44" fmla="*/ 84 w 84"/>
                  <a:gd name="T45" fmla="*/ 8 h 12"/>
                  <a:gd name="T46" fmla="*/ 82 w 84"/>
                  <a:gd name="T47" fmla="*/ 6 h 12"/>
                  <a:gd name="T48" fmla="*/ 80 w 84"/>
                  <a:gd name="T49" fmla="*/ 6 h 12"/>
                  <a:gd name="T50" fmla="*/ 80 w 84"/>
                  <a:gd name="T51" fmla="*/ 6 h 12"/>
                  <a:gd name="T52" fmla="*/ 76 w 84"/>
                  <a:gd name="T53" fmla="*/ 6 h 12"/>
                  <a:gd name="T54" fmla="*/ 70 w 84"/>
                  <a:gd name="T55" fmla="*/ 4 h 12"/>
                  <a:gd name="T56" fmla="*/ 64 w 84"/>
                  <a:gd name="T57" fmla="*/ 4 h 12"/>
                  <a:gd name="T58" fmla="*/ 60 w 84"/>
                  <a:gd name="T59" fmla="*/ 4 h 12"/>
                  <a:gd name="T60" fmla="*/ 58 w 84"/>
                  <a:gd name="T61" fmla="*/ 6 h 12"/>
                  <a:gd name="T62" fmla="*/ 58 w 84"/>
                  <a:gd name="T63" fmla="*/ 6 h 12"/>
                  <a:gd name="T64" fmla="*/ 56 w 84"/>
                  <a:gd name="T65" fmla="*/ 8 h 12"/>
                  <a:gd name="T66" fmla="*/ 52 w 84"/>
                  <a:gd name="T67" fmla="*/ 8 h 12"/>
                  <a:gd name="T68" fmla="*/ 46 w 84"/>
                  <a:gd name="T69" fmla="*/ 6 h 12"/>
                  <a:gd name="T70" fmla="*/ 40 w 84"/>
                  <a:gd name="T71" fmla="*/ 4 h 12"/>
                  <a:gd name="T72" fmla="*/ 34 w 84"/>
                  <a:gd name="T73" fmla="*/ 4 h 12"/>
                  <a:gd name="T74" fmla="*/ 34 w 84"/>
                  <a:gd name="T75" fmla="*/ 4 h 12"/>
                  <a:gd name="T76" fmla="*/ 28 w 84"/>
                  <a:gd name="T77" fmla="*/ 4 h 12"/>
                  <a:gd name="T78" fmla="*/ 20 w 84"/>
                  <a:gd name="T79" fmla="*/ 2 h 12"/>
                  <a:gd name="T80" fmla="*/ 12 w 84"/>
                  <a:gd name="T81" fmla="*/ 0 h 12"/>
                  <a:gd name="T82" fmla="*/ 10 w 84"/>
                  <a:gd name="T83" fmla="*/ 2 h 12"/>
                  <a:gd name="T84" fmla="*/ 6 w 84"/>
                  <a:gd name="T85" fmla="*/ 4 h 12"/>
                  <a:gd name="T86" fmla="*/ 6 w 84"/>
                  <a:gd name="T87" fmla="*/ 4 h 12"/>
                  <a:gd name="T88" fmla="*/ 2 w 84"/>
                  <a:gd name="T89" fmla="*/ 10 h 12"/>
                  <a:gd name="T90" fmla="*/ 2 w 84"/>
                  <a:gd name="T91" fmla="*/ 12 h 12"/>
                  <a:gd name="T92" fmla="*/ 0 w 84"/>
                  <a:gd name="T93" fmla="*/ 10 h 12"/>
                  <a:gd name="T94" fmla="*/ 0 w 84"/>
                  <a:gd name="T95" fmla="*/ 10 h 12"/>
                  <a:gd name="T96" fmla="*/ 2 w 84"/>
                  <a:gd name="T97" fmla="*/ 12 h 12"/>
                  <a:gd name="T98" fmla="*/ 4 w 84"/>
                  <a:gd name="T99" fmla="*/ 10 h 12"/>
                  <a:gd name="T100" fmla="*/ 8 w 84"/>
                  <a:gd name="T101" fmla="*/ 4 h 12"/>
                  <a:gd name="T102" fmla="*/ 8 w 84"/>
                  <a:gd name="T10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12">
                    <a:moveTo>
                      <a:pt x="8" y="4"/>
                    </a:moveTo>
                    <a:lnTo>
                      <a:pt x="8" y="4"/>
                    </a:lnTo>
                    <a:lnTo>
                      <a:pt x="10" y="2"/>
                    </a:lnTo>
                    <a:lnTo>
                      <a:pt x="14" y="0"/>
                    </a:lnTo>
                    <a:lnTo>
                      <a:pt x="22" y="2"/>
                    </a:lnTo>
                    <a:lnTo>
                      <a:pt x="30" y="4"/>
                    </a:lnTo>
                    <a:lnTo>
                      <a:pt x="34" y="4"/>
                    </a:lnTo>
                    <a:lnTo>
                      <a:pt x="34" y="4"/>
                    </a:lnTo>
                    <a:lnTo>
                      <a:pt x="40" y="4"/>
                    </a:lnTo>
                    <a:lnTo>
                      <a:pt x="46" y="6"/>
                    </a:lnTo>
                    <a:lnTo>
                      <a:pt x="52" y="8"/>
                    </a:lnTo>
                    <a:lnTo>
                      <a:pt x="56" y="8"/>
                    </a:lnTo>
                    <a:lnTo>
                      <a:pt x="58" y="6"/>
                    </a:lnTo>
                    <a:lnTo>
                      <a:pt x="58" y="6"/>
                    </a:lnTo>
                    <a:lnTo>
                      <a:pt x="62" y="4"/>
                    </a:lnTo>
                    <a:lnTo>
                      <a:pt x="64" y="4"/>
                    </a:lnTo>
                    <a:lnTo>
                      <a:pt x="70" y="6"/>
                    </a:lnTo>
                    <a:lnTo>
                      <a:pt x="76" y="6"/>
                    </a:lnTo>
                    <a:lnTo>
                      <a:pt x="80" y="6"/>
                    </a:lnTo>
                    <a:lnTo>
                      <a:pt x="80" y="6"/>
                    </a:lnTo>
                    <a:lnTo>
                      <a:pt x="82" y="6"/>
                    </a:lnTo>
                    <a:lnTo>
                      <a:pt x="84" y="8"/>
                    </a:lnTo>
                    <a:lnTo>
                      <a:pt x="84" y="8"/>
                    </a:lnTo>
                    <a:lnTo>
                      <a:pt x="82" y="6"/>
                    </a:lnTo>
                    <a:lnTo>
                      <a:pt x="80" y="6"/>
                    </a:lnTo>
                    <a:lnTo>
                      <a:pt x="80" y="6"/>
                    </a:lnTo>
                    <a:lnTo>
                      <a:pt x="76" y="6"/>
                    </a:lnTo>
                    <a:lnTo>
                      <a:pt x="70" y="4"/>
                    </a:lnTo>
                    <a:lnTo>
                      <a:pt x="64" y="4"/>
                    </a:lnTo>
                    <a:lnTo>
                      <a:pt x="60" y="4"/>
                    </a:lnTo>
                    <a:lnTo>
                      <a:pt x="58" y="6"/>
                    </a:lnTo>
                    <a:lnTo>
                      <a:pt x="58" y="6"/>
                    </a:lnTo>
                    <a:lnTo>
                      <a:pt x="56" y="8"/>
                    </a:lnTo>
                    <a:lnTo>
                      <a:pt x="52" y="8"/>
                    </a:lnTo>
                    <a:lnTo>
                      <a:pt x="46" y="6"/>
                    </a:lnTo>
                    <a:lnTo>
                      <a:pt x="40" y="4"/>
                    </a:lnTo>
                    <a:lnTo>
                      <a:pt x="34" y="4"/>
                    </a:lnTo>
                    <a:lnTo>
                      <a:pt x="34" y="4"/>
                    </a:lnTo>
                    <a:lnTo>
                      <a:pt x="28" y="4"/>
                    </a:lnTo>
                    <a:lnTo>
                      <a:pt x="20" y="2"/>
                    </a:lnTo>
                    <a:lnTo>
                      <a:pt x="12" y="0"/>
                    </a:lnTo>
                    <a:lnTo>
                      <a:pt x="10" y="2"/>
                    </a:lnTo>
                    <a:lnTo>
                      <a:pt x="6" y="4"/>
                    </a:lnTo>
                    <a:lnTo>
                      <a:pt x="6" y="4"/>
                    </a:lnTo>
                    <a:lnTo>
                      <a:pt x="2" y="10"/>
                    </a:lnTo>
                    <a:lnTo>
                      <a:pt x="2" y="12"/>
                    </a:lnTo>
                    <a:lnTo>
                      <a:pt x="0" y="10"/>
                    </a:lnTo>
                    <a:lnTo>
                      <a:pt x="0" y="10"/>
                    </a:lnTo>
                    <a:lnTo>
                      <a:pt x="2" y="12"/>
                    </a:lnTo>
                    <a:lnTo>
                      <a:pt x="4" y="10"/>
                    </a:lnTo>
                    <a:lnTo>
                      <a:pt x="8" y="4"/>
                    </a:lnTo>
                    <a:lnTo>
                      <a:pt x="8"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5" name="Freeform 58"/>
              <p:cNvSpPr>
                <a:spLocks/>
              </p:cNvSpPr>
              <p:nvPr/>
            </p:nvSpPr>
            <p:spPr bwMode="auto">
              <a:xfrm>
                <a:off x="2870" y="1914"/>
                <a:ext cx="24" cy="78"/>
              </a:xfrm>
              <a:custGeom>
                <a:avLst/>
                <a:gdLst>
                  <a:gd name="T0" fmla="*/ 20 w 24"/>
                  <a:gd name="T1" fmla="*/ 64 h 78"/>
                  <a:gd name="T2" fmla="*/ 16 w 24"/>
                  <a:gd name="T3" fmla="*/ 60 h 78"/>
                  <a:gd name="T4" fmla="*/ 10 w 24"/>
                  <a:gd name="T5" fmla="*/ 56 h 78"/>
                  <a:gd name="T6" fmla="*/ 12 w 24"/>
                  <a:gd name="T7" fmla="*/ 54 h 78"/>
                  <a:gd name="T8" fmla="*/ 14 w 24"/>
                  <a:gd name="T9" fmla="*/ 48 h 78"/>
                  <a:gd name="T10" fmla="*/ 10 w 24"/>
                  <a:gd name="T11" fmla="*/ 44 h 78"/>
                  <a:gd name="T12" fmla="*/ 10 w 24"/>
                  <a:gd name="T13" fmla="*/ 40 h 78"/>
                  <a:gd name="T14" fmla="*/ 16 w 24"/>
                  <a:gd name="T15" fmla="*/ 36 h 78"/>
                  <a:gd name="T16" fmla="*/ 16 w 24"/>
                  <a:gd name="T17" fmla="*/ 34 h 78"/>
                  <a:gd name="T18" fmla="*/ 18 w 24"/>
                  <a:gd name="T19" fmla="*/ 26 h 78"/>
                  <a:gd name="T20" fmla="*/ 16 w 24"/>
                  <a:gd name="T21" fmla="*/ 14 h 78"/>
                  <a:gd name="T22" fmla="*/ 12 w 24"/>
                  <a:gd name="T23" fmla="*/ 4 h 78"/>
                  <a:gd name="T24" fmla="*/ 14 w 24"/>
                  <a:gd name="T25" fmla="*/ 0 h 78"/>
                  <a:gd name="T26" fmla="*/ 12 w 24"/>
                  <a:gd name="T27" fmla="*/ 0 h 78"/>
                  <a:gd name="T28" fmla="*/ 16 w 24"/>
                  <a:gd name="T29" fmla="*/ 14 h 78"/>
                  <a:gd name="T30" fmla="*/ 20 w 24"/>
                  <a:gd name="T31" fmla="*/ 22 h 78"/>
                  <a:gd name="T32" fmla="*/ 16 w 24"/>
                  <a:gd name="T33" fmla="*/ 30 h 78"/>
                  <a:gd name="T34" fmla="*/ 16 w 24"/>
                  <a:gd name="T35" fmla="*/ 34 h 78"/>
                  <a:gd name="T36" fmla="*/ 14 w 24"/>
                  <a:gd name="T37" fmla="*/ 38 h 78"/>
                  <a:gd name="T38" fmla="*/ 6 w 24"/>
                  <a:gd name="T39" fmla="*/ 40 h 78"/>
                  <a:gd name="T40" fmla="*/ 10 w 24"/>
                  <a:gd name="T41" fmla="*/ 44 h 78"/>
                  <a:gd name="T42" fmla="*/ 14 w 24"/>
                  <a:gd name="T43" fmla="*/ 50 h 78"/>
                  <a:gd name="T44" fmla="*/ 10 w 24"/>
                  <a:gd name="T45" fmla="*/ 56 h 78"/>
                  <a:gd name="T46" fmla="*/ 2 w 24"/>
                  <a:gd name="T47" fmla="*/ 54 h 78"/>
                  <a:gd name="T48" fmla="*/ 0 w 24"/>
                  <a:gd name="T49" fmla="*/ 52 h 78"/>
                  <a:gd name="T50" fmla="*/ 10 w 24"/>
                  <a:gd name="T51" fmla="*/ 56 h 78"/>
                  <a:gd name="T52" fmla="*/ 12 w 24"/>
                  <a:gd name="T53" fmla="*/ 60 h 78"/>
                  <a:gd name="T54" fmla="*/ 20 w 24"/>
                  <a:gd name="T55" fmla="*/ 62 h 78"/>
                  <a:gd name="T56" fmla="*/ 20 w 24"/>
                  <a:gd name="T57" fmla="*/ 66 h 78"/>
                  <a:gd name="T58" fmla="*/ 20 w 24"/>
                  <a:gd name="T59" fmla="*/ 68 h 78"/>
                  <a:gd name="T60" fmla="*/ 24 w 24"/>
                  <a:gd name="T61" fmla="*/ 72 h 78"/>
                  <a:gd name="T62" fmla="*/ 22 w 24"/>
                  <a:gd name="T63" fmla="*/ 78 h 78"/>
                  <a:gd name="T64" fmla="*/ 24 w 24"/>
                  <a:gd name="T65" fmla="*/ 70 h 78"/>
                  <a:gd name="T66" fmla="*/ 20 w 24"/>
                  <a:gd name="T67" fmla="*/ 66 h 78"/>
                  <a:gd name="T68" fmla="*/ 20 w 24"/>
                  <a:gd name="T69"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78">
                    <a:moveTo>
                      <a:pt x="20" y="64"/>
                    </a:moveTo>
                    <a:lnTo>
                      <a:pt x="20" y="64"/>
                    </a:lnTo>
                    <a:lnTo>
                      <a:pt x="20" y="62"/>
                    </a:lnTo>
                    <a:lnTo>
                      <a:pt x="16" y="60"/>
                    </a:lnTo>
                    <a:lnTo>
                      <a:pt x="12" y="58"/>
                    </a:lnTo>
                    <a:lnTo>
                      <a:pt x="10" y="56"/>
                    </a:lnTo>
                    <a:lnTo>
                      <a:pt x="10" y="56"/>
                    </a:lnTo>
                    <a:lnTo>
                      <a:pt x="12" y="54"/>
                    </a:lnTo>
                    <a:lnTo>
                      <a:pt x="14" y="50"/>
                    </a:lnTo>
                    <a:lnTo>
                      <a:pt x="14" y="48"/>
                    </a:lnTo>
                    <a:lnTo>
                      <a:pt x="10" y="44"/>
                    </a:lnTo>
                    <a:lnTo>
                      <a:pt x="10" y="44"/>
                    </a:lnTo>
                    <a:lnTo>
                      <a:pt x="6" y="40"/>
                    </a:lnTo>
                    <a:lnTo>
                      <a:pt x="10" y="40"/>
                    </a:lnTo>
                    <a:lnTo>
                      <a:pt x="14" y="38"/>
                    </a:lnTo>
                    <a:lnTo>
                      <a:pt x="16" y="36"/>
                    </a:lnTo>
                    <a:lnTo>
                      <a:pt x="16" y="34"/>
                    </a:lnTo>
                    <a:lnTo>
                      <a:pt x="16" y="34"/>
                    </a:lnTo>
                    <a:lnTo>
                      <a:pt x="16" y="30"/>
                    </a:lnTo>
                    <a:lnTo>
                      <a:pt x="18" y="26"/>
                    </a:lnTo>
                    <a:lnTo>
                      <a:pt x="20" y="22"/>
                    </a:lnTo>
                    <a:lnTo>
                      <a:pt x="16" y="14"/>
                    </a:lnTo>
                    <a:lnTo>
                      <a:pt x="16" y="14"/>
                    </a:lnTo>
                    <a:lnTo>
                      <a:pt x="12" y="4"/>
                    </a:lnTo>
                    <a:lnTo>
                      <a:pt x="12" y="0"/>
                    </a:lnTo>
                    <a:lnTo>
                      <a:pt x="14" y="0"/>
                    </a:lnTo>
                    <a:lnTo>
                      <a:pt x="14" y="0"/>
                    </a:lnTo>
                    <a:lnTo>
                      <a:pt x="12" y="0"/>
                    </a:lnTo>
                    <a:lnTo>
                      <a:pt x="10" y="4"/>
                    </a:lnTo>
                    <a:lnTo>
                      <a:pt x="16" y="14"/>
                    </a:lnTo>
                    <a:lnTo>
                      <a:pt x="16" y="14"/>
                    </a:lnTo>
                    <a:lnTo>
                      <a:pt x="20" y="22"/>
                    </a:lnTo>
                    <a:lnTo>
                      <a:pt x="18" y="26"/>
                    </a:lnTo>
                    <a:lnTo>
                      <a:pt x="16" y="30"/>
                    </a:lnTo>
                    <a:lnTo>
                      <a:pt x="16" y="34"/>
                    </a:lnTo>
                    <a:lnTo>
                      <a:pt x="16" y="34"/>
                    </a:lnTo>
                    <a:lnTo>
                      <a:pt x="14" y="36"/>
                    </a:lnTo>
                    <a:lnTo>
                      <a:pt x="14" y="38"/>
                    </a:lnTo>
                    <a:lnTo>
                      <a:pt x="10" y="40"/>
                    </a:lnTo>
                    <a:lnTo>
                      <a:pt x="6" y="40"/>
                    </a:lnTo>
                    <a:lnTo>
                      <a:pt x="10" y="44"/>
                    </a:lnTo>
                    <a:lnTo>
                      <a:pt x="10" y="44"/>
                    </a:lnTo>
                    <a:lnTo>
                      <a:pt x="14" y="48"/>
                    </a:lnTo>
                    <a:lnTo>
                      <a:pt x="14" y="50"/>
                    </a:lnTo>
                    <a:lnTo>
                      <a:pt x="12" y="54"/>
                    </a:lnTo>
                    <a:lnTo>
                      <a:pt x="10" y="56"/>
                    </a:lnTo>
                    <a:lnTo>
                      <a:pt x="10" y="56"/>
                    </a:lnTo>
                    <a:lnTo>
                      <a:pt x="2" y="54"/>
                    </a:lnTo>
                    <a:lnTo>
                      <a:pt x="0" y="52"/>
                    </a:lnTo>
                    <a:lnTo>
                      <a:pt x="0" y="52"/>
                    </a:lnTo>
                    <a:lnTo>
                      <a:pt x="2" y="54"/>
                    </a:lnTo>
                    <a:lnTo>
                      <a:pt x="10" y="56"/>
                    </a:lnTo>
                    <a:lnTo>
                      <a:pt x="10" y="56"/>
                    </a:lnTo>
                    <a:lnTo>
                      <a:pt x="12" y="60"/>
                    </a:lnTo>
                    <a:lnTo>
                      <a:pt x="16" y="60"/>
                    </a:lnTo>
                    <a:lnTo>
                      <a:pt x="20" y="62"/>
                    </a:lnTo>
                    <a:lnTo>
                      <a:pt x="20" y="66"/>
                    </a:lnTo>
                    <a:lnTo>
                      <a:pt x="20" y="66"/>
                    </a:lnTo>
                    <a:lnTo>
                      <a:pt x="20" y="68"/>
                    </a:lnTo>
                    <a:lnTo>
                      <a:pt x="20" y="68"/>
                    </a:lnTo>
                    <a:lnTo>
                      <a:pt x="22" y="70"/>
                    </a:lnTo>
                    <a:lnTo>
                      <a:pt x="24" y="72"/>
                    </a:lnTo>
                    <a:lnTo>
                      <a:pt x="22" y="78"/>
                    </a:lnTo>
                    <a:lnTo>
                      <a:pt x="22" y="78"/>
                    </a:lnTo>
                    <a:lnTo>
                      <a:pt x="24" y="72"/>
                    </a:lnTo>
                    <a:lnTo>
                      <a:pt x="24" y="70"/>
                    </a:lnTo>
                    <a:lnTo>
                      <a:pt x="20" y="68"/>
                    </a:lnTo>
                    <a:lnTo>
                      <a:pt x="20" y="66"/>
                    </a:lnTo>
                    <a:lnTo>
                      <a:pt x="20" y="64"/>
                    </a:lnTo>
                    <a:lnTo>
                      <a:pt x="20" y="6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6" name="Freeform 59"/>
              <p:cNvSpPr>
                <a:spLocks/>
              </p:cNvSpPr>
              <p:nvPr/>
            </p:nvSpPr>
            <p:spPr bwMode="auto">
              <a:xfrm>
                <a:off x="2872" y="2014"/>
                <a:ext cx="2" cy="18"/>
              </a:xfrm>
              <a:custGeom>
                <a:avLst/>
                <a:gdLst>
                  <a:gd name="T0" fmla="*/ 0 w 2"/>
                  <a:gd name="T1" fmla="*/ 0 h 18"/>
                  <a:gd name="T2" fmla="*/ 0 w 2"/>
                  <a:gd name="T3" fmla="*/ 0 h 18"/>
                  <a:gd name="T4" fmla="*/ 2 w 2"/>
                  <a:gd name="T5" fmla="*/ 10 h 18"/>
                  <a:gd name="T6" fmla="*/ 2 w 2"/>
                  <a:gd name="T7" fmla="*/ 18 h 18"/>
                  <a:gd name="T8" fmla="*/ 2 w 2"/>
                  <a:gd name="T9" fmla="*/ 18 h 18"/>
                  <a:gd name="T10" fmla="*/ 2 w 2"/>
                  <a:gd name="T11" fmla="*/ 18 h 18"/>
                  <a:gd name="T12" fmla="*/ 2 w 2"/>
                  <a:gd name="T13" fmla="*/ 18 h 18"/>
                  <a:gd name="T14" fmla="*/ 2 w 2"/>
                  <a:gd name="T15" fmla="*/ 18 h 18"/>
                  <a:gd name="T16" fmla="*/ 2 w 2"/>
                  <a:gd name="T17" fmla="*/ 18 h 18"/>
                  <a:gd name="T18" fmla="*/ 2 w 2"/>
                  <a:gd name="T19" fmla="*/ 10 h 18"/>
                  <a:gd name="T20" fmla="*/ 0 w 2"/>
                  <a:gd name="T21" fmla="*/ 0 h 18"/>
                  <a:gd name="T22" fmla="*/ 0 w 2"/>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8">
                    <a:moveTo>
                      <a:pt x="0" y="0"/>
                    </a:moveTo>
                    <a:lnTo>
                      <a:pt x="0" y="0"/>
                    </a:lnTo>
                    <a:lnTo>
                      <a:pt x="2" y="10"/>
                    </a:lnTo>
                    <a:lnTo>
                      <a:pt x="2" y="18"/>
                    </a:lnTo>
                    <a:lnTo>
                      <a:pt x="2" y="18"/>
                    </a:lnTo>
                    <a:lnTo>
                      <a:pt x="2" y="18"/>
                    </a:lnTo>
                    <a:lnTo>
                      <a:pt x="2" y="18"/>
                    </a:lnTo>
                    <a:lnTo>
                      <a:pt x="2" y="18"/>
                    </a:lnTo>
                    <a:lnTo>
                      <a:pt x="2" y="18"/>
                    </a:lnTo>
                    <a:lnTo>
                      <a:pt x="2" y="1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7" name="Freeform 60"/>
              <p:cNvSpPr>
                <a:spLocks/>
              </p:cNvSpPr>
              <p:nvPr/>
            </p:nvSpPr>
            <p:spPr bwMode="auto">
              <a:xfrm>
                <a:off x="3222" y="2268"/>
                <a:ext cx="8" cy="18"/>
              </a:xfrm>
              <a:custGeom>
                <a:avLst/>
                <a:gdLst>
                  <a:gd name="T0" fmla="*/ 8 w 8"/>
                  <a:gd name="T1" fmla="*/ 18 h 18"/>
                  <a:gd name="T2" fmla="*/ 8 w 8"/>
                  <a:gd name="T3" fmla="*/ 18 h 18"/>
                  <a:gd name="T4" fmla="*/ 8 w 8"/>
                  <a:gd name="T5" fmla="*/ 18 h 18"/>
                  <a:gd name="T6" fmla="*/ 8 w 8"/>
                  <a:gd name="T7" fmla="*/ 18 h 18"/>
                  <a:gd name="T8" fmla="*/ 6 w 8"/>
                  <a:gd name="T9" fmla="*/ 14 h 18"/>
                  <a:gd name="T10" fmla="*/ 6 w 8"/>
                  <a:gd name="T11" fmla="*/ 10 h 18"/>
                  <a:gd name="T12" fmla="*/ 4 w 8"/>
                  <a:gd name="T13" fmla="*/ 4 h 18"/>
                  <a:gd name="T14" fmla="*/ 0 w 8"/>
                  <a:gd name="T15" fmla="*/ 0 h 18"/>
                  <a:gd name="T16" fmla="*/ 0 w 8"/>
                  <a:gd name="T17" fmla="*/ 0 h 18"/>
                  <a:gd name="T18" fmla="*/ 4 w 8"/>
                  <a:gd name="T19" fmla="*/ 4 h 18"/>
                  <a:gd name="T20" fmla="*/ 4 w 8"/>
                  <a:gd name="T21" fmla="*/ 10 h 18"/>
                  <a:gd name="T22" fmla="*/ 6 w 8"/>
                  <a:gd name="T23" fmla="*/ 14 h 18"/>
                  <a:gd name="T24" fmla="*/ 8 w 8"/>
                  <a:gd name="T25" fmla="*/ 18 h 18"/>
                  <a:gd name="T26" fmla="*/ 8 w 8"/>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8">
                    <a:moveTo>
                      <a:pt x="8" y="18"/>
                    </a:moveTo>
                    <a:lnTo>
                      <a:pt x="8" y="18"/>
                    </a:lnTo>
                    <a:lnTo>
                      <a:pt x="8" y="18"/>
                    </a:lnTo>
                    <a:lnTo>
                      <a:pt x="8" y="18"/>
                    </a:lnTo>
                    <a:lnTo>
                      <a:pt x="6" y="14"/>
                    </a:lnTo>
                    <a:lnTo>
                      <a:pt x="6" y="10"/>
                    </a:lnTo>
                    <a:lnTo>
                      <a:pt x="4" y="4"/>
                    </a:lnTo>
                    <a:lnTo>
                      <a:pt x="0" y="0"/>
                    </a:lnTo>
                    <a:lnTo>
                      <a:pt x="0" y="0"/>
                    </a:lnTo>
                    <a:lnTo>
                      <a:pt x="4" y="4"/>
                    </a:lnTo>
                    <a:lnTo>
                      <a:pt x="4" y="10"/>
                    </a:lnTo>
                    <a:lnTo>
                      <a:pt x="6" y="14"/>
                    </a:lnTo>
                    <a:lnTo>
                      <a:pt x="8" y="18"/>
                    </a:lnTo>
                    <a:lnTo>
                      <a:pt x="8"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8" name="Freeform 61"/>
              <p:cNvSpPr>
                <a:spLocks/>
              </p:cNvSpPr>
              <p:nvPr/>
            </p:nvSpPr>
            <p:spPr bwMode="auto">
              <a:xfrm>
                <a:off x="2886" y="1998"/>
                <a:ext cx="0" cy="10"/>
              </a:xfrm>
              <a:custGeom>
                <a:avLst/>
                <a:gdLst>
                  <a:gd name="T0" fmla="*/ 10 h 10"/>
                  <a:gd name="T1" fmla="*/ 10 h 10"/>
                  <a:gd name="T2" fmla="*/ 0 h 10"/>
                  <a:gd name="T3" fmla="*/ 0 h 10"/>
                  <a:gd name="T4" fmla="*/ 0 h 10"/>
                  <a:gd name="T5" fmla="*/ 0 h 10"/>
                  <a:gd name="T6" fmla="*/ 10 h 10"/>
                  <a:gd name="T7" fmla="*/ 1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10"/>
                    </a:moveTo>
                    <a:lnTo>
                      <a:pt x="0" y="10"/>
                    </a:lnTo>
                    <a:lnTo>
                      <a:pt x="0" y="0"/>
                    </a:lnTo>
                    <a:lnTo>
                      <a:pt x="0" y="0"/>
                    </a:lnTo>
                    <a:lnTo>
                      <a:pt x="0" y="0"/>
                    </a:lnTo>
                    <a:lnTo>
                      <a:pt x="0" y="0"/>
                    </a:lnTo>
                    <a:lnTo>
                      <a:pt x="0" y="10"/>
                    </a:lnTo>
                    <a:lnTo>
                      <a:pt x="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89" name="Freeform 62"/>
              <p:cNvSpPr>
                <a:spLocks/>
              </p:cNvSpPr>
              <p:nvPr/>
            </p:nvSpPr>
            <p:spPr bwMode="auto">
              <a:xfrm>
                <a:off x="3320" y="2244"/>
                <a:ext cx="24" cy="18"/>
              </a:xfrm>
              <a:custGeom>
                <a:avLst/>
                <a:gdLst>
                  <a:gd name="T0" fmla="*/ 8 w 24"/>
                  <a:gd name="T1" fmla="*/ 18 h 18"/>
                  <a:gd name="T2" fmla="*/ 8 w 24"/>
                  <a:gd name="T3" fmla="*/ 18 h 18"/>
                  <a:gd name="T4" fmla="*/ 10 w 24"/>
                  <a:gd name="T5" fmla="*/ 18 h 18"/>
                  <a:gd name="T6" fmla="*/ 10 w 24"/>
                  <a:gd name="T7" fmla="*/ 18 h 18"/>
                  <a:gd name="T8" fmla="*/ 12 w 24"/>
                  <a:gd name="T9" fmla="*/ 10 h 18"/>
                  <a:gd name="T10" fmla="*/ 16 w 24"/>
                  <a:gd name="T11" fmla="*/ 6 h 18"/>
                  <a:gd name="T12" fmla="*/ 20 w 24"/>
                  <a:gd name="T13" fmla="*/ 4 h 18"/>
                  <a:gd name="T14" fmla="*/ 24 w 24"/>
                  <a:gd name="T15" fmla="*/ 2 h 18"/>
                  <a:gd name="T16" fmla="*/ 24 w 24"/>
                  <a:gd name="T17" fmla="*/ 2 h 18"/>
                  <a:gd name="T18" fmla="*/ 24 w 24"/>
                  <a:gd name="T19" fmla="*/ 0 h 18"/>
                  <a:gd name="T20" fmla="*/ 24 w 24"/>
                  <a:gd name="T21" fmla="*/ 0 h 18"/>
                  <a:gd name="T22" fmla="*/ 24 w 24"/>
                  <a:gd name="T23" fmla="*/ 0 h 18"/>
                  <a:gd name="T24" fmla="*/ 22 w 24"/>
                  <a:gd name="T25" fmla="*/ 2 h 18"/>
                  <a:gd name="T26" fmla="*/ 22 w 24"/>
                  <a:gd name="T27" fmla="*/ 2 h 18"/>
                  <a:gd name="T28" fmla="*/ 20 w 24"/>
                  <a:gd name="T29" fmla="*/ 4 h 18"/>
                  <a:gd name="T30" fmla="*/ 16 w 24"/>
                  <a:gd name="T31" fmla="*/ 6 h 18"/>
                  <a:gd name="T32" fmla="*/ 12 w 24"/>
                  <a:gd name="T33" fmla="*/ 8 h 18"/>
                  <a:gd name="T34" fmla="*/ 8 w 24"/>
                  <a:gd name="T35" fmla="*/ 18 h 18"/>
                  <a:gd name="T36" fmla="*/ 8 w 24"/>
                  <a:gd name="T37" fmla="*/ 18 h 18"/>
                  <a:gd name="T38" fmla="*/ 4 w 24"/>
                  <a:gd name="T39" fmla="*/ 16 h 18"/>
                  <a:gd name="T40" fmla="*/ 0 w 24"/>
                  <a:gd name="T41" fmla="*/ 14 h 18"/>
                  <a:gd name="T42" fmla="*/ 0 w 24"/>
                  <a:gd name="T43" fmla="*/ 14 h 18"/>
                  <a:gd name="T44" fmla="*/ 4 w 24"/>
                  <a:gd name="T45" fmla="*/ 18 h 18"/>
                  <a:gd name="T46" fmla="*/ 8 w 24"/>
                  <a:gd name="T47" fmla="*/ 18 h 18"/>
                  <a:gd name="T48" fmla="*/ 8 w 24"/>
                  <a:gd name="T4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8" y="18"/>
                    </a:moveTo>
                    <a:lnTo>
                      <a:pt x="8" y="18"/>
                    </a:lnTo>
                    <a:lnTo>
                      <a:pt x="10" y="18"/>
                    </a:lnTo>
                    <a:lnTo>
                      <a:pt x="10" y="18"/>
                    </a:lnTo>
                    <a:lnTo>
                      <a:pt x="12" y="10"/>
                    </a:lnTo>
                    <a:lnTo>
                      <a:pt x="16" y="6"/>
                    </a:lnTo>
                    <a:lnTo>
                      <a:pt x="20" y="4"/>
                    </a:lnTo>
                    <a:lnTo>
                      <a:pt x="24" y="2"/>
                    </a:lnTo>
                    <a:lnTo>
                      <a:pt x="24" y="2"/>
                    </a:lnTo>
                    <a:lnTo>
                      <a:pt x="24" y="0"/>
                    </a:lnTo>
                    <a:lnTo>
                      <a:pt x="24" y="0"/>
                    </a:lnTo>
                    <a:lnTo>
                      <a:pt x="24" y="0"/>
                    </a:lnTo>
                    <a:lnTo>
                      <a:pt x="22" y="2"/>
                    </a:lnTo>
                    <a:lnTo>
                      <a:pt x="22" y="2"/>
                    </a:lnTo>
                    <a:lnTo>
                      <a:pt x="20" y="4"/>
                    </a:lnTo>
                    <a:lnTo>
                      <a:pt x="16" y="6"/>
                    </a:lnTo>
                    <a:lnTo>
                      <a:pt x="12" y="8"/>
                    </a:lnTo>
                    <a:lnTo>
                      <a:pt x="8" y="18"/>
                    </a:lnTo>
                    <a:lnTo>
                      <a:pt x="8" y="18"/>
                    </a:lnTo>
                    <a:lnTo>
                      <a:pt x="4" y="16"/>
                    </a:lnTo>
                    <a:lnTo>
                      <a:pt x="0" y="14"/>
                    </a:lnTo>
                    <a:lnTo>
                      <a:pt x="0" y="14"/>
                    </a:lnTo>
                    <a:lnTo>
                      <a:pt x="4" y="18"/>
                    </a:lnTo>
                    <a:lnTo>
                      <a:pt x="8" y="18"/>
                    </a:lnTo>
                    <a:lnTo>
                      <a:pt x="8"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0" name="Freeform 63"/>
              <p:cNvSpPr>
                <a:spLocks/>
              </p:cNvSpPr>
              <p:nvPr/>
            </p:nvSpPr>
            <p:spPr bwMode="auto">
              <a:xfrm>
                <a:off x="2906" y="2194"/>
                <a:ext cx="2" cy="6"/>
              </a:xfrm>
              <a:custGeom>
                <a:avLst/>
                <a:gdLst>
                  <a:gd name="T0" fmla="*/ 0 w 2"/>
                  <a:gd name="T1" fmla="*/ 6 h 6"/>
                  <a:gd name="T2" fmla="*/ 0 w 2"/>
                  <a:gd name="T3" fmla="*/ 6 h 6"/>
                  <a:gd name="T4" fmla="*/ 0 w 2"/>
                  <a:gd name="T5" fmla="*/ 6 h 6"/>
                  <a:gd name="T6" fmla="*/ 0 w 2"/>
                  <a:gd name="T7" fmla="*/ 6 h 6"/>
                  <a:gd name="T8" fmla="*/ 2 w 2"/>
                  <a:gd name="T9" fmla="*/ 0 h 6"/>
                  <a:gd name="T10" fmla="*/ 2 w 2"/>
                  <a:gd name="T11" fmla="*/ 0 h 6"/>
                  <a:gd name="T12" fmla="*/ 0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lnTo>
                      <a:pt x="0" y="6"/>
                    </a:lnTo>
                    <a:lnTo>
                      <a:pt x="0" y="6"/>
                    </a:lnTo>
                    <a:lnTo>
                      <a:pt x="0" y="6"/>
                    </a:lnTo>
                    <a:lnTo>
                      <a:pt x="2" y="0"/>
                    </a:lnTo>
                    <a:lnTo>
                      <a:pt x="2" y="0"/>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1" name="Freeform 64"/>
              <p:cNvSpPr>
                <a:spLocks/>
              </p:cNvSpPr>
              <p:nvPr/>
            </p:nvSpPr>
            <p:spPr bwMode="auto">
              <a:xfrm>
                <a:off x="2898" y="1872"/>
                <a:ext cx="20" cy="42"/>
              </a:xfrm>
              <a:custGeom>
                <a:avLst/>
                <a:gdLst>
                  <a:gd name="T0" fmla="*/ 10 w 20"/>
                  <a:gd name="T1" fmla="*/ 34 h 42"/>
                  <a:gd name="T2" fmla="*/ 10 w 20"/>
                  <a:gd name="T3" fmla="*/ 34 h 42"/>
                  <a:gd name="T4" fmla="*/ 8 w 20"/>
                  <a:gd name="T5" fmla="*/ 32 h 42"/>
                  <a:gd name="T6" fmla="*/ 8 w 20"/>
                  <a:gd name="T7" fmla="*/ 30 h 42"/>
                  <a:gd name="T8" fmla="*/ 12 w 20"/>
                  <a:gd name="T9" fmla="*/ 26 h 42"/>
                  <a:gd name="T10" fmla="*/ 18 w 20"/>
                  <a:gd name="T11" fmla="*/ 22 h 42"/>
                  <a:gd name="T12" fmla="*/ 20 w 20"/>
                  <a:gd name="T13" fmla="*/ 18 h 42"/>
                  <a:gd name="T14" fmla="*/ 20 w 20"/>
                  <a:gd name="T15" fmla="*/ 14 h 42"/>
                  <a:gd name="T16" fmla="*/ 20 w 20"/>
                  <a:gd name="T17" fmla="*/ 14 h 42"/>
                  <a:gd name="T18" fmla="*/ 18 w 20"/>
                  <a:gd name="T19" fmla="*/ 12 h 42"/>
                  <a:gd name="T20" fmla="*/ 16 w 20"/>
                  <a:gd name="T21" fmla="*/ 10 h 42"/>
                  <a:gd name="T22" fmla="*/ 12 w 20"/>
                  <a:gd name="T23" fmla="*/ 10 h 42"/>
                  <a:gd name="T24" fmla="*/ 8 w 20"/>
                  <a:gd name="T25" fmla="*/ 10 h 42"/>
                  <a:gd name="T26" fmla="*/ 8 w 20"/>
                  <a:gd name="T27" fmla="*/ 8 h 42"/>
                  <a:gd name="T28" fmla="*/ 6 w 20"/>
                  <a:gd name="T29" fmla="*/ 6 h 42"/>
                  <a:gd name="T30" fmla="*/ 6 w 20"/>
                  <a:gd name="T31" fmla="*/ 6 h 42"/>
                  <a:gd name="T32" fmla="*/ 8 w 20"/>
                  <a:gd name="T33" fmla="*/ 2 h 42"/>
                  <a:gd name="T34" fmla="*/ 10 w 20"/>
                  <a:gd name="T35" fmla="*/ 0 h 42"/>
                  <a:gd name="T36" fmla="*/ 10 w 20"/>
                  <a:gd name="T37" fmla="*/ 0 h 42"/>
                  <a:gd name="T38" fmla="*/ 8 w 20"/>
                  <a:gd name="T39" fmla="*/ 2 h 42"/>
                  <a:gd name="T40" fmla="*/ 6 w 20"/>
                  <a:gd name="T41" fmla="*/ 6 h 42"/>
                  <a:gd name="T42" fmla="*/ 6 w 20"/>
                  <a:gd name="T43" fmla="*/ 6 h 42"/>
                  <a:gd name="T44" fmla="*/ 8 w 20"/>
                  <a:gd name="T45" fmla="*/ 8 h 42"/>
                  <a:gd name="T46" fmla="*/ 8 w 20"/>
                  <a:gd name="T47" fmla="*/ 10 h 42"/>
                  <a:gd name="T48" fmla="*/ 12 w 20"/>
                  <a:gd name="T49" fmla="*/ 10 h 42"/>
                  <a:gd name="T50" fmla="*/ 16 w 20"/>
                  <a:gd name="T51" fmla="*/ 10 h 42"/>
                  <a:gd name="T52" fmla="*/ 18 w 20"/>
                  <a:gd name="T53" fmla="*/ 12 h 42"/>
                  <a:gd name="T54" fmla="*/ 20 w 20"/>
                  <a:gd name="T55" fmla="*/ 14 h 42"/>
                  <a:gd name="T56" fmla="*/ 20 w 20"/>
                  <a:gd name="T57" fmla="*/ 14 h 42"/>
                  <a:gd name="T58" fmla="*/ 18 w 20"/>
                  <a:gd name="T59" fmla="*/ 18 h 42"/>
                  <a:gd name="T60" fmla="*/ 18 w 20"/>
                  <a:gd name="T61" fmla="*/ 22 h 42"/>
                  <a:gd name="T62" fmla="*/ 12 w 20"/>
                  <a:gd name="T63" fmla="*/ 26 h 42"/>
                  <a:gd name="T64" fmla="*/ 8 w 20"/>
                  <a:gd name="T65" fmla="*/ 30 h 42"/>
                  <a:gd name="T66" fmla="*/ 8 w 20"/>
                  <a:gd name="T67" fmla="*/ 32 h 42"/>
                  <a:gd name="T68" fmla="*/ 10 w 20"/>
                  <a:gd name="T69" fmla="*/ 34 h 42"/>
                  <a:gd name="T70" fmla="*/ 10 w 20"/>
                  <a:gd name="T71" fmla="*/ 34 h 42"/>
                  <a:gd name="T72" fmla="*/ 10 w 20"/>
                  <a:gd name="T73" fmla="*/ 36 h 42"/>
                  <a:gd name="T74" fmla="*/ 10 w 20"/>
                  <a:gd name="T75" fmla="*/ 38 h 42"/>
                  <a:gd name="T76" fmla="*/ 0 w 20"/>
                  <a:gd name="T77" fmla="*/ 42 h 42"/>
                  <a:gd name="T78" fmla="*/ 0 w 20"/>
                  <a:gd name="T79" fmla="*/ 42 h 42"/>
                  <a:gd name="T80" fmla="*/ 10 w 20"/>
                  <a:gd name="T81" fmla="*/ 38 h 42"/>
                  <a:gd name="T82" fmla="*/ 12 w 20"/>
                  <a:gd name="T83" fmla="*/ 36 h 42"/>
                  <a:gd name="T84" fmla="*/ 10 w 20"/>
                  <a:gd name="T85" fmla="*/ 34 h 42"/>
                  <a:gd name="T86" fmla="*/ 10 w 20"/>
                  <a:gd name="T8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42">
                    <a:moveTo>
                      <a:pt x="10" y="34"/>
                    </a:moveTo>
                    <a:lnTo>
                      <a:pt x="10" y="34"/>
                    </a:lnTo>
                    <a:lnTo>
                      <a:pt x="8" y="32"/>
                    </a:lnTo>
                    <a:lnTo>
                      <a:pt x="8" y="30"/>
                    </a:lnTo>
                    <a:lnTo>
                      <a:pt x="12" y="26"/>
                    </a:lnTo>
                    <a:lnTo>
                      <a:pt x="18" y="22"/>
                    </a:lnTo>
                    <a:lnTo>
                      <a:pt x="20" y="18"/>
                    </a:lnTo>
                    <a:lnTo>
                      <a:pt x="20" y="14"/>
                    </a:lnTo>
                    <a:lnTo>
                      <a:pt x="20" y="14"/>
                    </a:lnTo>
                    <a:lnTo>
                      <a:pt x="18" y="12"/>
                    </a:lnTo>
                    <a:lnTo>
                      <a:pt x="16" y="10"/>
                    </a:lnTo>
                    <a:lnTo>
                      <a:pt x="12" y="10"/>
                    </a:lnTo>
                    <a:lnTo>
                      <a:pt x="8" y="10"/>
                    </a:lnTo>
                    <a:lnTo>
                      <a:pt x="8" y="8"/>
                    </a:lnTo>
                    <a:lnTo>
                      <a:pt x="6" y="6"/>
                    </a:lnTo>
                    <a:lnTo>
                      <a:pt x="6" y="6"/>
                    </a:lnTo>
                    <a:lnTo>
                      <a:pt x="8" y="2"/>
                    </a:lnTo>
                    <a:lnTo>
                      <a:pt x="10" y="0"/>
                    </a:lnTo>
                    <a:lnTo>
                      <a:pt x="10" y="0"/>
                    </a:lnTo>
                    <a:lnTo>
                      <a:pt x="8" y="2"/>
                    </a:lnTo>
                    <a:lnTo>
                      <a:pt x="6" y="6"/>
                    </a:lnTo>
                    <a:lnTo>
                      <a:pt x="6" y="6"/>
                    </a:lnTo>
                    <a:lnTo>
                      <a:pt x="8" y="8"/>
                    </a:lnTo>
                    <a:lnTo>
                      <a:pt x="8" y="10"/>
                    </a:lnTo>
                    <a:lnTo>
                      <a:pt x="12" y="10"/>
                    </a:lnTo>
                    <a:lnTo>
                      <a:pt x="16" y="10"/>
                    </a:lnTo>
                    <a:lnTo>
                      <a:pt x="18" y="12"/>
                    </a:lnTo>
                    <a:lnTo>
                      <a:pt x="20" y="14"/>
                    </a:lnTo>
                    <a:lnTo>
                      <a:pt x="20" y="14"/>
                    </a:lnTo>
                    <a:lnTo>
                      <a:pt x="18" y="18"/>
                    </a:lnTo>
                    <a:lnTo>
                      <a:pt x="18" y="22"/>
                    </a:lnTo>
                    <a:lnTo>
                      <a:pt x="12" y="26"/>
                    </a:lnTo>
                    <a:lnTo>
                      <a:pt x="8" y="30"/>
                    </a:lnTo>
                    <a:lnTo>
                      <a:pt x="8" y="32"/>
                    </a:lnTo>
                    <a:lnTo>
                      <a:pt x="10" y="34"/>
                    </a:lnTo>
                    <a:lnTo>
                      <a:pt x="10" y="34"/>
                    </a:lnTo>
                    <a:lnTo>
                      <a:pt x="10" y="36"/>
                    </a:lnTo>
                    <a:lnTo>
                      <a:pt x="10" y="38"/>
                    </a:lnTo>
                    <a:lnTo>
                      <a:pt x="0" y="42"/>
                    </a:lnTo>
                    <a:lnTo>
                      <a:pt x="0" y="42"/>
                    </a:lnTo>
                    <a:lnTo>
                      <a:pt x="10" y="38"/>
                    </a:lnTo>
                    <a:lnTo>
                      <a:pt x="12" y="36"/>
                    </a:lnTo>
                    <a:lnTo>
                      <a:pt x="10" y="34"/>
                    </a:lnTo>
                    <a:lnTo>
                      <a:pt x="10" y="3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2" name="Freeform 65"/>
              <p:cNvSpPr>
                <a:spLocks/>
              </p:cNvSpPr>
              <p:nvPr/>
            </p:nvSpPr>
            <p:spPr bwMode="auto">
              <a:xfrm>
                <a:off x="3282" y="2348"/>
                <a:ext cx="2" cy="6"/>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0 w 2"/>
                  <a:gd name="T13" fmla="*/ 6 h 6"/>
                  <a:gd name="T14" fmla="*/ 0 w 2"/>
                  <a:gd name="T15" fmla="*/ 6 h 6"/>
                  <a:gd name="T16" fmla="*/ 0 w 2"/>
                  <a:gd name="T17" fmla="*/ 6 h 6"/>
                  <a:gd name="T18" fmla="*/ 2 w 2"/>
                  <a:gd name="T19" fmla="*/ 4 h 6"/>
                  <a:gd name="T20" fmla="*/ 0 w 2"/>
                  <a:gd name="T21" fmla="*/ 0 h 6"/>
                  <a:gd name="T22" fmla="*/ 0 w 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0" y="0"/>
                    </a:moveTo>
                    <a:lnTo>
                      <a:pt x="0" y="0"/>
                    </a:lnTo>
                    <a:lnTo>
                      <a:pt x="0" y="2"/>
                    </a:lnTo>
                    <a:lnTo>
                      <a:pt x="0" y="6"/>
                    </a:lnTo>
                    <a:lnTo>
                      <a:pt x="0" y="6"/>
                    </a:lnTo>
                    <a:lnTo>
                      <a:pt x="0" y="6"/>
                    </a:lnTo>
                    <a:lnTo>
                      <a:pt x="0" y="6"/>
                    </a:lnTo>
                    <a:lnTo>
                      <a:pt x="0" y="6"/>
                    </a:lnTo>
                    <a:lnTo>
                      <a:pt x="0" y="6"/>
                    </a:lnTo>
                    <a:lnTo>
                      <a:pt x="2"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3" name="Freeform 66"/>
              <p:cNvSpPr>
                <a:spLocks/>
              </p:cNvSpPr>
              <p:nvPr/>
            </p:nvSpPr>
            <p:spPr bwMode="auto">
              <a:xfrm>
                <a:off x="3230" y="2286"/>
                <a:ext cx="2" cy="8"/>
              </a:xfrm>
              <a:custGeom>
                <a:avLst/>
                <a:gdLst>
                  <a:gd name="T0" fmla="*/ 2 w 2"/>
                  <a:gd name="T1" fmla="*/ 0 h 8"/>
                  <a:gd name="T2" fmla="*/ 2 w 2"/>
                  <a:gd name="T3" fmla="*/ 0 h 8"/>
                  <a:gd name="T4" fmla="*/ 2 w 2"/>
                  <a:gd name="T5" fmla="*/ 2 h 8"/>
                  <a:gd name="T6" fmla="*/ 2 w 2"/>
                  <a:gd name="T7" fmla="*/ 4 h 8"/>
                  <a:gd name="T8" fmla="*/ 0 w 2"/>
                  <a:gd name="T9" fmla="*/ 6 h 8"/>
                  <a:gd name="T10" fmla="*/ 0 w 2"/>
                  <a:gd name="T11" fmla="*/ 8 h 8"/>
                  <a:gd name="T12" fmla="*/ 0 w 2"/>
                  <a:gd name="T13" fmla="*/ 8 h 8"/>
                  <a:gd name="T14" fmla="*/ 2 w 2"/>
                  <a:gd name="T15" fmla="*/ 4 h 8"/>
                  <a:gd name="T16" fmla="*/ 2 w 2"/>
                  <a:gd name="T17" fmla="*/ 2 h 8"/>
                  <a:gd name="T18" fmla="*/ 2 w 2"/>
                  <a:gd name="T19" fmla="*/ 0 h 8"/>
                  <a:gd name="T20" fmla="*/ 2 w 2"/>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8">
                    <a:moveTo>
                      <a:pt x="2" y="0"/>
                    </a:moveTo>
                    <a:lnTo>
                      <a:pt x="2" y="0"/>
                    </a:lnTo>
                    <a:lnTo>
                      <a:pt x="2" y="2"/>
                    </a:lnTo>
                    <a:lnTo>
                      <a:pt x="2" y="4"/>
                    </a:lnTo>
                    <a:lnTo>
                      <a:pt x="0" y="6"/>
                    </a:lnTo>
                    <a:lnTo>
                      <a:pt x="0" y="8"/>
                    </a:lnTo>
                    <a:lnTo>
                      <a:pt x="0" y="8"/>
                    </a:lnTo>
                    <a:lnTo>
                      <a:pt x="2" y="4"/>
                    </a:lnTo>
                    <a:lnTo>
                      <a:pt x="2"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4" name="Freeform 67"/>
              <p:cNvSpPr>
                <a:spLocks/>
              </p:cNvSpPr>
              <p:nvPr/>
            </p:nvSpPr>
            <p:spPr bwMode="auto">
              <a:xfrm>
                <a:off x="2886" y="2168"/>
                <a:ext cx="10" cy="12"/>
              </a:xfrm>
              <a:custGeom>
                <a:avLst/>
                <a:gdLst>
                  <a:gd name="T0" fmla="*/ 4 w 10"/>
                  <a:gd name="T1" fmla="*/ 6 h 12"/>
                  <a:gd name="T2" fmla="*/ 4 w 10"/>
                  <a:gd name="T3" fmla="*/ 6 h 12"/>
                  <a:gd name="T4" fmla="*/ 10 w 10"/>
                  <a:gd name="T5" fmla="*/ 2 h 12"/>
                  <a:gd name="T6" fmla="*/ 10 w 10"/>
                  <a:gd name="T7" fmla="*/ 0 h 12"/>
                  <a:gd name="T8" fmla="*/ 10 w 10"/>
                  <a:gd name="T9" fmla="*/ 0 h 12"/>
                  <a:gd name="T10" fmla="*/ 8 w 10"/>
                  <a:gd name="T11" fmla="*/ 2 h 12"/>
                  <a:gd name="T12" fmla="*/ 4 w 10"/>
                  <a:gd name="T13" fmla="*/ 6 h 12"/>
                  <a:gd name="T14" fmla="*/ 4 w 10"/>
                  <a:gd name="T15" fmla="*/ 6 h 12"/>
                  <a:gd name="T16" fmla="*/ 0 w 10"/>
                  <a:gd name="T17" fmla="*/ 8 h 12"/>
                  <a:gd name="T18" fmla="*/ 0 w 10"/>
                  <a:gd name="T19" fmla="*/ 12 h 12"/>
                  <a:gd name="T20" fmla="*/ 0 w 10"/>
                  <a:gd name="T21" fmla="*/ 12 h 12"/>
                  <a:gd name="T22" fmla="*/ 0 w 10"/>
                  <a:gd name="T23" fmla="*/ 8 h 12"/>
                  <a:gd name="T24" fmla="*/ 4 w 10"/>
                  <a:gd name="T25" fmla="*/ 6 h 12"/>
                  <a:gd name="T26" fmla="*/ 4 w 10"/>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4" y="6"/>
                    </a:moveTo>
                    <a:lnTo>
                      <a:pt x="4" y="6"/>
                    </a:lnTo>
                    <a:lnTo>
                      <a:pt x="10" y="2"/>
                    </a:lnTo>
                    <a:lnTo>
                      <a:pt x="10" y="0"/>
                    </a:lnTo>
                    <a:lnTo>
                      <a:pt x="10" y="0"/>
                    </a:lnTo>
                    <a:lnTo>
                      <a:pt x="8" y="2"/>
                    </a:lnTo>
                    <a:lnTo>
                      <a:pt x="4" y="6"/>
                    </a:lnTo>
                    <a:lnTo>
                      <a:pt x="4" y="6"/>
                    </a:lnTo>
                    <a:lnTo>
                      <a:pt x="0" y="8"/>
                    </a:lnTo>
                    <a:lnTo>
                      <a:pt x="0" y="12"/>
                    </a:lnTo>
                    <a:lnTo>
                      <a:pt x="0" y="12"/>
                    </a:lnTo>
                    <a:lnTo>
                      <a:pt x="0" y="8"/>
                    </a:lnTo>
                    <a:lnTo>
                      <a:pt x="4" y="6"/>
                    </a:lnTo>
                    <a:lnTo>
                      <a:pt x="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5" name="Freeform 68"/>
              <p:cNvSpPr>
                <a:spLocks/>
              </p:cNvSpPr>
              <p:nvPr/>
            </p:nvSpPr>
            <p:spPr bwMode="auto">
              <a:xfrm>
                <a:off x="2792" y="1932"/>
                <a:ext cx="82" cy="16"/>
              </a:xfrm>
              <a:custGeom>
                <a:avLst/>
                <a:gdLst>
                  <a:gd name="T0" fmla="*/ 74 w 82"/>
                  <a:gd name="T1" fmla="*/ 12 h 16"/>
                  <a:gd name="T2" fmla="*/ 62 w 82"/>
                  <a:gd name="T3" fmla="*/ 10 h 16"/>
                  <a:gd name="T4" fmla="*/ 56 w 82"/>
                  <a:gd name="T5" fmla="*/ 4 h 16"/>
                  <a:gd name="T6" fmla="*/ 52 w 82"/>
                  <a:gd name="T7" fmla="*/ 4 h 16"/>
                  <a:gd name="T8" fmla="*/ 48 w 82"/>
                  <a:gd name="T9" fmla="*/ 4 h 16"/>
                  <a:gd name="T10" fmla="*/ 44 w 82"/>
                  <a:gd name="T11" fmla="*/ 2 h 16"/>
                  <a:gd name="T12" fmla="*/ 40 w 82"/>
                  <a:gd name="T13" fmla="*/ 2 h 16"/>
                  <a:gd name="T14" fmla="*/ 36 w 82"/>
                  <a:gd name="T15" fmla="*/ 0 h 16"/>
                  <a:gd name="T16" fmla="*/ 36 w 82"/>
                  <a:gd name="T17" fmla="*/ 4 h 16"/>
                  <a:gd name="T18" fmla="*/ 32 w 82"/>
                  <a:gd name="T19" fmla="*/ 8 h 16"/>
                  <a:gd name="T20" fmla="*/ 20 w 82"/>
                  <a:gd name="T21" fmla="*/ 12 h 16"/>
                  <a:gd name="T22" fmla="*/ 16 w 82"/>
                  <a:gd name="T23" fmla="*/ 14 h 16"/>
                  <a:gd name="T24" fmla="*/ 10 w 82"/>
                  <a:gd name="T25" fmla="*/ 12 h 16"/>
                  <a:gd name="T26" fmla="*/ 6 w 82"/>
                  <a:gd name="T27" fmla="*/ 12 h 16"/>
                  <a:gd name="T28" fmla="*/ 0 w 82"/>
                  <a:gd name="T29" fmla="*/ 12 h 16"/>
                  <a:gd name="T30" fmla="*/ 2 w 82"/>
                  <a:gd name="T31" fmla="*/ 12 h 16"/>
                  <a:gd name="T32" fmla="*/ 6 w 82"/>
                  <a:gd name="T33" fmla="*/ 12 h 16"/>
                  <a:gd name="T34" fmla="*/ 12 w 82"/>
                  <a:gd name="T35" fmla="*/ 14 h 16"/>
                  <a:gd name="T36" fmla="*/ 20 w 82"/>
                  <a:gd name="T37" fmla="*/ 12 h 16"/>
                  <a:gd name="T38" fmla="*/ 28 w 82"/>
                  <a:gd name="T39" fmla="*/ 10 h 16"/>
                  <a:gd name="T40" fmla="*/ 34 w 82"/>
                  <a:gd name="T41" fmla="*/ 8 h 16"/>
                  <a:gd name="T42" fmla="*/ 36 w 82"/>
                  <a:gd name="T43" fmla="*/ 4 h 16"/>
                  <a:gd name="T44" fmla="*/ 38 w 82"/>
                  <a:gd name="T45" fmla="*/ 0 h 16"/>
                  <a:gd name="T46" fmla="*/ 44 w 82"/>
                  <a:gd name="T47" fmla="*/ 2 h 16"/>
                  <a:gd name="T48" fmla="*/ 46 w 82"/>
                  <a:gd name="T49" fmla="*/ 2 h 16"/>
                  <a:gd name="T50" fmla="*/ 48 w 82"/>
                  <a:gd name="T51" fmla="*/ 4 h 16"/>
                  <a:gd name="T52" fmla="*/ 52 w 82"/>
                  <a:gd name="T53" fmla="*/ 4 h 16"/>
                  <a:gd name="T54" fmla="*/ 58 w 82"/>
                  <a:gd name="T55" fmla="*/ 6 h 16"/>
                  <a:gd name="T56" fmla="*/ 66 w 82"/>
                  <a:gd name="T57" fmla="*/ 12 h 16"/>
                  <a:gd name="T58" fmla="*/ 74 w 82"/>
                  <a:gd name="T59" fmla="*/ 12 h 16"/>
                  <a:gd name="T60" fmla="*/ 82 w 82"/>
                  <a:gd name="T61" fmla="*/ 16 h 16"/>
                  <a:gd name="T62" fmla="*/ 80 w 82"/>
                  <a:gd name="T63" fmla="*/ 14 h 16"/>
                  <a:gd name="T64" fmla="*/ 74 w 82"/>
                  <a:gd name="T6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6">
                    <a:moveTo>
                      <a:pt x="74" y="12"/>
                    </a:moveTo>
                    <a:lnTo>
                      <a:pt x="74" y="12"/>
                    </a:lnTo>
                    <a:lnTo>
                      <a:pt x="66" y="12"/>
                    </a:lnTo>
                    <a:lnTo>
                      <a:pt x="62" y="10"/>
                    </a:lnTo>
                    <a:lnTo>
                      <a:pt x="58" y="6"/>
                    </a:lnTo>
                    <a:lnTo>
                      <a:pt x="56" y="4"/>
                    </a:lnTo>
                    <a:lnTo>
                      <a:pt x="52" y="4"/>
                    </a:lnTo>
                    <a:lnTo>
                      <a:pt x="52" y="4"/>
                    </a:lnTo>
                    <a:lnTo>
                      <a:pt x="48" y="4"/>
                    </a:lnTo>
                    <a:lnTo>
                      <a:pt x="48" y="4"/>
                    </a:lnTo>
                    <a:lnTo>
                      <a:pt x="46" y="2"/>
                    </a:lnTo>
                    <a:lnTo>
                      <a:pt x="44" y="2"/>
                    </a:lnTo>
                    <a:lnTo>
                      <a:pt x="44" y="2"/>
                    </a:lnTo>
                    <a:lnTo>
                      <a:pt x="40" y="2"/>
                    </a:lnTo>
                    <a:lnTo>
                      <a:pt x="38" y="0"/>
                    </a:lnTo>
                    <a:lnTo>
                      <a:pt x="36" y="0"/>
                    </a:lnTo>
                    <a:lnTo>
                      <a:pt x="36" y="4"/>
                    </a:lnTo>
                    <a:lnTo>
                      <a:pt x="36" y="4"/>
                    </a:lnTo>
                    <a:lnTo>
                      <a:pt x="34" y="6"/>
                    </a:lnTo>
                    <a:lnTo>
                      <a:pt x="32" y="8"/>
                    </a:lnTo>
                    <a:lnTo>
                      <a:pt x="28" y="10"/>
                    </a:lnTo>
                    <a:lnTo>
                      <a:pt x="20" y="12"/>
                    </a:lnTo>
                    <a:lnTo>
                      <a:pt x="20" y="12"/>
                    </a:lnTo>
                    <a:lnTo>
                      <a:pt x="16" y="14"/>
                    </a:lnTo>
                    <a:lnTo>
                      <a:pt x="12" y="14"/>
                    </a:lnTo>
                    <a:lnTo>
                      <a:pt x="10" y="12"/>
                    </a:lnTo>
                    <a:lnTo>
                      <a:pt x="6" y="12"/>
                    </a:lnTo>
                    <a:lnTo>
                      <a:pt x="6" y="12"/>
                    </a:lnTo>
                    <a:lnTo>
                      <a:pt x="2" y="12"/>
                    </a:lnTo>
                    <a:lnTo>
                      <a:pt x="0" y="12"/>
                    </a:lnTo>
                    <a:lnTo>
                      <a:pt x="0" y="12"/>
                    </a:lnTo>
                    <a:lnTo>
                      <a:pt x="2" y="12"/>
                    </a:lnTo>
                    <a:lnTo>
                      <a:pt x="6" y="12"/>
                    </a:lnTo>
                    <a:lnTo>
                      <a:pt x="6" y="12"/>
                    </a:lnTo>
                    <a:lnTo>
                      <a:pt x="10" y="12"/>
                    </a:lnTo>
                    <a:lnTo>
                      <a:pt x="12" y="14"/>
                    </a:lnTo>
                    <a:lnTo>
                      <a:pt x="16" y="14"/>
                    </a:lnTo>
                    <a:lnTo>
                      <a:pt x="20" y="12"/>
                    </a:lnTo>
                    <a:lnTo>
                      <a:pt x="20" y="12"/>
                    </a:lnTo>
                    <a:lnTo>
                      <a:pt x="28" y="10"/>
                    </a:lnTo>
                    <a:lnTo>
                      <a:pt x="32" y="8"/>
                    </a:lnTo>
                    <a:lnTo>
                      <a:pt x="34" y="8"/>
                    </a:lnTo>
                    <a:lnTo>
                      <a:pt x="36" y="4"/>
                    </a:lnTo>
                    <a:lnTo>
                      <a:pt x="36" y="4"/>
                    </a:lnTo>
                    <a:lnTo>
                      <a:pt x="38" y="0"/>
                    </a:lnTo>
                    <a:lnTo>
                      <a:pt x="38" y="0"/>
                    </a:lnTo>
                    <a:lnTo>
                      <a:pt x="40" y="2"/>
                    </a:lnTo>
                    <a:lnTo>
                      <a:pt x="44" y="2"/>
                    </a:lnTo>
                    <a:lnTo>
                      <a:pt x="44" y="2"/>
                    </a:lnTo>
                    <a:lnTo>
                      <a:pt x="46" y="2"/>
                    </a:lnTo>
                    <a:lnTo>
                      <a:pt x="48" y="4"/>
                    </a:lnTo>
                    <a:lnTo>
                      <a:pt x="48" y="4"/>
                    </a:lnTo>
                    <a:lnTo>
                      <a:pt x="52" y="4"/>
                    </a:lnTo>
                    <a:lnTo>
                      <a:pt x="52" y="4"/>
                    </a:lnTo>
                    <a:lnTo>
                      <a:pt x="56" y="4"/>
                    </a:lnTo>
                    <a:lnTo>
                      <a:pt x="58" y="6"/>
                    </a:lnTo>
                    <a:lnTo>
                      <a:pt x="62" y="10"/>
                    </a:lnTo>
                    <a:lnTo>
                      <a:pt x="66" y="12"/>
                    </a:lnTo>
                    <a:lnTo>
                      <a:pt x="74" y="12"/>
                    </a:lnTo>
                    <a:lnTo>
                      <a:pt x="74" y="12"/>
                    </a:lnTo>
                    <a:lnTo>
                      <a:pt x="80" y="14"/>
                    </a:lnTo>
                    <a:lnTo>
                      <a:pt x="82" y="16"/>
                    </a:lnTo>
                    <a:lnTo>
                      <a:pt x="82" y="16"/>
                    </a:lnTo>
                    <a:lnTo>
                      <a:pt x="80" y="14"/>
                    </a:lnTo>
                    <a:lnTo>
                      <a:pt x="74" y="12"/>
                    </a:lnTo>
                    <a:lnTo>
                      <a:pt x="74"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6" name="Freeform 69"/>
              <p:cNvSpPr>
                <a:spLocks/>
              </p:cNvSpPr>
              <p:nvPr/>
            </p:nvSpPr>
            <p:spPr bwMode="auto">
              <a:xfrm>
                <a:off x="2934" y="2208"/>
                <a:ext cx="12" cy="2"/>
              </a:xfrm>
              <a:custGeom>
                <a:avLst/>
                <a:gdLst>
                  <a:gd name="T0" fmla="*/ 0 w 12"/>
                  <a:gd name="T1" fmla="*/ 0 h 2"/>
                  <a:gd name="T2" fmla="*/ 0 w 12"/>
                  <a:gd name="T3" fmla="*/ 0 h 2"/>
                  <a:gd name="T4" fmla="*/ 4 w 12"/>
                  <a:gd name="T5" fmla="*/ 0 h 2"/>
                  <a:gd name="T6" fmla="*/ 6 w 12"/>
                  <a:gd name="T7" fmla="*/ 2 h 2"/>
                  <a:gd name="T8" fmla="*/ 8 w 12"/>
                  <a:gd name="T9" fmla="*/ 2 h 2"/>
                  <a:gd name="T10" fmla="*/ 12 w 12"/>
                  <a:gd name="T11" fmla="*/ 0 h 2"/>
                  <a:gd name="T12" fmla="*/ 12 w 12"/>
                  <a:gd name="T13" fmla="*/ 0 h 2"/>
                  <a:gd name="T14" fmla="*/ 8 w 12"/>
                  <a:gd name="T15" fmla="*/ 2 h 2"/>
                  <a:gd name="T16" fmla="*/ 6 w 12"/>
                  <a:gd name="T17" fmla="*/ 2 h 2"/>
                  <a:gd name="T18" fmla="*/ 4 w 12"/>
                  <a:gd name="T19" fmla="*/ 0 h 2"/>
                  <a:gd name="T20" fmla="*/ 0 w 12"/>
                  <a:gd name="T21" fmla="*/ 0 h 2"/>
                  <a:gd name="T22" fmla="*/ 0 w 1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
                    <a:moveTo>
                      <a:pt x="0" y="0"/>
                    </a:moveTo>
                    <a:lnTo>
                      <a:pt x="0" y="0"/>
                    </a:lnTo>
                    <a:lnTo>
                      <a:pt x="4" y="0"/>
                    </a:lnTo>
                    <a:lnTo>
                      <a:pt x="6" y="2"/>
                    </a:lnTo>
                    <a:lnTo>
                      <a:pt x="8" y="2"/>
                    </a:lnTo>
                    <a:lnTo>
                      <a:pt x="12" y="0"/>
                    </a:lnTo>
                    <a:lnTo>
                      <a:pt x="12" y="0"/>
                    </a:lnTo>
                    <a:lnTo>
                      <a:pt x="8" y="2"/>
                    </a:lnTo>
                    <a:lnTo>
                      <a:pt x="6" y="2"/>
                    </a:lnTo>
                    <a:lnTo>
                      <a:pt x="4"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7" name="Freeform 70"/>
              <p:cNvSpPr>
                <a:spLocks/>
              </p:cNvSpPr>
              <p:nvPr/>
            </p:nvSpPr>
            <p:spPr bwMode="auto">
              <a:xfrm>
                <a:off x="2448" y="2412"/>
                <a:ext cx="12" cy="8"/>
              </a:xfrm>
              <a:custGeom>
                <a:avLst/>
                <a:gdLst>
                  <a:gd name="T0" fmla="*/ 6 w 12"/>
                  <a:gd name="T1" fmla="*/ 4 h 8"/>
                  <a:gd name="T2" fmla="*/ 6 w 12"/>
                  <a:gd name="T3" fmla="*/ 4 h 8"/>
                  <a:gd name="T4" fmla="*/ 10 w 12"/>
                  <a:gd name="T5" fmla="*/ 6 h 8"/>
                  <a:gd name="T6" fmla="*/ 12 w 12"/>
                  <a:gd name="T7" fmla="*/ 8 h 8"/>
                  <a:gd name="T8" fmla="*/ 12 w 12"/>
                  <a:gd name="T9" fmla="*/ 8 h 8"/>
                  <a:gd name="T10" fmla="*/ 10 w 12"/>
                  <a:gd name="T11" fmla="*/ 6 h 8"/>
                  <a:gd name="T12" fmla="*/ 6 w 12"/>
                  <a:gd name="T13" fmla="*/ 4 h 8"/>
                  <a:gd name="T14" fmla="*/ 6 w 12"/>
                  <a:gd name="T15" fmla="*/ 4 h 8"/>
                  <a:gd name="T16" fmla="*/ 2 w 12"/>
                  <a:gd name="T17" fmla="*/ 2 h 8"/>
                  <a:gd name="T18" fmla="*/ 0 w 12"/>
                  <a:gd name="T19" fmla="*/ 0 h 8"/>
                  <a:gd name="T20" fmla="*/ 0 w 12"/>
                  <a:gd name="T21" fmla="*/ 0 h 8"/>
                  <a:gd name="T22" fmla="*/ 2 w 12"/>
                  <a:gd name="T23" fmla="*/ 2 h 8"/>
                  <a:gd name="T24" fmla="*/ 6 w 12"/>
                  <a:gd name="T25" fmla="*/ 4 h 8"/>
                  <a:gd name="T26" fmla="*/ 6 w 12"/>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6" y="4"/>
                    </a:moveTo>
                    <a:lnTo>
                      <a:pt x="6" y="4"/>
                    </a:lnTo>
                    <a:lnTo>
                      <a:pt x="10" y="6"/>
                    </a:lnTo>
                    <a:lnTo>
                      <a:pt x="12" y="8"/>
                    </a:lnTo>
                    <a:lnTo>
                      <a:pt x="12" y="8"/>
                    </a:lnTo>
                    <a:lnTo>
                      <a:pt x="10" y="6"/>
                    </a:lnTo>
                    <a:lnTo>
                      <a:pt x="6" y="4"/>
                    </a:lnTo>
                    <a:lnTo>
                      <a:pt x="6" y="4"/>
                    </a:lnTo>
                    <a:lnTo>
                      <a:pt x="2" y="2"/>
                    </a:lnTo>
                    <a:lnTo>
                      <a:pt x="0" y="0"/>
                    </a:lnTo>
                    <a:lnTo>
                      <a:pt x="0" y="0"/>
                    </a:lnTo>
                    <a:lnTo>
                      <a:pt x="2" y="2"/>
                    </a:lnTo>
                    <a:lnTo>
                      <a:pt x="6" y="4"/>
                    </a:lnTo>
                    <a:lnTo>
                      <a:pt x="6"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8" name="Freeform 71"/>
              <p:cNvSpPr>
                <a:spLocks/>
              </p:cNvSpPr>
              <p:nvPr/>
            </p:nvSpPr>
            <p:spPr bwMode="auto">
              <a:xfrm>
                <a:off x="2392" y="2402"/>
                <a:ext cx="56" cy="6"/>
              </a:xfrm>
              <a:custGeom>
                <a:avLst/>
                <a:gdLst>
                  <a:gd name="T0" fmla="*/ 20 w 56"/>
                  <a:gd name="T1" fmla="*/ 4 h 6"/>
                  <a:gd name="T2" fmla="*/ 20 w 56"/>
                  <a:gd name="T3" fmla="*/ 4 h 6"/>
                  <a:gd name="T4" fmla="*/ 28 w 56"/>
                  <a:gd name="T5" fmla="*/ 6 h 6"/>
                  <a:gd name="T6" fmla="*/ 32 w 56"/>
                  <a:gd name="T7" fmla="*/ 4 h 6"/>
                  <a:gd name="T8" fmla="*/ 36 w 56"/>
                  <a:gd name="T9" fmla="*/ 0 h 6"/>
                  <a:gd name="T10" fmla="*/ 40 w 56"/>
                  <a:gd name="T11" fmla="*/ 0 h 6"/>
                  <a:gd name="T12" fmla="*/ 46 w 56"/>
                  <a:gd name="T13" fmla="*/ 0 h 6"/>
                  <a:gd name="T14" fmla="*/ 46 w 56"/>
                  <a:gd name="T15" fmla="*/ 0 h 6"/>
                  <a:gd name="T16" fmla="*/ 54 w 56"/>
                  <a:gd name="T17" fmla="*/ 2 h 6"/>
                  <a:gd name="T18" fmla="*/ 56 w 56"/>
                  <a:gd name="T19" fmla="*/ 4 h 6"/>
                  <a:gd name="T20" fmla="*/ 56 w 56"/>
                  <a:gd name="T21" fmla="*/ 4 h 6"/>
                  <a:gd name="T22" fmla="*/ 54 w 56"/>
                  <a:gd name="T23" fmla="*/ 2 h 6"/>
                  <a:gd name="T24" fmla="*/ 46 w 56"/>
                  <a:gd name="T25" fmla="*/ 0 h 6"/>
                  <a:gd name="T26" fmla="*/ 46 w 56"/>
                  <a:gd name="T27" fmla="*/ 0 h 6"/>
                  <a:gd name="T28" fmla="*/ 40 w 56"/>
                  <a:gd name="T29" fmla="*/ 0 h 6"/>
                  <a:gd name="T30" fmla="*/ 36 w 56"/>
                  <a:gd name="T31" fmla="*/ 0 h 6"/>
                  <a:gd name="T32" fmla="*/ 32 w 56"/>
                  <a:gd name="T33" fmla="*/ 4 h 6"/>
                  <a:gd name="T34" fmla="*/ 28 w 56"/>
                  <a:gd name="T35" fmla="*/ 6 h 6"/>
                  <a:gd name="T36" fmla="*/ 20 w 56"/>
                  <a:gd name="T37" fmla="*/ 4 h 6"/>
                  <a:gd name="T38" fmla="*/ 20 w 56"/>
                  <a:gd name="T39" fmla="*/ 4 h 6"/>
                  <a:gd name="T40" fmla="*/ 16 w 56"/>
                  <a:gd name="T41" fmla="*/ 2 h 6"/>
                  <a:gd name="T42" fmla="*/ 12 w 56"/>
                  <a:gd name="T43" fmla="*/ 2 h 6"/>
                  <a:gd name="T44" fmla="*/ 6 w 56"/>
                  <a:gd name="T45" fmla="*/ 4 h 6"/>
                  <a:gd name="T46" fmla="*/ 4 w 56"/>
                  <a:gd name="T47" fmla="*/ 6 h 6"/>
                  <a:gd name="T48" fmla="*/ 2 w 56"/>
                  <a:gd name="T49" fmla="*/ 6 h 6"/>
                  <a:gd name="T50" fmla="*/ 0 w 56"/>
                  <a:gd name="T51" fmla="*/ 6 h 6"/>
                  <a:gd name="T52" fmla="*/ 0 w 56"/>
                  <a:gd name="T53" fmla="*/ 6 h 6"/>
                  <a:gd name="T54" fmla="*/ 0 w 56"/>
                  <a:gd name="T55" fmla="*/ 6 h 6"/>
                  <a:gd name="T56" fmla="*/ 0 w 56"/>
                  <a:gd name="T57" fmla="*/ 6 h 6"/>
                  <a:gd name="T58" fmla="*/ 2 w 56"/>
                  <a:gd name="T59" fmla="*/ 6 h 6"/>
                  <a:gd name="T60" fmla="*/ 4 w 56"/>
                  <a:gd name="T61" fmla="*/ 6 h 6"/>
                  <a:gd name="T62" fmla="*/ 6 w 56"/>
                  <a:gd name="T63" fmla="*/ 4 h 6"/>
                  <a:gd name="T64" fmla="*/ 12 w 56"/>
                  <a:gd name="T65" fmla="*/ 2 h 6"/>
                  <a:gd name="T66" fmla="*/ 16 w 56"/>
                  <a:gd name="T67" fmla="*/ 2 h 6"/>
                  <a:gd name="T68" fmla="*/ 20 w 56"/>
                  <a:gd name="T69" fmla="*/ 4 h 6"/>
                  <a:gd name="T70" fmla="*/ 20 w 56"/>
                  <a:gd name="T7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6">
                    <a:moveTo>
                      <a:pt x="20" y="4"/>
                    </a:moveTo>
                    <a:lnTo>
                      <a:pt x="20" y="4"/>
                    </a:lnTo>
                    <a:lnTo>
                      <a:pt x="28" y="6"/>
                    </a:lnTo>
                    <a:lnTo>
                      <a:pt x="32" y="4"/>
                    </a:lnTo>
                    <a:lnTo>
                      <a:pt x="36" y="0"/>
                    </a:lnTo>
                    <a:lnTo>
                      <a:pt x="40" y="0"/>
                    </a:lnTo>
                    <a:lnTo>
                      <a:pt x="46" y="0"/>
                    </a:lnTo>
                    <a:lnTo>
                      <a:pt x="46" y="0"/>
                    </a:lnTo>
                    <a:lnTo>
                      <a:pt x="54" y="2"/>
                    </a:lnTo>
                    <a:lnTo>
                      <a:pt x="56" y="4"/>
                    </a:lnTo>
                    <a:lnTo>
                      <a:pt x="56" y="4"/>
                    </a:lnTo>
                    <a:lnTo>
                      <a:pt x="54" y="2"/>
                    </a:lnTo>
                    <a:lnTo>
                      <a:pt x="46" y="0"/>
                    </a:lnTo>
                    <a:lnTo>
                      <a:pt x="46" y="0"/>
                    </a:lnTo>
                    <a:lnTo>
                      <a:pt x="40" y="0"/>
                    </a:lnTo>
                    <a:lnTo>
                      <a:pt x="36" y="0"/>
                    </a:lnTo>
                    <a:lnTo>
                      <a:pt x="32" y="4"/>
                    </a:lnTo>
                    <a:lnTo>
                      <a:pt x="28" y="6"/>
                    </a:lnTo>
                    <a:lnTo>
                      <a:pt x="20" y="4"/>
                    </a:lnTo>
                    <a:lnTo>
                      <a:pt x="20" y="4"/>
                    </a:lnTo>
                    <a:lnTo>
                      <a:pt x="16" y="2"/>
                    </a:lnTo>
                    <a:lnTo>
                      <a:pt x="12" y="2"/>
                    </a:lnTo>
                    <a:lnTo>
                      <a:pt x="6" y="4"/>
                    </a:lnTo>
                    <a:lnTo>
                      <a:pt x="4" y="6"/>
                    </a:lnTo>
                    <a:lnTo>
                      <a:pt x="2" y="6"/>
                    </a:lnTo>
                    <a:lnTo>
                      <a:pt x="0" y="6"/>
                    </a:lnTo>
                    <a:lnTo>
                      <a:pt x="0" y="6"/>
                    </a:lnTo>
                    <a:lnTo>
                      <a:pt x="0" y="6"/>
                    </a:lnTo>
                    <a:lnTo>
                      <a:pt x="0" y="6"/>
                    </a:lnTo>
                    <a:lnTo>
                      <a:pt x="2" y="6"/>
                    </a:lnTo>
                    <a:lnTo>
                      <a:pt x="4" y="6"/>
                    </a:lnTo>
                    <a:lnTo>
                      <a:pt x="6" y="4"/>
                    </a:lnTo>
                    <a:lnTo>
                      <a:pt x="12" y="2"/>
                    </a:lnTo>
                    <a:lnTo>
                      <a:pt x="16" y="2"/>
                    </a:lnTo>
                    <a:lnTo>
                      <a:pt x="20" y="4"/>
                    </a:lnTo>
                    <a:lnTo>
                      <a:pt x="2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99" name="Freeform 72"/>
              <p:cNvSpPr>
                <a:spLocks/>
              </p:cNvSpPr>
              <p:nvPr/>
            </p:nvSpPr>
            <p:spPr bwMode="auto">
              <a:xfrm>
                <a:off x="2426" y="2532"/>
                <a:ext cx="8" cy="6"/>
              </a:xfrm>
              <a:custGeom>
                <a:avLst/>
                <a:gdLst>
                  <a:gd name="T0" fmla="*/ 8 w 8"/>
                  <a:gd name="T1" fmla="*/ 6 h 6"/>
                  <a:gd name="T2" fmla="*/ 8 w 8"/>
                  <a:gd name="T3" fmla="*/ 6 h 6"/>
                  <a:gd name="T4" fmla="*/ 4 w 8"/>
                  <a:gd name="T5" fmla="*/ 4 h 6"/>
                  <a:gd name="T6" fmla="*/ 2 w 8"/>
                  <a:gd name="T7" fmla="*/ 4 h 6"/>
                  <a:gd name="T8" fmla="*/ 0 w 8"/>
                  <a:gd name="T9" fmla="*/ 0 h 6"/>
                  <a:gd name="T10" fmla="*/ 0 w 8"/>
                  <a:gd name="T11" fmla="*/ 0 h 6"/>
                  <a:gd name="T12" fmla="*/ 2 w 8"/>
                  <a:gd name="T13" fmla="*/ 4 h 6"/>
                  <a:gd name="T14" fmla="*/ 4 w 8"/>
                  <a:gd name="T15" fmla="*/ 4 h 6"/>
                  <a:gd name="T16" fmla="*/ 8 w 8"/>
                  <a:gd name="T17" fmla="*/ 6 h 6"/>
                  <a:gd name="T18" fmla="*/ 8 w 8"/>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8" y="6"/>
                    </a:moveTo>
                    <a:lnTo>
                      <a:pt x="8" y="6"/>
                    </a:lnTo>
                    <a:lnTo>
                      <a:pt x="4" y="4"/>
                    </a:lnTo>
                    <a:lnTo>
                      <a:pt x="2" y="4"/>
                    </a:lnTo>
                    <a:lnTo>
                      <a:pt x="0" y="0"/>
                    </a:lnTo>
                    <a:lnTo>
                      <a:pt x="0" y="0"/>
                    </a:lnTo>
                    <a:lnTo>
                      <a:pt x="2" y="4"/>
                    </a:lnTo>
                    <a:lnTo>
                      <a:pt x="4" y="4"/>
                    </a:lnTo>
                    <a:lnTo>
                      <a:pt x="8" y="6"/>
                    </a:lnTo>
                    <a:lnTo>
                      <a:pt x="8"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0" name="Freeform 73"/>
              <p:cNvSpPr>
                <a:spLocks/>
              </p:cNvSpPr>
              <p:nvPr/>
            </p:nvSpPr>
            <p:spPr bwMode="auto">
              <a:xfrm>
                <a:off x="2422" y="2574"/>
                <a:ext cx="12" cy="6"/>
              </a:xfrm>
              <a:custGeom>
                <a:avLst/>
                <a:gdLst>
                  <a:gd name="T0" fmla="*/ 8 w 12"/>
                  <a:gd name="T1" fmla="*/ 4 h 6"/>
                  <a:gd name="T2" fmla="*/ 8 w 12"/>
                  <a:gd name="T3" fmla="*/ 4 h 6"/>
                  <a:gd name="T4" fmla="*/ 10 w 12"/>
                  <a:gd name="T5" fmla="*/ 4 h 6"/>
                  <a:gd name="T6" fmla="*/ 12 w 12"/>
                  <a:gd name="T7" fmla="*/ 6 h 6"/>
                  <a:gd name="T8" fmla="*/ 12 w 12"/>
                  <a:gd name="T9" fmla="*/ 6 h 6"/>
                  <a:gd name="T10" fmla="*/ 12 w 12"/>
                  <a:gd name="T11" fmla="*/ 4 h 6"/>
                  <a:gd name="T12" fmla="*/ 8 w 12"/>
                  <a:gd name="T13" fmla="*/ 4 h 6"/>
                  <a:gd name="T14" fmla="*/ 8 w 12"/>
                  <a:gd name="T15" fmla="*/ 4 h 6"/>
                  <a:gd name="T16" fmla="*/ 4 w 12"/>
                  <a:gd name="T17" fmla="*/ 2 h 6"/>
                  <a:gd name="T18" fmla="*/ 0 w 12"/>
                  <a:gd name="T19" fmla="*/ 0 h 6"/>
                  <a:gd name="T20" fmla="*/ 0 w 12"/>
                  <a:gd name="T21" fmla="*/ 0 h 6"/>
                  <a:gd name="T22" fmla="*/ 4 w 12"/>
                  <a:gd name="T23" fmla="*/ 2 h 6"/>
                  <a:gd name="T24" fmla="*/ 8 w 12"/>
                  <a:gd name="T25" fmla="*/ 4 h 6"/>
                  <a:gd name="T26" fmla="*/ 8 w 12"/>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6">
                    <a:moveTo>
                      <a:pt x="8" y="4"/>
                    </a:moveTo>
                    <a:lnTo>
                      <a:pt x="8" y="4"/>
                    </a:lnTo>
                    <a:lnTo>
                      <a:pt x="10" y="4"/>
                    </a:lnTo>
                    <a:lnTo>
                      <a:pt x="12" y="6"/>
                    </a:lnTo>
                    <a:lnTo>
                      <a:pt x="12" y="6"/>
                    </a:lnTo>
                    <a:lnTo>
                      <a:pt x="12" y="4"/>
                    </a:lnTo>
                    <a:lnTo>
                      <a:pt x="8" y="4"/>
                    </a:lnTo>
                    <a:lnTo>
                      <a:pt x="8" y="4"/>
                    </a:lnTo>
                    <a:lnTo>
                      <a:pt x="4" y="2"/>
                    </a:lnTo>
                    <a:lnTo>
                      <a:pt x="0" y="0"/>
                    </a:lnTo>
                    <a:lnTo>
                      <a:pt x="0" y="0"/>
                    </a:lnTo>
                    <a:lnTo>
                      <a:pt x="4" y="2"/>
                    </a:lnTo>
                    <a:lnTo>
                      <a:pt x="8" y="4"/>
                    </a:lnTo>
                    <a:lnTo>
                      <a:pt x="8"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1" name="Freeform 74"/>
              <p:cNvSpPr>
                <a:spLocks/>
              </p:cNvSpPr>
              <p:nvPr/>
            </p:nvSpPr>
            <p:spPr bwMode="auto">
              <a:xfrm>
                <a:off x="3472" y="1890"/>
                <a:ext cx="16" cy="38"/>
              </a:xfrm>
              <a:custGeom>
                <a:avLst/>
                <a:gdLst>
                  <a:gd name="T0" fmla="*/ 4 w 16"/>
                  <a:gd name="T1" fmla="*/ 6 h 38"/>
                  <a:gd name="T2" fmla="*/ 4 w 16"/>
                  <a:gd name="T3" fmla="*/ 6 h 38"/>
                  <a:gd name="T4" fmla="*/ 12 w 16"/>
                  <a:gd name="T5" fmla="*/ 8 h 38"/>
                  <a:gd name="T6" fmla="*/ 14 w 16"/>
                  <a:gd name="T7" fmla="*/ 12 h 38"/>
                  <a:gd name="T8" fmla="*/ 16 w 16"/>
                  <a:gd name="T9" fmla="*/ 14 h 38"/>
                  <a:gd name="T10" fmla="*/ 16 w 16"/>
                  <a:gd name="T11" fmla="*/ 18 h 38"/>
                  <a:gd name="T12" fmla="*/ 12 w 16"/>
                  <a:gd name="T13" fmla="*/ 28 h 38"/>
                  <a:gd name="T14" fmla="*/ 12 w 16"/>
                  <a:gd name="T15" fmla="*/ 34 h 38"/>
                  <a:gd name="T16" fmla="*/ 14 w 16"/>
                  <a:gd name="T17" fmla="*/ 38 h 38"/>
                  <a:gd name="T18" fmla="*/ 14 w 16"/>
                  <a:gd name="T19" fmla="*/ 38 h 38"/>
                  <a:gd name="T20" fmla="*/ 14 w 16"/>
                  <a:gd name="T21" fmla="*/ 34 h 38"/>
                  <a:gd name="T22" fmla="*/ 14 w 16"/>
                  <a:gd name="T23" fmla="*/ 28 h 38"/>
                  <a:gd name="T24" fmla="*/ 16 w 16"/>
                  <a:gd name="T25" fmla="*/ 18 h 38"/>
                  <a:gd name="T26" fmla="*/ 16 w 16"/>
                  <a:gd name="T27" fmla="*/ 14 h 38"/>
                  <a:gd name="T28" fmla="*/ 14 w 16"/>
                  <a:gd name="T29" fmla="*/ 10 h 38"/>
                  <a:gd name="T30" fmla="*/ 12 w 16"/>
                  <a:gd name="T31" fmla="*/ 8 h 38"/>
                  <a:gd name="T32" fmla="*/ 4 w 16"/>
                  <a:gd name="T33" fmla="*/ 6 h 38"/>
                  <a:gd name="T34" fmla="*/ 4 w 16"/>
                  <a:gd name="T35" fmla="*/ 6 h 38"/>
                  <a:gd name="T36" fmla="*/ 0 w 16"/>
                  <a:gd name="T37" fmla="*/ 2 h 38"/>
                  <a:gd name="T38" fmla="*/ 0 w 16"/>
                  <a:gd name="T39" fmla="*/ 0 h 38"/>
                  <a:gd name="T40" fmla="*/ 0 w 16"/>
                  <a:gd name="T41" fmla="*/ 0 h 38"/>
                  <a:gd name="T42" fmla="*/ 0 w 16"/>
                  <a:gd name="T43" fmla="*/ 2 h 38"/>
                  <a:gd name="T44" fmla="*/ 4 w 16"/>
                  <a:gd name="T45" fmla="*/ 6 h 38"/>
                  <a:gd name="T46" fmla="*/ 4 w 16"/>
                  <a:gd name="T4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4" y="6"/>
                    </a:moveTo>
                    <a:lnTo>
                      <a:pt x="4" y="6"/>
                    </a:lnTo>
                    <a:lnTo>
                      <a:pt x="12" y="8"/>
                    </a:lnTo>
                    <a:lnTo>
                      <a:pt x="14" y="12"/>
                    </a:lnTo>
                    <a:lnTo>
                      <a:pt x="16" y="14"/>
                    </a:lnTo>
                    <a:lnTo>
                      <a:pt x="16" y="18"/>
                    </a:lnTo>
                    <a:lnTo>
                      <a:pt x="12" y="28"/>
                    </a:lnTo>
                    <a:lnTo>
                      <a:pt x="12" y="34"/>
                    </a:lnTo>
                    <a:lnTo>
                      <a:pt x="14" y="38"/>
                    </a:lnTo>
                    <a:lnTo>
                      <a:pt x="14" y="38"/>
                    </a:lnTo>
                    <a:lnTo>
                      <a:pt x="14" y="34"/>
                    </a:lnTo>
                    <a:lnTo>
                      <a:pt x="14" y="28"/>
                    </a:lnTo>
                    <a:lnTo>
                      <a:pt x="16" y="18"/>
                    </a:lnTo>
                    <a:lnTo>
                      <a:pt x="16" y="14"/>
                    </a:lnTo>
                    <a:lnTo>
                      <a:pt x="14" y="10"/>
                    </a:lnTo>
                    <a:lnTo>
                      <a:pt x="12" y="8"/>
                    </a:lnTo>
                    <a:lnTo>
                      <a:pt x="4" y="6"/>
                    </a:lnTo>
                    <a:lnTo>
                      <a:pt x="4" y="6"/>
                    </a:lnTo>
                    <a:lnTo>
                      <a:pt x="0" y="2"/>
                    </a:lnTo>
                    <a:lnTo>
                      <a:pt x="0" y="0"/>
                    </a:lnTo>
                    <a:lnTo>
                      <a:pt x="0" y="0"/>
                    </a:lnTo>
                    <a:lnTo>
                      <a:pt x="0" y="2"/>
                    </a:lnTo>
                    <a:lnTo>
                      <a:pt x="4" y="6"/>
                    </a:lnTo>
                    <a:lnTo>
                      <a:pt x="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2" name="Freeform 75"/>
              <p:cNvSpPr>
                <a:spLocks/>
              </p:cNvSpPr>
              <p:nvPr/>
            </p:nvSpPr>
            <p:spPr bwMode="auto">
              <a:xfrm>
                <a:off x="3484" y="1806"/>
                <a:ext cx="16" cy="60"/>
              </a:xfrm>
              <a:custGeom>
                <a:avLst/>
                <a:gdLst>
                  <a:gd name="T0" fmla="*/ 16 w 16"/>
                  <a:gd name="T1" fmla="*/ 60 h 60"/>
                  <a:gd name="T2" fmla="*/ 16 w 16"/>
                  <a:gd name="T3" fmla="*/ 60 h 60"/>
                  <a:gd name="T4" fmla="*/ 14 w 16"/>
                  <a:gd name="T5" fmla="*/ 48 h 60"/>
                  <a:gd name="T6" fmla="*/ 12 w 16"/>
                  <a:gd name="T7" fmla="*/ 36 h 60"/>
                  <a:gd name="T8" fmla="*/ 0 w 16"/>
                  <a:gd name="T9" fmla="*/ 0 h 60"/>
                  <a:gd name="T10" fmla="*/ 0 w 16"/>
                  <a:gd name="T11" fmla="*/ 0 h 60"/>
                  <a:gd name="T12" fmla="*/ 0 w 16"/>
                  <a:gd name="T13" fmla="*/ 0 h 60"/>
                  <a:gd name="T14" fmla="*/ 0 w 16"/>
                  <a:gd name="T15" fmla="*/ 0 h 60"/>
                  <a:gd name="T16" fmla="*/ 12 w 16"/>
                  <a:gd name="T17" fmla="*/ 34 h 60"/>
                  <a:gd name="T18" fmla="*/ 14 w 16"/>
                  <a:gd name="T19" fmla="*/ 48 h 60"/>
                  <a:gd name="T20" fmla="*/ 16 w 16"/>
                  <a:gd name="T21" fmla="*/ 60 h 60"/>
                  <a:gd name="T22" fmla="*/ 16 w 1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60">
                    <a:moveTo>
                      <a:pt x="16" y="60"/>
                    </a:moveTo>
                    <a:lnTo>
                      <a:pt x="16" y="60"/>
                    </a:lnTo>
                    <a:lnTo>
                      <a:pt x="14" y="48"/>
                    </a:lnTo>
                    <a:lnTo>
                      <a:pt x="12" y="36"/>
                    </a:lnTo>
                    <a:lnTo>
                      <a:pt x="0" y="0"/>
                    </a:lnTo>
                    <a:lnTo>
                      <a:pt x="0" y="0"/>
                    </a:lnTo>
                    <a:lnTo>
                      <a:pt x="0" y="0"/>
                    </a:lnTo>
                    <a:lnTo>
                      <a:pt x="0" y="0"/>
                    </a:lnTo>
                    <a:lnTo>
                      <a:pt x="12" y="34"/>
                    </a:lnTo>
                    <a:lnTo>
                      <a:pt x="14" y="48"/>
                    </a:lnTo>
                    <a:lnTo>
                      <a:pt x="16" y="60"/>
                    </a:lnTo>
                    <a:lnTo>
                      <a:pt x="16" y="6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3" name="Freeform 76"/>
              <p:cNvSpPr>
                <a:spLocks/>
              </p:cNvSpPr>
              <p:nvPr/>
            </p:nvSpPr>
            <p:spPr bwMode="auto">
              <a:xfrm>
                <a:off x="3234" y="1978"/>
                <a:ext cx="8" cy="4"/>
              </a:xfrm>
              <a:custGeom>
                <a:avLst/>
                <a:gdLst>
                  <a:gd name="T0" fmla="*/ 0 w 8"/>
                  <a:gd name="T1" fmla="*/ 4 h 4"/>
                  <a:gd name="T2" fmla="*/ 0 w 8"/>
                  <a:gd name="T3" fmla="*/ 4 h 4"/>
                  <a:gd name="T4" fmla="*/ 2 w 8"/>
                  <a:gd name="T5" fmla="*/ 2 h 4"/>
                  <a:gd name="T6" fmla="*/ 4 w 8"/>
                  <a:gd name="T7" fmla="*/ 2 h 4"/>
                  <a:gd name="T8" fmla="*/ 6 w 8"/>
                  <a:gd name="T9" fmla="*/ 0 h 4"/>
                  <a:gd name="T10" fmla="*/ 8 w 8"/>
                  <a:gd name="T11" fmla="*/ 0 h 4"/>
                  <a:gd name="T12" fmla="*/ 8 w 8"/>
                  <a:gd name="T13" fmla="*/ 0 h 4"/>
                  <a:gd name="T14" fmla="*/ 4 w 8"/>
                  <a:gd name="T15" fmla="*/ 2 h 4"/>
                  <a:gd name="T16" fmla="*/ 2 w 8"/>
                  <a:gd name="T17" fmla="*/ 2 h 4"/>
                  <a:gd name="T18" fmla="*/ 0 w 8"/>
                  <a:gd name="T19" fmla="*/ 4 h 4"/>
                  <a:gd name="T20" fmla="*/ 0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0" y="4"/>
                    </a:moveTo>
                    <a:lnTo>
                      <a:pt x="0" y="4"/>
                    </a:lnTo>
                    <a:lnTo>
                      <a:pt x="2" y="2"/>
                    </a:lnTo>
                    <a:lnTo>
                      <a:pt x="4" y="2"/>
                    </a:lnTo>
                    <a:lnTo>
                      <a:pt x="6" y="0"/>
                    </a:lnTo>
                    <a:lnTo>
                      <a:pt x="8" y="0"/>
                    </a:lnTo>
                    <a:lnTo>
                      <a:pt x="8" y="0"/>
                    </a:lnTo>
                    <a:lnTo>
                      <a:pt x="4" y="2"/>
                    </a:lnTo>
                    <a:lnTo>
                      <a:pt x="2" y="2"/>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4" name="Freeform 77"/>
              <p:cNvSpPr>
                <a:spLocks/>
              </p:cNvSpPr>
              <p:nvPr/>
            </p:nvSpPr>
            <p:spPr bwMode="auto">
              <a:xfrm>
                <a:off x="3226" y="2032"/>
                <a:ext cx="102" cy="148"/>
              </a:xfrm>
              <a:custGeom>
                <a:avLst/>
                <a:gdLst>
                  <a:gd name="T0" fmla="*/ 56 w 102"/>
                  <a:gd name="T1" fmla="*/ 34 h 148"/>
                  <a:gd name="T2" fmla="*/ 42 w 102"/>
                  <a:gd name="T3" fmla="*/ 34 h 148"/>
                  <a:gd name="T4" fmla="*/ 32 w 102"/>
                  <a:gd name="T5" fmla="*/ 44 h 148"/>
                  <a:gd name="T6" fmla="*/ 24 w 102"/>
                  <a:gd name="T7" fmla="*/ 38 h 148"/>
                  <a:gd name="T8" fmla="*/ 24 w 102"/>
                  <a:gd name="T9" fmla="*/ 38 h 148"/>
                  <a:gd name="T10" fmla="*/ 32 w 102"/>
                  <a:gd name="T11" fmla="*/ 44 h 148"/>
                  <a:gd name="T12" fmla="*/ 28 w 102"/>
                  <a:gd name="T13" fmla="*/ 60 h 148"/>
                  <a:gd name="T14" fmla="*/ 38 w 102"/>
                  <a:gd name="T15" fmla="*/ 74 h 148"/>
                  <a:gd name="T16" fmla="*/ 36 w 102"/>
                  <a:gd name="T17" fmla="*/ 90 h 148"/>
                  <a:gd name="T18" fmla="*/ 34 w 102"/>
                  <a:gd name="T19" fmla="*/ 90 h 148"/>
                  <a:gd name="T20" fmla="*/ 18 w 102"/>
                  <a:gd name="T21" fmla="*/ 90 h 148"/>
                  <a:gd name="T22" fmla="*/ 16 w 102"/>
                  <a:gd name="T23" fmla="*/ 92 h 148"/>
                  <a:gd name="T24" fmla="*/ 24 w 102"/>
                  <a:gd name="T25" fmla="*/ 98 h 148"/>
                  <a:gd name="T26" fmla="*/ 20 w 102"/>
                  <a:gd name="T27" fmla="*/ 104 h 148"/>
                  <a:gd name="T28" fmla="*/ 14 w 102"/>
                  <a:gd name="T29" fmla="*/ 110 h 148"/>
                  <a:gd name="T30" fmla="*/ 16 w 102"/>
                  <a:gd name="T31" fmla="*/ 118 h 148"/>
                  <a:gd name="T32" fmla="*/ 16 w 102"/>
                  <a:gd name="T33" fmla="*/ 120 h 148"/>
                  <a:gd name="T34" fmla="*/ 0 w 102"/>
                  <a:gd name="T35" fmla="*/ 132 h 148"/>
                  <a:gd name="T36" fmla="*/ 0 w 102"/>
                  <a:gd name="T37" fmla="*/ 138 h 148"/>
                  <a:gd name="T38" fmla="*/ 0 w 102"/>
                  <a:gd name="T39" fmla="*/ 142 h 148"/>
                  <a:gd name="T40" fmla="*/ 0 w 102"/>
                  <a:gd name="T41" fmla="*/ 138 h 148"/>
                  <a:gd name="T42" fmla="*/ 6 w 102"/>
                  <a:gd name="T43" fmla="*/ 132 h 148"/>
                  <a:gd name="T44" fmla="*/ 12 w 102"/>
                  <a:gd name="T45" fmla="*/ 138 h 148"/>
                  <a:gd name="T46" fmla="*/ 16 w 102"/>
                  <a:gd name="T47" fmla="*/ 148 h 148"/>
                  <a:gd name="T48" fmla="*/ 10 w 102"/>
                  <a:gd name="T49" fmla="*/ 134 h 148"/>
                  <a:gd name="T50" fmla="*/ 16 w 102"/>
                  <a:gd name="T51" fmla="*/ 120 h 148"/>
                  <a:gd name="T52" fmla="*/ 16 w 102"/>
                  <a:gd name="T53" fmla="*/ 118 h 148"/>
                  <a:gd name="T54" fmla="*/ 14 w 102"/>
                  <a:gd name="T55" fmla="*/ 110 h 148"/>
                  <a:gd name="T56" fmla="*/ 20 w 102"/>
                  <a:gd name="T57" fmla="*/ 104 h 148"/>
                  <a:gd name="T58" fmla="*/ 24 w 102"/>
                  <a:gd name="T59" fmla="*/ 98 h 148"/>
                  <a:gd name="T60" fmla="*/ 16 w 102"/>
                  <a:gd name="T61" fmla="*/ 92 h 148"/>
                  <a:gd name="T62" fmla="*/ 18 w 102"/>
                  <a:gd name="T63" fmla="*/ 90 h 148"/>
                  <a:gd name="T64" fmla="*/ 34 w 102"/>
                  <a:gd name="T65" fmla="*/ 92 h 148"/>
                  <a:gd name="T66" fmla="*/ 36 w 102"/>
                  <a:gd name="T67" fmla="*/ 90 h 148"/>
                  <a:gd name="T68" fmla="*/ 38 w 102"/>
                  <a:gd name="T69" fmla="*/ 74 h 148"/>
                  <a:gd name="T70" fmla="*/ 46 w 102"/>
                  <a:gd name="T71" fmla="*/ 78 h 148"/>
                  <a:gd name="T72" fmla="*/ 66 w 102"/>
                  <a:gd name="T73" fmla="*/ 90 h 148"/>
                  <a:gd name="T74" fmla="*/ 98 w 102"/>
                  <a:gd name="T75" fmla="*/ 86 h 148"/>
                  <a:gd name="T76" fmla="*/ 98 w 102"/>
                  <a:gd name="T77" fmla="*/ 86 h 148"/>
                  <a:gd name="T78" fmla="*/ 66 w 102"/>
                  <a:gd name="T79" fmla="*/ 90 h 148"/>
                  <a:gd name="T80" fmla="*/ 46 w 102"/>
                  <a:gd name="T81" fmla="*/ 78 h 148"/>
                  <a:gd name="T82" fmla="*/ 38 w 102"/>
                  <a:gd name="T83" fmla="*/ 74 h 148"/>
                  <a:gd name="T84" fmla="*/ 28 w 102"/>
                  <a:gd name="T85" fmla="*/ 56 h 148"/>
                  <a:gd name="T86" fmla="*/ 32 w 102"/>
                  <a:gd name="T87" fmla="*/ 44 h 148"/>
                  <a:gd name="T88" fmla="*/ 42 w 102"/>
                  <a:gd name="T89" fmla="*/ 34 h 148"/>
                  <a:gd name="T90" fmla="*/ 56 w 102"/>
                  <a:gd name="T91" fmla="*/ 34 h 148"/>
                  <a:gd name="T92" fmla="*/ 66 w 102"/>
                  <a:gd name="T93" fmla="*/ 28 h 148"/>
                  <a:gd name="T94" fmla="*/ 74 w 102"/>
                  <a:gd name="T95" fmla="*/ 14 h 148"/>
                  <a:gd name="T96" fmla="*/ 98 w 102"/>
                  <a:gd name="T97" fmla="*/ 0 h 148"/>
                  <a:gd name="T98" fmla="*/ 102 w 102"/>
                  <a:gd name="T99" fmla="*/ 2 h 148"/>
                  <a:gd name="T100" fmla="*/ 98 w 102"/>
                  <a:gd name="T101" fmla="*/ 0 h 148"/>
                  <a:gd name="T102" fmla="*/ 78 w 102"/>
                  <a:gd name="T103" fmla="*/ 10 h 148"/>
                  <a:gd name="T104" fmla="*/ 70 w 102"/>
                  <a:gd name="T105" fmla="*/ 24 h 148"/>
                  <a:gd name="T106" fmla="*/ 60 w 102"/>
                  <a:gd name="T107"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48">
                    <a:moveTo>
                      <a:pt x="60" y="32"/>
                    </a:moveTo>
                    <a:lnTo>
                      <a:pt x="60" y="32"/>
                    </a:lnTo>
                    <a:lnTo>
                      <a:pt x="56" y="34"/>
                    </a:lnTo>
                    <a:lnTo>
                      <a:pt x="52" y="34"/>
                    </a:lnTo>
                    <a:lnTo>
                      <a:pt x="46" y="34"/>
                    </a:lnTo>
                    <a:lnTo>
                      <a:pt x="42" y="34"/>
                    </a:lnTo>
                    <a:lnTo>
                      <a:pt x="40" y="34"/>
                    </a:lnTo>
                    <a:lnTo>
                      <a:pt x="36" y="38"/>
                    </a:lnTo>
                    <a:lnTo>
                      <a:pt x="32" y="44"/>
                    </a:lnTo>
                    <a:lnTo>
                      <a:pt x="32" y="44"/>
                    </a:lnTo>
                    <a:lnTo>
                      <a:pt x="28" y="40"/>
                    </a:lnTo>
                    <a:lnTo>
                      <a:pt x="24" y="38"/>
                    </a:lnTo>
                    <a:lnTo>
                      <a:pt x="20" y="36"/>
                    </a:lnTo>
                    <a:lnTo>
                      <a:pt x="20" y="36"/>
                    </a:lnTo>
                    <a:lnTo>
                      <a:pt x="24" y="38"/>
                    </a:lnTo>
                    <a:lnTo>
                      <a:pt x="28" y="40"/>
                    </a:lnTo>
                    <a:lnTo>
                      <a:pt x="32" y="44"/>
                    </a:lnTo>
                    <a:lnTo>
                      <a:pt x="32" y="44"/>
                    </a:lnTo>
                    <a:lnTo>
                      <a:pt x="30" y="50"/>
                    </a:lnTo>
                    <a:lnTo>
                      <a:pt x="28" y="56"/>
                    </a:lnTo>
                    <a:lnTo>
                      <a:pt x="28" y="60"/>
                    </a:lnTo>
                    <a:lnTo>
                      <a:pt x="30" y="62"/>
                    </a:lnTo>
                    <a:lnTo>
                      <a:pt x="38" y="74"/>
                    </a:lnTo>
                    <a:lnTo>
                      <a:pt x="38" y="74"/>
                    </a:lnTo>
                    <a:lnTo>
                      <a:pt x="36" y="80"/>
                    </a:lnTo>
                    <a:lnTo>
                      <a:pt x="36" y="86"/>
                    </a:lnTo>
                    <a:lnTo>
                      <a:pt x="36" y="90"/>
                    </a:lnTo>
                    <a:lnTo>
                      <a:pt x="36" y="90"/>
                    </a:lnTo>
                    <a:lnTo>
                      <a:pt x="34" y="90"/>
                    </a:lnTo>
                    <a:lnTo>
                      <a:pt x="34" y="90"/>
                    </a:lnTo>
                    <a:lnTo>
                      <a:pt x="30" y="92"/>
                    </a:lnTo>
                    <a:lnTo>
                      <a:pt x="24" y="90"/>
                    </a:lnTo>
                    <a:lnTo>
                      <a:pt x="18" y="90"/>
                    </a:lnTo>
                    <a:lnTo>
                      <a:pt x="14" y="90"/>
                    </a:lnTo>
                    <a:lnTo>
                      <a:pt x="14" y="90"/>
                    </a:lnTo>
                    <a:lnTo>
                      <a:pt x="16" y="92"/>
                    </a:lnTo>
                    <a:lnTo>
                      <a:pt x="20" y="94"/>
                    </a:lnTo>
                    <a:lnTo>
                      <a:pt x="22" y="98"/>
                    </a:lnTo>
                    <a:lnTo>
                      <a:pt x="24" y="98"/>
                    </a:lnTo>
                    <a:lnTo>
                      <a:pt x="22" y="100"/>
                    </a:lnTo>
                    <a:lnTo>
                      <a:pt x="22" y="100"/>
                    </a:lnTo>
                    <a:lnTo>
                      <a:pt x="20" y="104"/>
                    </a:lnTo>
                    <a:lnTo>
                      <a:pt x="18" y="104"/>
                    </a:lnTo>
                    <a:lnTo>
                      <a:pt x="14" y="106"/>
                    </a:lnTo>
                    <a:lnTo>
                      <a:pt x="14" y="110"/>
                    </a:lnTo>
                    <a:lnTo>
                      <a:pt x="14" y="110"/>
                    </a:lnTo>
                    <a:lnTo>
                      <a:pt x="16" y="114"/>
                    </a:lnTo>
                    <a:lnTo>
                      <a:pt x="16" y="118"/>
                    </a:lnTo>
                    <a:lnTo>
                      <a:pt x="16" y="120"/>
                    </a:lnTo>
                    <a:lnTo>
                      <a:pt x="16" y="120"/>
                    </a:lnTo>
                    <a:lnTo>
                      <a:pt x="16" y="120"/>
                    </a:lnTo>
                    <a:lnTo>
                      <a:pt x="4" y="132"/>
                    </a:lnTo>
                    <a:lnTo>
                      <a:pt x="4" y="132"/>
                    </a:lnTo>
                    <a:lnTo>
                      <a:pt x="0" y="132"/>
                    </a:lnTo>
                    <a:lnTo>
                      <a:pt x="0" y="134"/>
                    </a:lnTo>
                    <a:lnTo>
                      <a:pt x="0" y="138"/>
                    </a:lnTo>
                    <a:lnTo>
                      <a:pt x="0" y="138"/>
                    </a:lnTo>
                    <a:lnTo>
                      <a:pt x="0" y="140"/>
                    </a:lnTo>
                    <a:lnTo>
                      <a:pt x="0" y="142"/>
                    </a:lnTo>
                    <a:lnTo>
                      <a:pt x="0" y="142"/>
                    </a:lnTo>
                    <a:lnTo>
                      <a:pt x="0" y="140"/>
                    </a:lnTo>
                    <a:lnTo>
                      <a:pt x="0" y="138"/>
                    </a:lnTo>
                    <a:lnTo>
                      <a:pt x="0" y="138"/>
                    </a:lnTo>
                    <a:lnTo>
                      <a:pt x="0" y="134"/>
                    </a:lnTo>
                    <a:lnTo>
                      <a:pt x="2" y="132"/>
                    </a:lnTo>
                    <a:lnTo>
                      <a:pt x="6" y="132"/>
                    </a:lnTo>
                    <a:lnTo>
                      <a:pt x="6" y="132"/>
                    </a:lnTo>
                    <a:lnTo>
                      <a:pt x="10" y="134"/>
                    </a:lnTo>
                    <a:lnTo>
                      <a:pt x="12" y="138"/>
                    </a:lnTo>
                    <a:lnTo>
                      <a:pt x="12" y="144"/>
                    </a:lnTo>
                    <a:lnTo>
                      <a:pt x="16" y="148"/>
                    </a:lnTo>
                    <a:lnTo>
                      <a:pt x="16" y="148"/>
                    </a:lnTo>
                    <a:lnTo>
                      <a:pt x="14" y="144"/>
                    </a:lnTo>
                    <a:lnTo>
                      <a:pt x="12" y="138"/>
                    </a:lnTo>
                    <a:lnTo>
                      <a:pt x="10" y="134"/>
                    </a:lnTo>
                    <a:lnTo>
                      <a:pt x="6" y="132"/>
                    </a:lnTo>
                    <a:lnTo>
                      <a:pt x="6" y="132"/>
                    </a:lnTo>
                    <a:lnTo>
                      <a:pt x="16" y="120"/>
                    </a:lnTo>
                    <a:lnTo>
                      <a:pt x="16" y="120"/>
                    </a:lnTo>
                    <a:lnTo>
                      <a:pt x="18" y="120"/>
                    </a:lnTo>
                    <a:lnTo>
                      <a:pt x="16" y="118"/>
                    </a:lnTo>
                    <a:lnTo>
                      <a:pt x="16" y="114"/>
                    </a:lnTo>
                    <a:lnTo>
                      <a:pt x="14" y="110"/>
                    </a:lnTo>
                    <a:lnTo>
                      <a:pt x="14" y="110"/>
                    </a:lnTo>
                    <a:lnTo>
                      <a:pt x="16" y="106"/>
                    </a:lnTo>
                    <a:lnTo>
                      <a:pt x="18" y="104"/>
                    </a:lnTo>
                    <a:lnTo>
                      <a:pt x="20" y="104"/>
                    </a:lnTo>
                    <a:lnTo>
                      <a:pt x="24" y="100"/>
                    </a:lnTo>
                    <a:lnTo>
                      <a:pt x="24" y="100"/>
                    </a:lnTo>
                    <a:lnTo>
                      <a:pt x="24" y="98"/>
                    </a:lnTo>
                    <a:lnTo>
                      <a:pt x="22" y="98"/>
                    </a:lnTo>
                    <a:lnTo>
                      <a:pt x="20" y="94"/>
                    </a:lnTo>
                    <a:lnTo>
                      <a:pt x="16" y="92"/>
                    </a:lnTo>
                    <a:lnTo>
                      <a:pt x="14" y="92"/>
                    </a:lnTo>
                    <a:lnTo>
                      <a:pt x="14" y="92"/>
                    </a:lnTo>
                    <a:lnTo>
                      <a:pt x="18" y="90"/>
                    </a:lnTo>
                    <a:lnTo>
                      <a:pt x="24" y="90"/>
                    </a:lnTo>
                    <a:lnTo>
                      <a:pt x="30" y="92"/>
                    </a:lnTo>
                    <a:lnTo>
                      <a:pt x="34" y="92"/>
                    </a:lnTo>
                    <a:lnTo>
                      <a:pt x="34" y="92"/>
                    </a:lnTo>
                    <a:lnTo>
                      <a:pt x="36" y="90"/>
                    </a:lnTo>
                    <a:lnTo>
                      <a:pt x="36" y="90"/>
                    </a:lnTo>
                    <a:lnTo>
                      <a:pt x="36" y="86"/>
                    </a:lnTo>
                    <a:lnTo>
                      <a:pt x="36" y="80"/>
                    </a:lnTo>
                    <a:lnTo>
                      <a:pt x="38" y="74"/>
                    </a:lnTo>
                    <a:lnTo>
                      <a:pt x="38" y="74"/>
                    </a:lnTo>
                    <a:lnTo>
                      <a:pt x="42" y="76"/>
                    </a:lnTo>
                    <a:lnTo>
                      <a:pt x="46" y="78"/>
                    </a:lnTo>
                    <a:lnTo>
                      <a:pt x="52" y="84"/>
                    </a:lnTo>
                    <a:lnTo>
                      <a:pt x="60" y="88"/>
                    </a:lnTo>
                    <a:lnTo>
                      <a:pt x="66" y="90"/>
                    </a:lnTo>
                    <a:lnTo>
                      <a:pt x="72" y="90"/>
                    </a:lnTo>
                    <a:lnTo>
                      <a:pt x="72" y="90"/>
                    </a:lnTo>
                    <a:lnTo>
                      <a:pt x="98" y="86"/>
                    </a:lnTo>
                    <a:lnTo>
                      <a:pt x="98" y="86"/>
                    </a:lnTo>
                    <a:lnTo>
                      <a:pt x="98" y="86"/>
                    </a:lnTo>
                    <a:lnTo>
                      <a:pt x="98" y="86"/>
                    </a:lnTo>
                    <a:lnTo>
                      <a:pt x="72" y="90"/>
                    </a:lnTo>
                    <a:lnTo>
                      <a:pt x="72" y="90"/>
                    </a:lnTo>
                    <a:lnTo>
                      <a:pt x="66" y="90"/>
                    </a:lnTo>
                    <a:lnTo>
                      <a:pt x="60" y="88"/>
                    </a:lnTo>
                    <a:lnTo>
                      <a:pt x="52" y="84"/>
                    </a:lnTo>
                    <a:lnTo>
                      <a:pt x="46" y="78"/>
                    </a:lnTo>
                    <a:lnTo>
                      <a:pt x="42" y="76"/>
                    </a:lnTo>
                    <a:lnTo>
                      <a:pt x="38" y="74"/>
                    </a:lnTo>
                    <a:lnTo>
                      <a:pt x="38" y="74"/>
                    </a:lnTo>
                    <a:lnTo>
                      <a:pt x="30" y="62"/>
                    </a:lnTo>
                    <a:lnTo>
                      <a:pt x="28" y="60"/>
                    </a:lnTo>
                    <a:lnTo>
                      <a:pt x="28" y="56"/>
                    </a:lnTo>
                    <a:lnTo>
                      <a:pt x="30" y="50"/>
                    </a:lnTo>
                    <a:lnTo>
                      <a:pt x="32" y="44"/>
                    </a:lnTo>
                    <a:lnTo>
                      <a:pt x="32" y="44"/>
                    </a:lnTo>
                    <a:lnTo>
                      <a:pt x="36" y="38"/>
                    </a:lnTo>
                    <a:lnTo>
                      <a:pt x="40" y="36"/>
                    </a:lnTo>
                    <a:lnTo>
                      <a:pt x="42" y="34"/>
                    </a:lnTo>
                    <a:lnTo>
                      <a:pt x="46" y="34"/>
                    </a:lnTo>
                    <a:lnTo>
                      <a:pt x="54" y="34"/>
                    </a:lnTo>
                    <a:lnTo>
                      <a:pt x="56" y="34"/>
                    </a:lnTo>
                    <a:lnTo>
                      <a:pt x="60" y="32"/>
                    </a:lnTo>
                    <a:lnTo>
                      <a:pt x="60" y="32"/>
                    </a:lnTo>
                    <a:lnTo>
                      <a:pt x="66" y="28"/>
                    </a:lnTo>
                    <a:lnTo>
                      <a:pt x="70" y="26"/>
                    </a:lnTo>
                    <a:lnTo>
                      <a:pt x="72" y="18"/>
                    </a:lnTo>
                    <a:lnTo>
                      <a:pt x="74" y="14"/>
                    </a:lnTo>
                    <a:lnTo>
                      <a:pt x="78" y="10"/>
                    </a:lnTo>
                    <a:lnTo>
                      <a:pt x="86" y="6"/>
                    </a:lnTo>
                    <a:lnTo>
                      <a:pt x="98" y="0"/>
                    </a:lnTo>
                    <a:lnTo>
                      <a:pt x="98" y="0"/>
                    </a:lnTo>
                    <a:lnTo>
                      <a:pt x="100" y="2"/>
                    </a:lnTo>
                    <a:lnTo>
                      <a:pt x="102" y="2"/>
                    </a:lnTo>
                    <a:lnTo>
                      <a:pt x="102" y="2"/>
                    </a:lnTo>
                    <a:lnTo>
                      <a:pt x="100" y="0"/>
                    </a:lnTo>
                    <a:lnTo>
                      <a:pt x="98" y="0"/>
                    </a:lnTo>
                    <a:lnTo>
                      <a:pt x="98" y="0"/>
                    </a:lnTo>
                    <a:lnTo>
                      <a:pt x="86" y="4"/>
                    </a:lnTo>
                    <a:lnTo>
                      <a:pt x="78" y="10"/>
                    </a:lnTo>
                    <a:lnTo>
                      <a:pt x="74" y="14"/>
                    </a:lnTo>
                    <a:lnTo>
                      <a:pt x="72" y="18"/>
                    </a:lnTo>
                    <a:lnTo>
                      <a:pt x="70" y="24"/>
                    </a:lnTo>
                    <a:lnTo>
                      <a:pt x="66" y="28"/>
                    </a:lnTo>
                    <a:lnTo>
                      <a:pt x="60" y="32"/>
                    </a:lnTo>
                    <a:lnTo>
                      <a:pt x="60" y="3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5" name="Freeform 78"/>
              <p:cNvSpPr>
                <a:spLocks/>
              </p:cNvSpPr>
              <p:nvPr/>
            </p:nvSpPr>
            <p:spPr bwMode="auto">
              <a:xfrm>
                <a:off x="3256" y="1988"/>
                <a:ext cx="2" cy="8"/>
              </a:xfrm>
              <a:custGeom>
                <a:avLst/>
                <a:gdLst>
                  <a:gd name="T0" fmla="*/ 2 w 2"/>
                  <a:gd name="T1" fmla="*/ 2 h 8"/>
                  <a:gd name="T2" fmla="*/ 2 w 2"/>
                  <a:gd name="T3" fmla="*/ 2 h 8"/>
                  <a:gd name="T4" fmla="*/ 0 w 2"/>
                  <a:gd name="T5" fmla="*/ 0 h 8"/>
                  <a:gd name="T6" fmla="*/ 0 w 2"/>
                  <a:gd name="T7" fmla="*/ 0 h 8"/>
                  <a:gd name="T8" fmla="*/ 2 w 2"/>
                  <a:gd name="T9" fmla="*/ 2 h 8"/>
                  <a:gd name="T10" fmla="*/ 2 w 2"/>
                  <a:gd name="T11" fmla="*/ 2 h 8"/>
                  <a:gd name="T12" fmla="*/ 2 w 2"/>
                  <a:gd name="T13" fmla="*/ 6 h 8"/>
                  <a:gd name="T14" fmla="*/ 2 w 2"/>
                  <a:gd name="T15" fmla="*/ 8 h 8"/>
                  <a:gd name="T16" fmla="*/ 2 w 2"/>
                  <a:gd name="T17" fmla="*/ 8 h 8"/>
                  <a:gd name="T18" fmla="*/ 2 w 2"/>
                  <a:gd name="T19" fmla="*/ 6 h 8"/>
                  <a:gd name="T20" fmla="*/ 2 w 2"/>
                  <a:gd name="T21" fmla="*/ 2 h 8"/>
                  <a:gd name="T22" fmla="*/ 2 w 2"/>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2"/>
                    </a:moveTo>
                    <a:lnTo>
                      <a:pt x="2" y="2"/>
                    </a:lnTo>
                    <a:lnTo>
                      <a:pt x="0" y="0"/>
                    </a:lnTo>
                    <a:lnTo>
                      <a:pt x="0" y="0"/>
                    </a:lnTo>
                    <a:lnTo>
                      <a:pt x="2" y="2"/>
                    </a:lnTo>
                    <a:lnTo>
                      <a:pt x="2" y="2"/>
                    </a:lnTo>
                    <a:lnTo>
                      <a:pt x="2" y="6"/>
                    </a:lnTo>
                    <a:lnTo>
                      <a:pt x="2" y="8"/>
                    </a:lnTo>
                    <a:lnTo>
                      <a:pt x="2" y="8"/>
                    </a:lnTo>
                    <a:lnTo>
                      <a:pt x="2" y="6"/>
                    </a:lnTo>
                    <a:lnTo>
                      <a:pt x="2" y="2"/>
                    </a:lnTo>
                    <a:lnTo>
                      <a:pt x="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6" name="Freeform 79"/>
              <p:cNvSpPr>
                <a:spLocks/>
              </p:cNvSpPr>
              <p:nvPr/>
            </p:nvSpPr>
            <p:spPr bwMode="auto">
              <a:xfrm>
                <a:off x="2396" y="1780"/>
                <a:ext cx="50" cy="16"/>
              </a:xfrm>
              <a:custGeom>
                <a:avLst/>
                <a:gdLst>
                  <a:gd name="T0" fmla="*/ 42 w 50"/>
                  <a:gd name="T1" fmla="*/ 6 h 16"/>
                  <a:gd name="T2" fmla="*/ 42 w 50"/>
                  <a:gd name="T3" fmla="*/ 6 h 16"/>
                  <a:gd name="T4" fmla="*/ 38 w 50"/>
                  <a:gd name="T5" fmla="*/ 0 h 16"/>
                  <a:gd name="T6" fmla="*/ 38 w 50"/>
                  <a:gd name="T7" fmla="*/ 0 h 16"/>
                  <a:gd name="T8" fmla="*/ 36 w 50"/>
                  <a:gd name="T9" fmla="*/ 0 h 16"/>
                  <a:gd name="T10" fmla="*/ 34 w 50"/>
                  <a:gd name="T11" fmla="*/ 4 h 16"/>
                  <a:gd name="T12" fmla="*/ 32 w 50"/>
                  <a:gd name="T13" fmla="*/ 10 h 16"/>
                  <a:gd name="T14" fmla="*/ 32 w 50"/>
                  <a:gd name="T15" fmla="*/ 10 h 16"/>
                  <a:gd name="T16" fmla="*/ 30 w 50"/>
                  <a:gd name="T17" fmla="*/ 14 h 16"/>
                  <a:gd name="T18" fmla="*/ 26 w 50"/>
                  <a:gd name="T19" fmla="*/ 14 h 16"/>
                  <a:gd name="T20" fmla="*/ 16 w 50"/>
                  <a:gd name="T21" fmla="*/ 12 h 16"/>
                  <a:gd name="T22" fmla="*/ 4 w 50"/>
                  <a:gd name="T23" fmla="*/ 6 h 16"/>
                  <a:gd name="T24" fmla="*/ 0 w 50"/>
                  <a:gd name="T25" fmla="*/ 2 h 16"/>
                  <a:gd name="T26" fmla="*/ 0 w 50"/>
                  <a:gd name="T27" fmla="*/ 0 h 16"/>
                  <a:gd name="T28" fmla="*/ 0 w 50"/>
                  <a:gd name="T29" fmla="*/ 0 h 16"/>
                  <a:gd name="T30" fmla="*/ 0 w 50"/>
                  <a:gd name="T31" fmla="*/ 4 h 16"/>
                  <a:gd name="T32" fmla="*/ 4 w 50"/>
                  <a:gd name="T33" fmla="*/ 6 h 16"/>
                  <a:gd name="T34" fmla="*/ 16 w 50"/>
                  <a:gd name="T35" fmla="*/ 12 h 16"/>
                  <a:gd name="T36" fmla="*/ 26 w 50"/>
                  <a:gd name="T37" fmla="*/ 14 h 16"/>
                  <a:gd name="T38" fmla="*/ 30 w 50"/>
                  <a:gd name="T39" fmla="*/ 14 h 16"/>
                  <a:gd name="T40" fmla="*/ 32 w 50"/>
                  <a:gd name="T41" fmla="*/ 10 h 16"/>
                  <a:gd name="T42" fmla="*/ 32 w 50"/>
                  <a:gd name="T43" fmla="*/ 10 h 16"/>
                  <a:gd name="T44" fmla="*/ 34 w 50"/>
                  <a:gd name="T45" fmla="*/ 4 h 16"/>
                  <a:gd name="T46" fmla="*/ 36 w 50"/>
                  <a:gd name="T47" fmla="*/ 0 h 16"/>
                  <a:gd name="T48" fmla="*/ 38 w 50"/>
                  <a:gd name="T49" fmla="*/ 0 h 16"/>
                  <a:gd name="T50" fmla="*/ 38 w 50"/>
                  <a:gd name="T51" fmla="*/ 0 h 16"/>
                  <a:gd name="T52" fmla="*/ 42 w 50"/>
                  <a:gd name="T53" fmla="*/ 6 h 16"/>
                  <a:gd name="T54" fmla="*/ 42 w 50"/>
                  <a:gd name="T55" fmla="*/ 6 h 16"/>
                  <a:gd name="T56" fmla="*/ 44 w 50"/>
                  <a:gd name="T57" fmla="*/ 10 h 16"/>
                  <a:gd name="T58" fmla="*/ 46 w 50"/>
                  <a:gd name="T59" fmla="*/ 12 h 16"/>
                  <a:gd name="T60" fmla="*/ 48 w 50"/>
                  <a:gd name="T61" fmla="*/ 14 h 16"/>
                  <a:gd name="T62" fmla="*/ 50 w 50"/>
                  <a:gd name="T63" fmla="*/ 16 h 16"/>
                  <a:gd name="T64" fmla="*/ 50 w 50"/>
                  <a:gd name="T65" fmla="*/ 16 h 16"/>
                  <a:gd name="T66" fmla="*/ 50 w 50"/>
                  <a:gd name="T67" fmla="*/ 16 h 16"/>
                  <a:gd name="T68" fmla="*/ 50 w 50"/>
                  <a:gd name="T69" fmla="*/ 16 h 16"/>
                  <a:gd name="T70" fmla="*/ 48 w 50"/>
                  <a:gd name="T71" fmla="*/ 12 h 16"/>
                  <a:gd name="T72" fmla="*/ 46 w 50"/>
                  <a:gd name="T73" fmla="*/ 12 h 16"/>
                  <a:gd name="T74" fmla="*/ 44 w 50"/>
                  <a:gd name="T75" fmla="*/ 10 h 16"/>
                  <a:gd name="T76" fmla="*/ 42 w 50"/>
                  <a:gd name="T77" fmla="*/ 6 h 16"/>
                  <a:gd name="T78" fmla="*/ 42 w 50"/>
                  <a:gd name="T7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6">
                    <a:moveTo>
                      <a:pt x="42" y="6"/>
                    </a:moveTo>
                    <a:lnTo>
                      <a:pt x="42" y="6"/>
                    </a:lnTo>
                    <a:lnTo>
                      <a:pt x="38" y="0"/>
                    </a:lnTo>
                    <a:lnTo>
                      <a:pt x="38" y="0"/>
                    </a:lnTo>
                    <a:lnTo>
                      <a:pt x="36" y="0"/>
                    </a:lnTo>
                    <a:lnTo>
                      <a:pt x="34" y="4"/>
                    </a:lnTo>
                    <a:lnTo>
                      <a:pt x="32" y="10"/>
                    </a:lnTo>
                    <a:lnTo>
                      <a:pt x="32" y="10"/>
                    </a:lnTo>
                    <a:lnTo>
                      <a:pt x="30" y="14"/>
                    </a:lnTo>
                    <a:lnTo>
                      <a:pt x="26" y="14"/>
                    </a:lnTo>
                    <a:lnTo>
                      <a:pt x="16" y="12"/>
                    </a:lnTo>
                    <a:lnTo>
                      <a:pt x="4" y="6"/>
                    </a:lnTo>
                    <a:lnTo>
                      <a:pt x="0" y="2"/>
                    </a:lnTo>
                    <a:lnTo>
                      <a:pt x="0" y="0"/>
                    </a:lnTo>
                    <a:lnTo>
                      <a:pt x="0" y="0"/>
                    </a:lnTo>
                    <a:lnTo>
                      <a:pt x="0" y="4"/>
                    </a:lnTo>
                    <a:lnTo>
                      <a:pt x="4" y="6"/>
                    </a:lnTo>
                    <a:lnTo>
                      <a:pt x="16" y="12"/>
                    </a:lnTo>
                    <a:lnTo>
                      <a:pt x="26" y="14"/>
                    </a:lnTo>
                    <a:lnTo>
                      <a:pt x="30" y="14"/>
                    </a:lnTo>
                    <a:lnTo>
                      <a:pt x="32" y="10"/>
                    </a:lnTo>
                    <a:lnTo>
                      <a:pt x="32" y="10"/>
                    </a:lnTo>
                    <a:lnTo>
                      <a:pt x="34" y="4"/>
                    </a:lnTo>
                    <a:lnTo>
                      <a:pt x="36" y="0"/>
                    </a:lnTo>
                    <a:lnTo>
                      <a:pt x="38" y="0"/>
                    </a:lnTo>
                    <a:lnTo>
                      <a:pt x="38" y="0"/>
                    </a:lnTo>
                    <a:lnTo>
                      <a:pt x="42" y="6"/>
                    </a:lnTo>
                    <a:lnTo>
                      <a:pt x="42" y="6"/>
                    </a:lnTo>
                    <a:lnTo>
                      <a:pt x="44" y="10"/>
                    </a:lnTo>
                    <a:lnTo>
                      <a:pt x="46" y="12"/>
                    </a:lnTo>
                    <a:lnTo>
                      <a:pt x="48" y="14"/>
                    </a:lnTo>
                    <a:lnTo>
                      <a:pt x="50" y="16"/>
                    </a:lnTo>
                    <a:lnTo>
                      <a:pt x="50" y="16"/>
                    </a:lnTo>
                    <a:lnTo>
                      <a:pt x="50" y="16"/>
                    </a:lnTo>
                    <a:lnTo>
                      <a:pt x="50" y="16"/>
                    </a:lnTo>
                    <a:lnTo>
                      <a:pt x="48" y="12"/>
                    </a:lnTo>
                    <a:lnTo>
                      <a:pt x="46" y="12"/>
                    </a:lnTo>
                    <a:lnTo>
                      <a:pt x="44" y="10"/>
                    </a:lnTo>
                    <a:lnTo>
                      <a:pt x="42" y="6"/>
                    </a:lnTo>
                    <a:lnTo>
                      <a:pt x="4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7" name="Freeform 80"/>
              <p:cNvSpPr>
                <a:spLocks/>
              </p:cNvSpPr>
              <p:nvPr/>
            </p:nvSpPr>
            <p:spPr bwMode="auto">
              <a:xfrm>
                <a:off x="2404" y="1766"/>
                <a:ext cx="2" cy="2"/>
              </a:xfrm>
              <a:custGeom>
                <a:avLst/>
                <a:gdLst>
                  <a:gd name="T0" fmla="*/ 0 w 2"/>
                  <a:gd name="T1" fmla="*/ 0 h 2"/>
                  <a:gd name="T2" fmla="*/ 0 w 2"/>
                  <a:gd name="T3" fmla="*/ 0 h 2"/>
                  <a:gd name="T4" fmla="*/ 2 w 2"/>
                  <a:gd name="T5" fmla="*/ 0 h 2"/>
                  <a:gd name="T6" fmla="*/ 2 w 2"/>
                  <a:gd name="T7" fmla="*/ 2 h 2"/>
                  <a:gd name="T8" fmla="*/ 2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0"/>
                    </a:lnTo>
                    <a:lnTo>
                      <a:pt x="2" y="2"/>
                    </a:lnTo>
                    <a:lnTo>
                      <a:pt x="2" y="2"/>
                    </a:lnTo>
                    <a:lnTo>
                      <a:pt x="2"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8" name="Freeform 81"/>
              <p:cNvSpPr>
                <a:spLocks/>
              </p:cNvSpPr>
              <p:nvPr/>
            </p:nvSpPr>
            <p:spPr bwMode="auto">
              <a:xfrm>
                <a:off x="3076" y="1496"/>
                <a:ext cx="6" cy="6"/>
              </a:xfrm>
              <a:custGeom>
                <a:avLst/>
                <a:gdLst>
                  <a:gd name="T0" fmla="*/ 6 w 6"/>
                  <a:gd name="T1" fmla="*/ 0 h 6"/>
                  <a:gd name="T2" fmla="*/ 6 w 6"/>
                  <a:gd name="T3" fmla="*/ 0 h 6"/>
                  <a:gd name="T4" fmla="*/ 0 w 6"/>
                  <a:gd name="T5" fmla="*/ 6 h 6"/>
                  <a:gd name="T6" fmla="*/ 0 w 6"/>
                  <a:gd name="T7" fmla="*/ 6 h 6"/>
                  <a:gd name="T8" fmla="*/ 6 w 6"/>
                  <a:gd name="T9" fmla="*/ 0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6" y="0"/>
                    </a:lnTo>
                    <a:lnTo>
                      <a:pt x="0" y="6"/>
                    </a:lnTo>
                    <a:lnTo>
                      <a:pt x="0" y="6"/>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09" name="Freeform 82"/>
              <p:cNvSpPr>
                <a:spLocks/>
              </p:cNvSpPr>
              <p:nvPr/>
            </p:nvSpPr>
            <p:spPr bwMode="auto">
              <a:xfrm>
                <a:off x="3104" y="1458"/>
                <a:ext cx="2" cy="4"/>
              </a:xfrm>
              <a:custGeom>
                <a:avLst/>
                <a:gdLst>
                  <a:gd name="T0" fmla="*/ 2 w 2"/>
                  <a:gd name="T1" fmla="*/ 0 h 4"/>
                  <a:gd name="T2" fmla="*/ 2 w 2"/>
                  <a:gd name="T3" fmla="*/ 0 h 4"/>
                  <a:gd name="T4" fmla="*/ 2 w 2"/>
                  <a:gd name="T5" fmla="*/ 0 h 4"/>
                  <a:gd name="T6" fmla="*/ 2 w 2"/>
                  <a:gd name="T7" fmla="*/ 0 h 4"/>
                  <a:gd name="T8" fmla="*/ 0 w 2"/>
                  <a:gd name="T9" fmla="*/ 4 h 4"/>
                  <a:gd name="T10" fmla="*/ 0 w 2"/>
                  <a:gd name="T11" fmla="*/ 4 h 4"/>
                  <a:gd name="T12" fmla="*/ 2 w 2"/>
                  <a:gd name="T13" fmla="*/ 2 h 4"/>
                  <a:gd name="T14" fmla="*/ 2 w 2"/>
                  <a:gd name="T15" fmla="*/ 2 h 4"/>
                  <a:gd name="T16" fmla="*/ 2 w 2"/>
                  <a:gd name="T17" fmla="*/ 0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2" y="0"/>
                    </a:lnTo>
                    <a:lnTo>
                      <a:pt x="2" y="0"/>
                    </a:lnTo>
                    <a:lnTo>
                      <a:pt x="0" y="4"/>
                    </a:lnTo>
                    <a:lnTo>
                      <a:pt x="0" y="4"/>
                    </a:lnTo>
                    <a:lnTo>
                      <a:pt x="2" y="2"/>
                    </a:lnTo>
                    <a:lnTo>
                      <a:pt x="2"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0" name="Freeform 83"/>
              <p:cNvSpPr>
                <a:spLocks/>
              </p:cNvSpPr>
              <p:nvPr/>
            </p:nvSpPr>
            <p:spPr bwMode="auto">
              <a:xfrm>
                <a:off x="3082" y="1476"/>
                <a:ext cx="20" cy="10"/>
              </a:xfrm>
              <a:custGeom>
                <a:avLst/>
                <a:gdLst>
                  <a:gd name="T0" fmla="*/ 18 w 20"/>
                  <a:gd name="T1" fmla="*/ 4 h 10"/>
                  <a:gd name="T2" fmla="*/ 18 w 20"/>
                  <a:gd name="T3" fmla="*/ 4 h 10"/>
                  <a:gd name="T4" fmla="*/ 20 w 20"/>
                  <a:gd name="T5" fmla="*/ 0 h 10"/>
                  <a:gd name="T6" fmla="*/ 20 w 20"/>
                  <a:gd name="T7" fmla="*/ 0 h 10"/>
                  <a:gd name="T8" fmla="*/ 18 w 20"/>
                  <a:gd name="T9" fmla="*/ 4 h 10"/>
                  <a:gd name="T10" fmla="*/ 18 w 20"/>
                  <a:gd name="T11" fmla="*/ 4 h 10"/>
                  <a:gd name="T12" fmla="*/ 12 w 20"/>
                  <a:gd name="T13" fmla="*/ 8 h 10"/>
                  <a:gd name="T14" fmla="*/ 6 w 20"/>
                  <a:gd name="T15" fmla="*/ 10 h 10"/>
                  <a:gd name="T16" fmla="*/ 2 w 20"/>
                  <a:gd name="T17" fmla="*/ 10 h 10"/>
                  <a:gd name="T18" fmla="*/ 0 w 20"/>
                  <a:gd name="T19" fmla="*/ 10 h 10"/>
                  <a:gd name="T20" fmla="*/ 0 w 20"/>
                  <a:gd name="T21" fmla="*/ 10 h 10"/>
                  <a:gd name="T22" fmla="*/ 2 w 20"/>
                  <a:gd name="T23" fmla="*/ 10 h 10"/>
                  <a:gd name="T24" fmla="*/ 6 w 20"/>
                  <a:gd name="T25" fmla="*/ 10 h 10"/>
                  <a:gd name="T26" fmla="*/ 12 w 20"/>
                  <a:gd name="T27" fmla="*/ 8 h 10"/>
                  <a:gd name="T28" fmla="*/ 18 w 20"/>
                  <a:gd name="T29" fmla="*/ 4 h 10"/>
                  <a:gd name="T30" fmla="*/ 18 w 2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18" y="4"/>
                    </a:moveTo>
                    <a:lnTo>
                      <a:pt x="18" y="4"/>
                    </a:lnTo>
                    <a:lnTo>
                      <a:pt x="20" y="0"/>
                    </a:lnTo>
                    <a:lnTo>
                      <a:pt x="20" y="0"/>
                    </a:lnTo>
                    <a:lnTo>
                      <a:pt x="18" y="4"/>
                    </a:lnTo>
                    <a:lnTo>
                      <a:pt x="18" y="4"/>
                    </a:lnTo>
                    <a:lnTo>
                      <a:pt x="12" y="8"/>
                    </a:lnTo>
                    <a:lnTo>
                      <a:pt x="6" y="10"/>
                    </a:lnTo>
                    <a:lnTo>
                      <a:pt x="2" y="10"/>
                    </a:lnTo>
                    <a:lnTo>
                      <a:pt x="0" y="10"/>
                    </a:lnTo>
                    <a:lnTo>
                      <a:pt x="0" y="10"/>
                    </a:lnTo>
                    <a:lnTo>
                      <a:pt x="2" y="10"/>
                    </a:lnTo>
                    <a:lnTo>
                      <a:pt x="6" y="10"/>
                    </a:lnTo>
                    <a:lnTo>
                      <a:pt x="12" y="8"/>
                    </a:lnTo>
                    <a:lnTo>
                      <a:pt x="18" y="4"/>
                    </a:lnTo>
                    <a:lnTo>
                      <a:pt x="18"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1" name="Freeform 84"/>
              <p:cNvSpPr>
                <a:spLocks/>
              </p:cNvSpPr>
              <p:nvPr/>
            </p:nvSpPr>
            <p:spPr bwMode="auto">
              <a:xfrm>
                <a:off x="3626" y="2140"/>
                <a:ext cx="18" cy="26"/>
              </a:xfrm>
              <a:custGeom>
                <a:avLst/>
                <a:gdLst>
                  <a:gd name="T0" fmla="*/ 0 w 18"/>
                  <a:gd name="T1" fmla="*/ 0 h 26"/>
                  <a:gd name="T2" fmla="*/ 0 w 18"/>
                  <a:gd name="T3" fmla="*/ 0 h 26"/>
                  <a:gd name="T4" fmla="*/ 4 w 18"/>
                  <a:gd name="T5" fmla="*/ 8 h 26"/>
                  <a:gd name="T6" fmla="*/ 14 w 18"/>
                  <a:gd name="T7" fmla="*/ 20 h 26"/>
                  <a:gd name="T8" fmla="*/ 14 w 18"/>
                  <a:gd name="T9" fmla="*/ 20 h 26"/>
                  <a:gd name="T10" fmla="*/ 18 w 18"/>
                  <a:gd name="T11" fmla="*/ 26 h 26"/>
                  <a:gd name="T12" fmla="*/ 18 w 18"/>
                  <a:gd name="T13" fmla="*/ 26 h 26"/>
                  <a:gd name="T14" fmla="*/ 14 w 18"/>
                  <a:gd name="T15" fmla="*/ 20 h 26"/>
                  <a:gd name="T16" fmla="*/ 14 w 18"/>
                  <a:gd name="T17" fmla="*/ 20 h 26"/>
                  <a:gd name="T18" fmla="*/ 4 w 18"/>
                  <a:gd name="T19" fmla="*/ 8 h 26"/>
                  <a:gd name="T20" fmla="*/ 0 w 18"/>
                  <a:gd name="T21" fmla="*/ 0 h 26"/>
                  <a:gd name="T22" fmla="*/ 0 w 18"/>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6">
                    <a:moveTo>
                      <a:pt x="0" y="0"/>
                    </a:moveTo>
                    <a:lnTo>
                      <a:pt x="0" y="0"/>
                    </a:lnTo>
                    <a:lnTo>
                      <a:pt x="4" y="8"/>
                    </a:lnTo>
                    <a:lnTo>
                      <a:pt x="14" y="20"/>
                    </a:lnTo>
                    <a:lnTo>
                      <a:pt x="14" y="20"/>
                    </a:lnTo>
                    <a:lnTo>
                      <a:pt x="18" y="26"/>
                    </a:lnTo>
                    <a:lnTo>
                      <a:pt x="18" y="26"/>
                    </a:lnTo>
                    <a:lnTo>
                      <a:pt x="14" y="20"/>
                    </a:lnTo>
                    <a:lnTo>
                      <a:pt x="14" y="20"/>
                    </a:lnTo>
                    <a:lnTo>
                      <a:pt x="4" y="8"/>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2" name="Freeform 85"/>
              <p:cNvSpPr>
                <a:spLocks/>
              </p:cNvSpPr>
              <p:nvPr/>
            </p:nvSpPr>
            <p:spPr bwMode="auto">
              <a:xfrm>
                <a:off x="3098" y="1246"/>
                <a:ext cx="62" cy="22"/>
              </a:xfrm>
              <a:custGeom>
                <a:avLst/>
                <a:gdLst>
                  <a:gd name="T0" fmla="*/ 62 w 62"/>
                  <a:gd name="T1" fmla="*/ 0 h 22"/>
                  <a:gd name="T2" fmla="*/ 62 w 62"/>
                  <a:gd name="T3" fmla="*/ 0 h 22"/>
                  <a:gd name="T4" fmla="*/ 58 w 62"/>
                  <a:gd name="T5" fmla="*/ 4 h 22"/>
                  <a:gd name="T6" fmla="*/ 54 w 62"/>
                  <a:gd name="T7" fmla="*/ 4 h 22"/>
                  <a:gd name="T8" fmla="*/ 46 w 62"/>
                  <a:gd name="T9" fmla="*/ 4 h 22"/>
                  <a:gd name="T10" fmla="*/ 36 w 62"/>
                  <a:gd name="T11" fmla="*/ 2 h 22"/>
                  <a:gd name="T12" fmla="*/ 32 w 62"/>
                  <a:gd name="T13" fmla="*/ 2 h 22"/>
                  <a:gd name="T14" fmla="*/ 28 w 62"/>
                  <a:gd name="T15" fmla="*/ 2 h 22"/>
                  <a:gd name="T16" fmla="*/ 28 w 62"/>
                  <a:gd name="T17" fmla="*/ 2 h 22"/>
                  <a:gd name="T18" fmla="*/ 14 w 62"/>
                  <a:gd name="T19" fmla="*/ 10 h 22"/>
                  <a:gd name="T20" fmla="*/ 0 w 62"/>
                  <a:gd name="T21" fmla="*/ 22 h 22"/>
                  <a:gd name="T22" fmla="*/ 0 w 62"/>
                  <a:gd name="T23" fmla="*/ 22 h 22"/>
                  <a:gd name="T24" fmla="*/ 14 w 62"/>
                  <a:gd name="T25" fmla="*/ 10 h 22"/>
                  <a:gd name="T26" fmla="*/ 28 w 62"/>
                  <a:gd name="T27" fmla="*/ 2 h 22"/>
                  <a:gd name="T28" fmla="*/ 28 w 62"/>
                  <a:gd name="T29" fmla="*/ 2 h 22"/>
                  <a:gd name="T30" fmla="*/ 32 w 62"/>
                  <a:gd name="T31" fmla="*/ 2 h 22"/>
                  <a:gd name="T32" fmla="*/ 36 w 62"/>
                  <a:gd name="T33" fmla="*/ 2 h 22"/>
                  <a:gd name="T34" fmla="*/ 46 w 62"/>
                  <a:gd name="T35" fmla="*/ 4 h 22"/>
                  <a:gd name="T36" fmla="*/ 54 w 62"/>
                  <a:gd name="T37" fmla="*/ 6 h 22"/>
                  <a:gd name="T38" fmla="*/ 58 w 62"/>
                  <a:gd name="T39" fmla="*/ 4 h 22"/>
                  <a:gd name="T40" fmla="*/ 62 w 62"/>
                  <a:gd name="T41" fmla="*/ 0 h 22"/>
                  <a:gd name="T42" fmla="*/ 62 w 6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22">
                    <a:moveTo>
                      <a:pt x="62" y="0"/>
                    </a:moveTo>
                    <a:lnTo>
                      <a:pt x="62" y="0"/>
                    </a:lnTo>
                    <a:lnTo>
                      <a:pt x="58" y="4"/>
                    </a:lnTo>
                    <a:lnTo>
                      <a:pt x="54" y="4"/>
                    </a:lnTo>
                    <a:lnTo>
                      <a:pt x="46" y="4"/>
                    </a:lnTo>
                    <a:lnTo>
                      <a:pt x="36" y="2"/>
                    </a:lnTo>
                    <a:lnTo>
                      <a:pt x="32" y="2"/>
                    </a:lnTo>
                    <a:lnTo>
                      <a:pt x="28" y="2"/>
                    </a:lnTo>
                    <a:lnTo>
                      <a:pt x="28" y="2"/>
                    </a:lnTo>
                    <a:lnTo>
                      <a:pt x="14" y="10"/>
                    </a:lnTo>
                    <a:lnTo>
                      <a:pt x="0" y="22"/>
                    </a:lnTo>
                    <a:lnTo>
                      <a:pt x="0" y="22"/>
                    </a:lnTo>
                    <a:lnTo>
                      <a:pt x="14" y="10"/>
                    </a:lnTo>
                    <a:lnTo>
                      <a:pt x="28" y="2"/>
                    </a:lnTo>
                    <a:lnTo>
                      <a:pt x="28" y="2"/>
                    </a:lnTo>
                    <a:lnTo>
                      <a:pt x="32" y="2"/>
                    </a:lnTo>
                    <a:lnTo>
                      <a:pt x="36" y="2"/>
                    </a:lnTo>
                    <a:lnTo>
                      <a:pt x="46" y="4"/>
                    </a:lnTo>
                    <a:lnTo>
                      <a:pt x="54" y="6"/>
                    </a:lnTo>
                    <a:lnTo>
                      <a:pt x="58" y="4"/>
                    </a:lnTo>
                    <a:lnTo>
                      <a:pt x="62" y="0"/>
                    </a:lnTo>
                    <a:lnTo>
                      <a:pt x="6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3" name="Freeform 86"/>
              <p:cNvSpPr>
                <a:spLocks/>
              </p:cNvSpPr>
              <p:nvPr/>
            </p:nvSpPr>
            <p:spPr bwMode="auto">
              <a:xfrm>
                <a:off x="3208" y="2174"/>
                <a:ext cx="6" cy="2"/>
              </a:xfrm>
              <a:custGeom>
                <a:avLst/>
                <a:gdLst>
                  <a:gd name="T0" fmla="*/ 0 w 6"/>
                  <a:gd name="T1" fmla="*/ 2 h 2"/>
                  <a:gd name="T2" fmla="*/ 0 w 6"/>
                  <a:gd name="T3" fmla="*/ 2 h 2"/>
                  <a:gd name="T4" fmla="*/ 2 w 6"/>
                  <a:gd name="T5" fmla="*/ 0 h 2"/>
                  <a:gd name="T6" fmla="*/ 6 w 6"/>
                  <a:gd name="T7" fmla="*/ 0 h 2"/>
                  <a:gd name="T8" fmla="*/ 6 w 6"/>
                  <a:gd name="T9" fmla="*/ 0 h 2"/>
                  <a:gd name="T10" fmla="*/ 2 w 6"/>
                  <a:gd name="T11" fmla="*/ 0 h 2"/>
                  <a:gd name="T12" fmla="*/ 0 w 6"/>
                  <a:gd name="T13" fmla="*/ 2 h 2"/>
                  <a:gd name="T14" fmla="*/ 0 w 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2"/>
                    </a:moveTo>
                    <a:lnTo>
                      <a:pt x="0" y="2"/>
                    </a:lnTo>
                    <a:lnTo>
                      <a:pt x="2" y="0"/>
                    </a:lnTo>
                    <a:lnTo>
                      <a:pt x="6" y="0"/>
                    </a:lnTo>
                    <a:lnTo>
                      <a:pt x="6" y="0"/>
                    </a:lnTo>
                    <a:lnTo>
                      <a:pt x="2"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4" name="Freeform 87"/>
              <p:cNvSpPr>
                <a:spLocks/>
              </p:cNvSpPr>
              <p:nvPr/>
            </p:nvSpPr>
            <p:spPr bwMode="auto">
              <a:xfrm>
                <a:off x="3058" y="1224"/>
                <a:ext cx="12" cy="4"/>
              </a:xfrm>
              <a:custGeom>
                <a:avLst/>
                <a:gdLst>
                  <a:gd name="T0" fmla="*/ 6 w 12"/>
                  <a:gd name="T1" fmla="*/ 4 h 4"/>
                  <a:gd name="T2" fmla="*/ 6 w 12"/>
                  <a:gd name="T3" fmla="*/ 4 h 4"/>
                  <a:gd name="T4" fmla="*/ 10 w 12"/>
                  <a:gd name="T5" fmla="*/ 4 h 4"/>
                  <a:gd name="T6" fmla="*/ 12 w 12"/>
                  <a:gd name="T7" fmla="*/ 2 h 4"/>
                  <a:gd name="T8" fmla="*/ 12 w 12"/>
                  <a:gd name="T9" fmla="*/ 2 h 4"/>
                  <a:gd name="T10" fmla="*/ 8 w 12"/>
                  <a:gd name="T11" fmla="*/ 0 h 4"/>
                  <a:gd name="T12" fmla="*/ 8 w 12"/>
                  <a:gd name="T13" fmla="*/ 0 h 4"/>
                  <a:gd name="T14" fmla="*/ 6 w 12"/>
                  <a:gd name="T15" fmla="*/ 0 h 4"/>
                  <a:gd name="T16" fmla="*/ 6 w 12"/>
                  <a:gd name="T17" fmla="*/ 0 h 4"/>
                  <a:gd name="T18" fmla="*/ 0 w 12"/>
                  <a:gd name="T19" fmla="*/ 0 h 4"/>
                  <a:gd name="T20" fmla="*/ 0 w 12"/>
                  <a:gd name="T21" fmla="*/ 0 h 4"/>
                  <a:gd name="T22" fmla="*/ 2 w 12"/>
                  <a:gd name="T23" fmla="*/ 2 h 4"/>
                  <a:gd name="T24" fmla="*/ 6 w 12"/>
                  <a:gd name="T25" fmla="*/ 4 h 4"/>
                  <a:gd name="T26" fmla="*/ 6 w 12"/>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4">
                    <a:moveTo>
                      <a:pt x="6" y="4"/>
                    </a:moveTo>
                    <a:lnTo>
                      <a:pt x="6" y="4"/>
                    </a:lnTo>
                    <a:lnTo>
                      <a:pt x="10" y="4"/>
                    </a:lnTo>
                    <a:lnTo>
                      <a:pt x="12" y="2"/>
                    </a:lnTo>
                    <a:lnTo>
                      <a:pt x="12" y="2"/>
                    </a:lnTo>
                    <a:lnTo>
                      <a:pt x="8" y="0"/>
                    </a:lnTo>
                    <a:lnTo>
                      <a:pt x="8" y="0"/>
                    </a:lnTo>
                    <a:lnTo>
                      <a:pt x="6" y="0"/>
                    </a:lnTo>
                    <a:lnTo>
                      <a:pt x="6" y="0"/>
                    </a:lnTo>
                    <a:lnTo>
                      <a:pt x="0" y="0"/>
                    </a:lnTo>
                    <a:lnTo>
                      <a:pt x="0" y="0"/>
                    </a:lnTo>
                    <a:lnTo>
                      <a:pt x="2" y="2"/>
                    </a:lnTo>
                    <a:lnTo>
                      <a:pt x="6" y="4"/>
                    </a:lnTo>
                    <a:lnTo>
                      <a:pt x="6"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5" name="Freeform 88"/>
              <p:cNvSpPr>
                <a:spLocks/>
              </p:cNvSpPr>
              <p:nvPr/>
            </p:nvSpPr>
            <p:spPr bwMode="auto">
              <a:xfrm>
                <a:off x="3096" y="1416"/>
                <a:ext cx="16" cy="6"/>
              </a:xfrm>
              <a:custGeom>
                <a:avLst/>
                <a:gdLst>
                  <a:gd name="T0" fmla="*/ 16 w 16"/>
                  <a:gd name="T1" fmla="*/ 0 h 6"/>
                  <a:gd name="T2" fmla="*/ 16 w 16"/>
                  <a:gd name="T3" fmla="*/ 0 h 6"/>
                  <a:gd name="T4" fmla="*/ 16 w 16"/>
                  <a:gd name="T5" fmla="*/ 0 h 6"/>
                  <a:gd name="T6" fmla="*/ 16 w 16"/>
                  <a:gd name="T7" fmla="*/ 0 h 6"/>
                  <a:gd name="T8" fmla="*/ 12 w 16"/>
                  <a:gd name="T9" fmla="*/ 4 h 6"/>
                  <a:gd name="T10" fmla="*/ 8 w 16"/>
                  <a:gd name="T11" fmla="*/ 4 h 6"/>
                  <a:gd name="T12" fmla="*/ 4 w 16"/>
                  <a:gd name="T13" fmla="*/ 4 h 6"/>
                  <a:gd name="T14" fmla="*/ 0 w 16"/>
                  <a:gd name="T15" fmla="*/ 6 h 6"/>
                  <a:gd name="T16" fmla="*/ 0 w 16"/>
                  <a:gd name="T17" fmla="*/ 6 h 6"/>
                  <a:gd name="T18" fmla="*/ 0 w 16"/>
                  <a:gd name="T19" fmla="*/ 6 h 6"/>
                  <a:gd name="T20" fmla="*/ 0 w 16"/>
                  <a:gd name="T21" fmla="*/ 6 h 6"/>
                  <a:gd name="T22" fmla="*/ 4 w 16"/>
                  <a:gd name="T23" fmla="*/ 4 h 6"/>
                  <a:gd name="T24" fmla="*/ 8 w 16"/>
                  <a:gd name="T25" fmla="*/ 4 h 6"/>
                  <a:gd name="T26" fmla="*/ 12 w 16"/>
                  <a:gd name="T27" fmla="*/ 4 h 6"/>
                  <a:gd name="T28" fmla="*/ 16 w 16"/>
                  <a:gd name="T29" fmla="*/ 0 h 6"/>
                  <a:gd name="T30" fmla="*/ 16 w 1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16" y="0"/>
                    </a:moveTo>
                    <a:lnTo>
                      <a:pt x="16" y="0"/>
                    </a:lnTo>
                    <a:lnTo>
                      <a:pt x="16" y="0"/>
                    </a:lnTo>
                    <a:lnTo>
                      <a:pt x="16" y="0"/>
                    </a:lnTo>
                    <a:lnTo>
                      <a:pt x="12" y="4"/>
                    </a:lnTo>
                    <a:lnTo>
                      <a:pt x="8" y="4"/>
                    </a:lnTo>
                    <a:lnTo>
                      <a:pt x="4" y="4"/>
                    </a:lnTo>
                    <a:lnTo>
                      <a:pt x="0" y="6"/>
                    </a:lnTo>
                    <a:lnTo>
                      <a:pt x="0" y="6"/>
                    </a:lnTo>
                    <a:lnTo>
                      <a:pt x="0" y="6"/>
                    </a:lnTo>
                    <a:lnTo>
                      <a:pt x="0" y="6"/>
                    </a:lnTo>
                    <a:lnTo>
                      <a:pt x="4" y="4"/>
                    </a:lnTo>
                    <a:lnTo>
                      <a:pt x="8" y="4"/>
                    </a:lnTo>
                    <a:lnTo>
                      <a:pt x="12" y="4"/>
                    </a:lnTo>
                    <a:lnTo>
                      <a:pt x="16" y="0"/>
                    </a:lnTo>
                    <a:lnTo>
                      <a:pt x="1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6" name="Freeform 89"/>
              <p:cNvSpPr>
                <a:spLocks/>
              </p:cNvSpPr>
              <p:nvPr/>
            </p:nvSpPr>
            <p:spPr bwMode="auto">
              <a:xfrm>
                <a:off x="3390" y="2222"/>
                <a:ext cx="0" cy="6"/>
              </a:xfrm>
              <a:custGeom>
                <a:avLst/>
                <a:gdLst>
                  <a:gd name="T0" fmla="*/ 6 h 6"/>
                  <a:gd name="T1" fmla="*/ 6 h 6"/>
                  <a:gd name="T2" fmla="*/ 2 h 6"/>
                  <a:gd name="T3" fmla="*/ 2 h 6"/>
                  <a:gd name="T4" fmla="*/ 0 h 6"/>
                  <a:gd name="T5" fmla="*/ 0 h 6"/>
                  <a:gd name="T6" fmla="*/ 2 h 6"/>
                  <a:gd name="T7" fmla="*/ 2 h 6"/>
                  <a:gd name="T8" fmla="*/ 6 h 6"/>
                  <a:gd name="T9"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
                    <a:moveTo>
                      <a:pt x="0" y="6"/>
                    </a:moveTo>
                    <a:lnTo>
                      <a:pt x="0" y="6"/>
                    </a:lnTo>
                    <a:lnTo>
                      <a:pt x="0" y="2"/>
                    </a:lnTo>
                    <a:lnTo>
                      <a:pt x="0" y="2"/>
                    </a:lnTo>
                    <a:lnTo>
                      <a:pt x="0" y="0"/>
                    </a:lnTo>
                    <a:lnTo>
                      <a:pt x="0" y="0"/>
                    </a:lnTo>
                    <a:lnTo>
                      <a:pt x="0" y="2"/>
                    </a:lnTo>
                    <a:lnTo>
                      <a:pt x="0" y="2"/>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7" name="Freeform 90"/>
              <p:cNvSpPr>
                <a:spLocks/>
              </p:cNvSpPr>
              <p:nvPr/>
            </p:nvSpPr>
            <p:spPr bwMode="auto">
              <a:xfrm>
                <a:off x="2954" y="2190"/>
                <a:ext cx="4" cy="2"/>
              </a:xfrm>
              <a:custGeom>
                <a:avLst/>
                <a:gdLst>
                  <a:gd name="T0" fmla="*/ 0 w 4"/>
                  <a:gd name="T1" fmla="*/ 2 h 2"/>
                  <a:gd name="T2" fmla="*/ 0 w 4"/>
                  <a:gd name="T3" fmla="*/ 2 h 2"/>
                  <a:gd name="T4" fmla="*/ 0 w 4"/>
                  <a:gd name="T5" fmla="*/ 2 h 2"/>
                  <a:gd name="T6" fmla="*/ 0 w 4"/>
                  <a:gd name="T7" fmla="*/ 2 h 2"/>
                  <a:gd name="T8" fmla="*/ 4 w 4"/>
                  <a:gd name="T9" fmla="*/ 0 h 2"/>
                  <a:gd name="T10" fmla="*/ 4 w 4"/>
                  <a:gd name="T11" fmla="*/ 0 h 2"/>
                  <a:gd name="T12" fmla="*/ 2 w 4"/>
                  <a:gd name="T13" fmla="*/ 2 h 2"/>
                  <a:gd name="T14" fmla="*/ 2 w 4"/>
                  <a:gd name="T15" fmla="*/ 2 h 2"/>
                  <a:gd name="T16" fmla="*/ 0 w 4"/>
                  <a:gd name="T17" fmla="*/ 2 h 2"/>
                  <a:gd name="T18" fmla="*/ 0 w 4"/>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2"/>
                    </a:moveTo>
                    <a:lnTo>
                      <a:pt x="0" y="2"/>
                    </a:lnTo>
                    <a:lnTo>
                      <a:pt x="0" y="2"/>
                    </a:lnTo>
                    <a:lnTo>
                      <a:pt x="0" y="2"/>
                    </a:lnTo>
                    <a:lnTo>
                      <a:pt x="4" y="0"/>
                    </a:lnTo>
                    <a:lnTo>
                      <a:pt x="4" y="0"/>
                    </a:lnTo>
                    <a:lnTo>
                      <a:pt x="2" y="2"/>
                    </a:lnTo>
                    <a:lnTo>
                      <a:pt x="2" y="2"/>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8" name="Freeform 91"/>
              <p:cNvSpPr>
                <a:spLocks/>
              </p:cNvSpPr>
              <p:nvPr/>
            </p:nvSpPr>
            <p:spPr bwMode="auto">
              <a:xfrm>
                <a:off x="2964" y="2182"/>
                <a:ext cx="24" cy="34"/>
              </a:xfrm>
              <a:custGeom>
                <a:avLst/>
                <a:gdLst>
                  <a:gd name="T0" fmla="*/ 8 w 24"/>
                  <a:gd name="T1" fmla="*/ 20 h 34"/>
                  <a:gd name="T2" fmla="*/ 8 w 24"/>
                  <a:gd name="T3" fmla="*/ 20 h 34"/>
                  <a:gd name="T4" fmla="*/ 4 w 24"/>
                  <a:gd name="T5" fmla="*/ 16 h 34"/>
                  <a:gd name="T6" fmla="*/ 2 w 24"/>
                  <a:gd name="T7" fmla="*/ 12 h 34"/>
                  <a:gd name="T8" fmla="*/ 2 w 24"/>
                  <a:gd name="T9" fmla="*/ 2 h 34"/>
                  <a:gd name="T10" fmla="*/ 2 w 24"/>
                  <a:gd name="T11" fmla="*/ 2 h 34"/>
                  <a:gd name="T12" fmla="*/ 2 w 24"/>
                  <a:gd name="T13" fmla="*/ 0 h 34"/>
                  <a:gd name="T14" fmla="*/ 0 w 24"/>
                  <a:gd name="T15" fmla="*/ 2 h 34"/>
                  <a:gd name="T16" fmla="*/ 0 w 24"/>
                  <a:gd name="T17" fmla="*/ 2 h 34"/>
                  <a:gd name="T18" fmla="*/ 2 w 24"/>
                  <a:gd name="T19" fmla="*/ 0 h 34"/>
                  <a:gd name="T20" fmla="*/ 2 w 24"/>
                  <a:gd name="T21" fmla="*/ 2 h 34"/>
                  <a:gd name="T22" fmla="*/ 2 w 24"/>
                  <a:gd name="T23" fmla="*/ 2 h 34"/>
                  <a:gd name="T24" fmla="*/ 2 w 24"/>
                  <a:gd name="T25" fmla="*/ 12 h 34"/>
                  <a:gd name="T26" fmla="*/ 4 w 24"/>
                  <a:gd name="T27" fmla="*/ 16 h 34"/>
                  <a:gd name="T28" fmla="*/ 8 w 24"/>
                  <a:gd name="T29" fmla="*/ 20 h 34"/>
                  <a:gd name="T30" fmla="*/ 8 w 24"/>
                  <a:gd name="T31" fmla="*/ 20 h 34"/>
                  <a:gd name="T32" fmla="*/ 12 w 24"/>
                  <a:gd name="T33" fmla="*/ 24 h 34"/>
                  <a:gd name="T34" fmla="*/ 16 w 24"/>
                  <a:gd name="T35" fmla="*/ 30 h 34"/>
                  <a:gd name="T36" fmla="*/ 20 w 24"/>
                  <a:gd name="T37" fmla="*/ 34 h 34"/>
                  <a:gd name="T38" fmla="*/ 22 w 24"/>
                  <a:gd name="T39" fmla="*/ 34 h 34"/>
                  <a:gd name="T40" fmla="*/ 24 w 24"/>
                  <a:gd name="T41" fmla="*/ 34 h 34"/>
                  <a:gd name="T42" fmla="*/ 24 w 24"/>
                  <a:gd name="T43" fmla="*/ 34 h 34"/>
                  <a:gd name="T44" fmla="*/ 24 w 24"/>
                  <a:gd name="T45" fmla="*/ 34 h 34"/>
                  <a:gd name="T46" fmla="*/ 24 w 24"/>
                  <a:gd name="T47" fmla="*/ 34 h 34"/>
                  <a:gd name="T48" fmla="*/ 22 w 24"/>
                  <a:gd name="T49" fmla="*/ 34 h 34"/>
                  <a:gd name="T50" fmla="*/ 20 w 24"/>
                  <a:gd name="T51" fmla="*/ 34 h 34"/>
                  <a:gd name="T52" fmla="*/ 16 w 24"/>
                  <a:gd name="T53" fmla="*/ 30 h 34"/>
                  <a:gd name="T54" fmla="*/ 12 w 24"/>
                  <a:gd name="T55" fmla="*/ 24 h 34"/>
                  <a:gd name="T56" fmla="*/ 8 w 24"/>
                  <a:gd name="T57" fmla="*/ 20 h 34"/>
                  <a:gd name="T58" fmla="*/ 8 w 24"/>
                  <a:gd name="T5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4">
                    <a:moveTo>
                      <a:pt x="8" y="20"/>
                    </a:moveTo>
                    <a:lnTo>
                      <a:pt x="8" y="20"/>
                    </a:lnTo>
                    <a:lnTo>
                      <a:pt x="4" y="16"/>
                    </a:lnTo>
                    <a:lnTo>
                      <a:pt x="2" y="12"/>
                    </a:lnTo>
                    <a:lnTo>
                      <a:pt x="2" y="2"/>
                    </a:lnTo>
                    <a:lnTo>
                      <a:pt x="2" y="2"/>
                    </a:lnTo>
                    <a:lnTo>
                      <a:pt x="2" y="0"/>
                    </a:lnTo>
                    <a:lnTo>
                      <a:pt x="0" y="2"/>
                    </a:lnTo>
                    <a:lnTo>
                      <a:pt x="0" y="2"/>
                    </a:lnTo>
                    <a:lnTo>
                      <a:pt x="2" y="0"/>
                    </a:lnTo>
                    <a:lnTo>
                      <a:pt x="2" y="2"/>
                    </a:lnTo>
                    <a:lnTo>
                      <a:pt x="2" y="2"/>
                    </a:lnTo>
                    <a:lnTo>
                      <a:pt x="2" y="12"/>
                    </a:lnTo>
                    <a:lnTo>
                      <a:pt x="4" y="16"/>
                    </a:lnTo>
                    <a:lnTo>
                      <a:pt x="8" y="20"/>
                    </a:lnTo>
                    <a:lnTo>
                      <a:pt x="8" y="20"/>
                    </a:lnTo>
                    <a:lnTo>
                      <a:pt x="12" y="24"/>
                    </a:lnTo>
                    <a:lnTo>
                      <a:pt x="16" y="30"/>
                    </a:lnTo>
                    <a:lnTo>
                      <a:pt x="20" y="34"/>
                    </a:lnTo>
                    <a:lnTo>
                      <a:pt x="22" y="34"/>
                    </a:lnTo>
                    <a:lnTo>
                      <a:pt x="24" y="34"/>
                    </a:lnTo>
                    <a:lnTo>
                      <a:pt x="24" y="34"/>
                    </a:lnTo>
                    <a:lnTo>
                      <a:pt x="24" y="34"/>
                    </a:lnTo>
                    <a:lnTo>
                      <a:pt x="24" y="34"/>
                    </a:lnTo>
                    <a:lnTo>
                      <a:pt x="22" y="34"/>
                    </a:lnTo>
                    <a:lnTo>
                      <a:pt x="20" y="34"/>
                    </a:lnTo>
                    <a:lnTo>
                      <a:pt x="16" y="30"/>
                    </a:lnTo>
                    <a:lnTo>
                      <a:pt x="12" y="24"/>
                    </a:lnTo>
                    <a:lnTo>
                      <a:pt x="8" y="20"/>
                    </a:lnTo>
                    <a:lnTo>
                      <a:pt x="8"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19" name="Freeform 92"/>
              <p:cNvSpPr>
                <a:spLocks/>
              </p:cNvSpPr>
              <p:nvPr/>
            </p:nvSpPr>
            <p:spPr bwMode="auto">
              <a:xfrm>
                <a:off x="3524" y="1674"/>
                <a:ext cx="4" cy="4"/>
              </a:xfrm>
              <a:custGeom>
                <a:avLst/>
                <a:gdLst>
                  <a:gd name="T0" fmla="*/ 4 w 4"/>
                  <a:gd name="T1" fmla="*/ 0 h 4"/>
                  <a:gd name="T2" fmla="*/ 4 w 4"/>
                  <a:gd name="T3" fmla="*/ 0 h 4"/>
                  <a:gd name="T4" fmla="*/ 0 w 4"/>
                  <a:gd name="T5" fmla="*/ 4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0" y="4"/>
                    </a:lnTo>
                    <a:lnTo>
                      <a:pt x="0" y="4"/>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0" name="Freeform 93"/>
              <p:cNvSpPr>
                <a:spLocks/>
              </p:cNvSpPr>
              <p:nvPr/>
            </p:nvSpPr>
            <p:spPr bwMode="auto">
              <a:xfrm>
                <a:off x="3624" y="1694"/>
                <a:ext cx="8" cy="12"/>
              </a:xfrm>
              <a:custGeom>
                <a:avLst/>
                <a:gdLst>
                  <a:gd name="T0" fmla="*/ 0 w 8"/>
                  <a:gd name="T1" fmla="*/ 12 h 12"/>
                  <a:gd name="T2" fmla="*/ 0 w 8"/>
                  <a:gd name="T3" fmla="*/ 12 h 12"/>
                  <a:gd name="T4" fmla="*/ 2 w 8"/>
                  <a:gd name="T5" fmla="*/ 8 h 12"/>
                  <a:gd name="T6" fmla="*/ 2 w 8"/>
                  <a:gd name="T7" fmla="*/ 8 h 12"/>
                  <a:gd name="T8" fmla="*/ 8 w 8"/>
                  <a:gd name="T9" fmla="*/ 0 h 12"/>
                  <a:gd name="T10" fmla="*/ 8 w 8"/>
                  <a:gd name="T11" fmla="*/ 0 h 12"/>
                  <a:gd name="T12" fmla="*/ 2 w 8"/>
                  <a:gd name="T13" fmla="*/ 10 h 12"/>
                  <a:gd name="T14" fmla="*/ 2 w 8"/>
                  <a:gd name="T15" fmla="*/ 10 h 12"/>
                  <a:gd name="T16" fmla="*/ 0 w 8"/>
                  <a:gd name="T17" fmla="*/ 12 h 12"/>
                  <a:gd name="T18" fmla="*/ 0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0" y="12"/>
                    </a:moveTo>
                    <a:lnTo>
                      <a:pt x="0" y="12"/>
                    </a:lnTo>
                    <a:lnTo>
                      <a:pt x="2" y="8"/>
                    </a:lnTo>
                    <a:lnTo>
                      <a:pt x="2" y="8"/>
                    </a:lnTo>
                    <a:lnTo>
                      <a:pt x="8" y="0"/>
                    </a:lnTo>
                    <a:lnTo>
                      <a:pt x="8" y="0"/>
                    </a:lnTo>
                    <a:lnTo>
                      <a:pt x="2" y="10"/>
                    </a:lnTo>
                    <a:lnTo>
                      <a:pt x="2" y="10"/>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1" name="Freeform 94"/>
              <p:cNvSpPr>
                <a:spLocks/>
              </p:cNvSpPr>
              <p:nvPr/>
            </p:nvSpPr>
            <p:spPr bwMode="auto">
              <a:xfrm>
                <a:off x="2880" y="2190"/>
                <a:ext cx="6" cy="8"/>
              </a:xfrm>
              <a:custGeom>
                <a:avLst/>
                <a:gdLst>
                  <a:gd name="T0" fmla="*/ 2 w 6"/>
                  <a:gd name="T1" fmla="*/ 4 h 8"/>
                  <a:gd name="T2" fmla="*/ 2 w 6"/>
                  <a:gd name="T3" fmla="*/ 4 h 8"/>
                  <a:gd name="T4" fmla="*/ 6 w 6"/>
                  <a:gd name="T5" fmla="*/ 2 h 8"/>
                  <a:gd name="T6" fmla="*/ 6 w 6"/>
                  <a:gd name="T7" fmla="*/ 0 h 8"/>
                  <a:gd name="T8" fmla="*/ 6 w 6"/>
                  <a:gd name="T9" fmla="*/ 0 h 8"/>
                  <a:gd name="T10" fmla="*/ 6 w 6"/>
                  <a:gd name="T11" fmla="*/ 2 h 8"/>
                  <a:gd name="T12" fmla="*/ 2 w 6"/>
                  <a:gd name="T13" fmla="*/ 4 h 8"/>
                  <a:gd name="T14" fmla="*/ 2 w 6"/>
                  <a:gd name="T15" fmla="*/ 4 h 8"/>
                  <a:gd name="T16" fmla="*/ 0 w 6"/>
                  <a:gd name="T17" fmla="*/ 6 h 8"/>
                  <a:gd name="T18" fmla="*/ 0 w 6"/>
                  <a:gd name="T19" fmla="*/ 8 h 8"/>
                  <a:gd name="T20" fmla="*/ 0 w 6"/>
                  <a:gd name="T21" fmla="*/ 8 h 8"/>
                  <a:gd name="T22" fmla="*/ 2 w 6"/>
                  <a:gd name="T23" fmla="*/ 4 h 8"/>
                  <a:gd name="T24" fmla="*/ 2 w 6"/>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2" y="4"/>
                    </a:moveTo>
                    <a:lnTo>
                      <a:pt x="2" y="4"/>
                    </a:lnTo>
                    <a:lnTo>
                      <a:pt x="6" y="2"/>
                    </a:lnTo>
                    <a:lnTo>
                      <a:pt x="6" y="0"/>
                    </a:lnTo>
                    <a:lnTo>
                      <a:pt x="6" y="0"/>
                    </a:lnTo>
                    <a:lnTo>
                      <a:pt x="6" y="2"/>
                    </a:lnTo>
                    <a:lnTo>
                      <a:pt x="2" y="4"/>
                    </a:lnTo>
                    <a:lnTo>
                      <a:pt x="2" y="4"/>
                    </a:lnTo>
                    <a:lnTo>
                      <a:pt x="0" y="6"/>
                    </a:lnTo>
                    <a:lnTo>
                      <a:pt x="0" y="8"/>
                    </a:lnTo>
                    <a:lnTo>
                      <a:pt x="0" y="8"/>
                    </a:lnTo>
                    <a:lnTo>
                      <a:pt x="2" y="4"/>
                    </a:lnTo>
                    <a:lnTo>
                      <a:pt x="2"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2" name="Freeform 95"/>
              <p:cNvSpPr>
                <a:spLocks/>
              </p:cNvSpPr>
              <p:nvPr/>
            </p:nvSpPr>
            <p:spPr bwMode="auto">
              <a:xfrm>
                <a:off x="2914" y="2210"/>
                <a:ext cx="10" cy="4"/>
              </a:xfrm>
              <a:custGeom>
                <a:avLst/>
                <a:gdLst>
                  <a:gd name="T0" fmla="*/ 0 w 10"/>
                  <a:gd name="T1" fmla="*/ 0 h 4"/>
                  <a:gd name="T2" fmla="*/ 0 w 10"/>
                  <a:gd name="T3" fmla="*/ 0 h 4"/>
                  <a:gd name="T4" fmla="*/ 0 w 10"/>
                  <a:gd name="T5" fmla="*/ 0 h 4"/>
                  <a:gd name="T6" fmla="*/ 0 w 10"/>
                  <a:gd name="T7" fmla="*/ 0 h 4"/>
                  <a:gd name="T8" fmla="*/ 4 w 10"/>
                  <a:gd name="T9" fmla="*/ 2 h 4"/>
                  <a:gd name="T10" fmla="*/ 10 w 10"/>
                  <a:gd name="T11" fmla="*/ 4 h 4"/>
                  <a:gd name="T12" fmla="*/ 10 w 10"/>
                  <a:gd name="T13" fmla="*/ 4 h 4"/>
                  <a:gd name="T14" fmla="*/ 4 w 10"/>
                  <a:gd name="T15" fmla="*/ 2 h 4"/>
                  <a:gd name="T16" fmla="*/ 0 w 10"/>
                  <a:gd name="T17" fmla="*/ 0 h 4"/>
                  <a:gd name="T18" fmla="*/ 0 w 10"/>
                  <a:gd name="T19" fmla="*/ 0 h 4"/>
                  <a:gd name="T20" fmla="*/ 0 w 10"/>
                  <a:gd name="T21" fmla="*/ 0 h 4"/>
                  <a:gd name="T22" fmla="*/ 0 w 10"/>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0"/>
                    </a:moveTo>
                    <a:lnTo>
                      <a:pt x="0" y="0"/>
                    </a:lnTo>
                    <a:lnTo>
                      <a:pt x="0" y="0"/>
                    </a:lnTo>
                    <a:lnTo>
                      <a:pt x="0" y="0"/>
                    </a:lnTo>
                    <a:lnTo>
                      <a:pt x="4" y="2"/>
                    </a:lnTo>
                    <a:lnTo>
                      <a:pt x="10" y="4"/>
                    </a:lnTo>
                    <a:lnTo>
                      <a:pt x="10" y="4"/>
                    </a:lnTo>
                    <a:lnTo>
                      <a:pt x="4" y="2"/>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3" name="Freeform 96"/>
              <p:cNvSpPr>
                <a:spLocks/>
              </p:cNvSpPr>
              <p:nvPr/>
            </p:nvSpPr>
            <p:spPr bwMode="auto">
              <a:xfrm>
                <a:off x="2988" y="2194"/>
                <a:ext cx="6" cy="8"/>
              </a:xfrm>
              <a:custGeom>
                <a:avLst/>
                <a:gdLst>
                  <a:gd name="T0" fmla="*/ 2 w 6"/>
                  <a:gd name="T1" fmla="*/ 6 h 8"/>
                  <a:gd name="T2" fmla="*/ 2 w 6"/>
                  <a:gd name="T3" fmla="*/ 6 h 8"/>
                  <a:gd name="T4" fmla="*/ 0 w 6"/>
                  <a:gd name="T5" fmla="*/ 8 h 8"/>
                  <a:gd name="T6" fmla="*/ 0 w 6"/>
                  <a:gd name="T7" fmla="*/ 8 h 8"/>
                  <a:gd name="T8" fmla="*/ 2 w 6"/>
                  <a:gd name="T9" fmla="*/ 6 h 8"/>
                  <a:gd name="T10" fmla="*/ 2 w 6"/>
                  <a:gd name="T11" fmla="*/ 6 h 8"/>
                  <a:gd name="T12" fmla="*/ 4 w 6"/>
                  <a:gd name="T13" fmla="*/ 4 h 8"/>
                  <a:gd name="T14" fmla="*/ 6 w 6"/>
                  <a:gd name="T15" fmla="*/ 0 h 8"/>
                  <a:gd name="T16" fmla="*/ 6 w 6"/>
                  <a:gd name="T17" fmla="*/ 0 h 8"/>
                  <a:gd name="T18" fmla="*/ 2 w 6"/>
                  <a:gd name="T19" fmla="*/ 6 h 8"/>
                  <a:gd name="T20" fmla="*/ 2 w 6"/>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2" y="6"/>
                    </a:moveTo>
                    <a:lnTo>
                      <a:pt x="2" y="6"/>
                    </a:lnTo>
                    <a:lnTo>
                      <a:pt x="0" y="8"/>
                    </a:lnTo>
                    <a:lnTo>
                      <a:pt x="0" y="8"/>
                    </a:lnTo>
                    <a:lnTo>
                      <a:pt x="2" y="6"/>
                    </a:lnTo>
                    <a:lnTo>
                      <a:pt x="2" y="6"/>
                    </a:lnTo>
                    <a:lnTo>
                      <a:pt x="4" y="4"/>
                    </a:lnTo>
                    <a:lnTo>
                      <a:pt x="6" y="0"/>
                    </a:lnTo>
                    <a:lnTo>
                      <a:pt x="6" y="0"/>
                    </a:lnTo>
                    <a:lnTo>
                      <a:pt x="2" y="6"/>
                    </a:lnTo>
                    <a:lnTo>
                      <a:pt x="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4" name="Freeform 97"/>
              <p:cNvSpPr>
                <a:spLocks/>
              </p:cNvSpPr>
              <p:nvPr/>
            </p:nvSpPr>
            <p:spPr bwMode="auto">
              <a:xfrm>
                <a:off x="3586" y="1714"/>
                <a:ext cx="10" cy="26"/>
              </a:xfrm>
              <a:custGeom>
                <a:avLst/>
                <a:gdLst>
                  <a:gd name="T0" fmla="*/ 4 w 10"/>
                  <a:gd name="T1" fmla="*/ 0 h 26"/>
                  <a:gd name="T2" fmla="*/ 4 w 10"/>
                  <a:gd name="T3" fmla="*/ 0 h 26"/>
                  <a:gd name="T4" fmla="*/ 2 w 10"/>
                  <a:gd name="T5" fmla="*/ 8 h 26"/>
                  <a:gd name="T6" fmla="*/ 0 w 10"/>
                  <a:gd name="T7" fmla="*/ 14 h 26"/>
                  <a:gd name="T8" fmla="*/ 2 w 10"/>
                  <a:gd name="T9" fmla="*/ 16 h 26"/>
                  <a:gd name="T10" fmla="*/ 4 w 10"/>
                  <a:gd name="T11" fmla="*/ 18 h 26"/>
                  <a:gd name="T12" fmla="*/ 8 w 10"/>
                  <a:gd name="T13" fmla="*/ 18 h 26"/>
                  <a:gd name="T14" fmla="*/ 10 w 10"/>
                  <a:gd name="T15" fmla="*/ 20 h 26"/>
                  <a:gd name="T16" fmla="*/ 8 w 10"/>
                  <a:gd name="T17" fmla="*/ 24 h 26"/>
                  <a:gd name="T18" fmla="*/ 8 w 10"/>
                  <a:gd name="T19" fmla="*/ 24 h 26"/>
                  <a:gd name="T20" fmla="*/ 6 w 10"/>
                  <a:gd name="T21" fmla="*/ 26 h 26"/>
                  <a:gd name="T22" fmla="*/ 6 w 10"/>
                  <a:gd name="T23" fmla="*/ 26 h 26"/>
                  <a:gd name="T24" fmla="*/ 8 w 10"/>
                  <a:gd name="T25" fmla="*/ 24 h 26"/>
                  <a:gd name="T26" fmla="*/ 8 w 10"/>
                  <a:gd name="T27" fmla="*/ 24 h 26"/>
                  <a:gd name="T28" fmla="*/ 10 w 10"/>
                  <a:gd name="T29" fmla="*/ 20 h 26"/>
                  <a:gd name="T30" fmla="*/ 8 w 10"/>
                  <a:gd name="T31" fmla="*/ 18 h 26"/>
                  <a:gd name="T32" fmla="*/ 4 w 10"/>
                  <a:gd name="T33" fmla="*/ 18 h 26"/>
                  <a:gd name="T34" fmla="*/ 2 w 10"/>
                  <a:gd name="T35" fmla="*/ 16 h 26"/>
                  <a:gd name="T36" fmla="*/ 2 w 10"/>
                  <a:gd name="T37" fmla="*/ 14 h 26"/>
                  <a:gd name="T38" fmla="*/ 2 w 10"/>
                  <a:gd name="T39" fmla="*/ 8 h 26"/>
                  <a:gd name="T40" fmla="*/ 6 w 10"/>
                  <a:gd name="T41" fmla="*/ 0 h 26"/>
                  <a:gd name="T42" fmla="*/ 6 w 10"/>
                  <a:gd name="T43" fmla="*/ 0 h 26"/>
                  <a:gd name="T44" fmla="*/ 4 w 10"/>
                  <a:gd name="T45" fmla="*/ 0 h 26"/>
                  <a:gd name="T46" fmla="*/ 4 w 10"/>
                  <a:gd name="T47" fmla="*/ 0 h 26"/>
                  <a:gd name="T48" fmla="*/ 4 w 10"/>
                  <a:gd name="T49" fmla="*/ 0 h 26"/>
                  <a:gd name="T50" fmla="*/ 4 w 10"/>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6">
                    <a:moveTo>
                      <a:pt x="4" y="0"/>
                    </a:moveTo>
                    <a:lnTo>
                      <a:pt x="4" y="0"/>
                    </a:lnTo>
                    <a:lnTo>
                      <a:pt x="2" y="8"/>
                    </a:lnTo>
                    <a:lnTo>
                      <a:pt x="0" y="14"/>
                    </a:lnTo>
                    <a:lnTo>
                      <a:pt x="2" y="16"/>
                    </a:lnTo>
                    <a:lnTo>
                      <a:pt x="4" y="18"/>
                    </a:lnTo>
                    <a:lnTo>
                      <a:pt x="8" y="18"/>
                    </a:lnTo>
                    <a:lnTo>
                      <a:pt x="10" y="20"/>
                    </a:lnTo>
                    <a:lnTo>
                      <a:pt x="8" y="24"/>
                    </a:lnTo>
                    <a:lnTo>
                      <a:pt x="8" y="24"/>
                    </a:lnTo>
                    <a:lnTo>
                      <a:pt x="6" y="26"/>
                    </a:lnTo>
                    <a:lnTo>
                      <a:pt x="6" y="26"/>
                    </a:lnTo>
                    <a:lnTo>
                      <a:pt x="8" y="24"/>
                    </a:lnTo>
                    <a:lnTo>
                      <a:pt x="8" y="24"/>
                    </a:lnTo>
                    <a:lnTo>
                      <a:pt x="10" y="20"/>
                    </a:lnTo>
                    <a:lnTo>
                      <a:pt x="8" y="18"/>
                    </a:lnTo>
                    <a:lnTo>
                      <a:pt x="4" y="18"/>
                    </a:lnTo>
                    <a:lnTo>
                      <a:pt x="2" y="16"/>
                    </a:lnTo>
                    <a:lnTo>
                      <a:pt x="2" y="14"/>
                    </a:lnTo>
                    <a:lnTo>
                      <a:pt x="2" y="8"/>
                    </a:lnTo>
                    <a:lnTo>
                      <a:pt x="6" y="0"/>
                    </a:lnTo>
                    <a:lnTo>
                      <a:pt x="6" y="0"/>
                    </a:lnTo>
                    <a:lnTo>
                      <a:pt x="4" y="0"/>
                    </a:lnTo>
                    <a:lnTo>
                      <a:pt x="4" y="0"/>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5" name="Freeform 98"/>
              <p:cNvSpPr>
                <a:spLocks/>
              </p:cNvSpPr>
              <p:nvPr/>
            </p:nvSpPr>
            <p:spPr bwMode="auto">
              <a:xfrm>
                <a:off x="3176" y="2176"/>
                <a:ext cx="16" cy="12"/>
              </a:xfrm>
              <a:custGeom>
                <a:avLst/>
                <a:gdLst>
                  <a:gd name="T0" fmla="*/ 4 w 16"/>
                  <a:gd name="T1" fmla="*/ 8 h 12"/>
                  <a:gd name="T2" fmla="*/ 4 w 16"/>
                  <a:gd name="T3" fmla="*/ 8 h 12"/>
                  <a:gd name="T4" fmla="*/ 0 w 16"/>
                  <a:gd name="T5" fmla="*/ 12 h 12"/>
                  <a:gd name="T6" fmla="*/ 0 w 16"/>
                  <a:gd name="T7" fmla="*/ 12 h 12"/>
                  <a:gd name="T8" fmla="*/ 4 w 16"/>
                  <a:gd name="T9" fmla="*/ 8 h 12"/>
                  <a:gd name="T10" fmla="*/ 4 w 16"/>
                  <a:gd name="T11" fmla="*/ 8 h 12"/>
                  <a:gd name="T12" fmla="*/ 10 w 16"/>
                  <a:gd name="T13" fmla="*/ 2 h 12"/>
                  <a:gd name="T14" fmla="*/ 16 w 16"/>
                  <a:gd name="T15" fmla="*/ 0 h 12"/>
                  <a:gd name="T16" fmla="*/ 16 w 16"/>
                  <a:gd name="T17" fmla="*/ 0 h 12"/>
                  <a:gd name="T18" fmla="*/ 10 w 16"/>
                  <a:gd name="T19" fmla="*/ 2 h 12"/>
                  <a:gd name="T20" fmla="*/ 4 w 16"/>
                  <a:gd name="T21" fmla="*/ 8 h 12"/>
                  <a:gd name="T22" fmla="*/ 4 w 16"/>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4" y="8"/>
                    </a:moveTo>
                    <a:lnTo>
                      <a:pt x="4" y="8"/>
                    </a:lnTo>
                    <a:lnTo>
                      <a:pt x="0" y="12"/>
                    </a:lnTo>
                    <a:lnTo>
                      <a:pt x="0" y="12"/>
                    </a:lnTo>
                    <a:lnTo>
                      <a:pt x="4" y="8"/>
                    </a:lnTo>
                    <a:lnTo>
                      <a:pt x="4" y="8"/>
                    </a:lnTo>
                    <a:lnTo>
                      <a:pt x="10" y="2"/>
                    </a:lnTo>
                    <a:lnTo>
                      <a:pt x="16" y="0"/>
                    </a:lnTo>
                    <a:lnTo>
                      <a:pt x="16" y="0"/>
                    </a:lnTo>
                    <a:lnTo>
                      <a:pt x="10" y="2"/>
                    </a:lnTo>
                    <a:lnTo>
                      <a:pt x="4" y="8"/>
                    </a:lnTo>
                    <a:lnTo>
                      <a:pt x="4"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6" name="Freeform 99"/>
              <p:cNvSpPr>
                <a:spLocks/>
              </p:cNvSpPr>
              <p:nvPr/>
            </p:nvSpPr>
            <p:spPr bwMode="auto">
              <a:xfrm>
                <a:off x="2994" y="2176"/>
                <a:ext cx="42" cy="20"/>
              </a:xfrm>
              <a:custGeom>
                <a:avLst/>
                <a:gdLst>
                  <a:gd name="T0" fmla="*/ 42 w 42"/>
                  <a:gd name="T1" fmla="*/ 6 h 20"/>
                  <a:gd name="T2" fmla="*/ 42 w 42"/>
                  <a:gd name="T3" fmla="*/ 6 h 20"/>
                  <a:gd name="T4" fmla="*/ 38 w 42"/>
                  <a:gd name="T5" fmla="*/ 6 h 20"/>
                  <a:gd name="T6" fmla="*/ 34 w 42"/>
                  <a:gd name="T7" fmla="*/ 4 h 20"/>
                  <a:gd name="T8" fmla="*/ 30 w 42"/>
                  <a:gd name="T9" fmla="*/ 2 h 20"/>
                  <a:gd name="T10" fmla="*/ 28 w 42"/>
                  <a:gd name="T11" fmla="*/ 2 h 20"/>
                  <a:gd name="T12" fmla="*/ 28 w 42"/>
                  <a:gd name="T13" fmla="*/ 2 h 20"/>
                  <a:gd name="T14" fmla="*/ 28 w 42"/>
                  <a:gd name="T15" fmla="*/ 6 h 20"/>
                  <a:gd name="T16" fmla="*/ 30 w 42"/>
                  <a:gd name="T17" fmla="*/ 12 h 20"/>
                  <a:gd name="T18" fmla="*/ 32 w 42"/>
                  <a:gd name="T19" fmla="*/ 16 h 20"/>
                  <a:gd name="T20" fmla="*/ 30 w 42"/>
                  <a:gd name="T21" fmla="*/ 18 h 20"/>
                  <a:gd name="T22" fmla="*/ 30 w 42"/>
                  <a:gd name="T23" fmla="*/ 20 h 20"/>
                  <a:gd name="T24" fmla="*/ 30 w 42"/>
                  <a:gd name="T25" fmla="*/ 20 h 20"/>
                  <a:gd name="T26" fmla="*/ 26 w 42"/>
                  <a:gd name="T27" fmla="*/ 18 h 20"/>
                  <a:gd name="T28" fmla="*/ 24 w 42"/>
                  <a:gd name="T29" fmla="*/ 16 h 20"/>
                  <a:gd name="T30" fmla="*/ 20 w 42"/>
                  <a:gd name="T31" fmla="*/ 14 h 20"/>
                  <a:gd name="T32" fmla="*/ 16 w 42"/>
                  <a:gd name="T33" fmla="*/ 16 h 20"/>
                  <a:gd name="T34" fmla="*/ 16 w 42"/>
                  <a:gd name="T35" fmla="*/ 16 h 20"/>
                  <a:gd name="T36" fmla="*/ 14 w 42"/>
                  <a:gd name="T37" fmla="*/ 16 h 20"/>
                  <a:gd name="T38" fmla="*/ 12 w 42"/>
                  <a:gd name="T39" fmla="*/ 16 h 20"/>
                  <a:gd name="T40" fmla="*/ 8 w 42"/>
                  <a:gd name="T41" fmla="*/ 12 h 20"/>
                  <a:gd name="T42" fmla="*/ 6 w 42"/>
                  <a:gd name="T43" fmla="*/ 8 h 20"/>
                  <a:gd name="T44" fmla="*/ 4 w 42"/>
                  <a:gd name="T45" fmla="*/ 8 h 20"/>
                  <a:gd name="T46" fmla="*/ 2 w 42"/>
                  <a:gd name="T47" fmla="*/ 6 h 20"/>
                  <a:gd name="T48" fmla="*/ 2 w 42"/>
                  <a:gd name="T49" fmla="*/ 6 h 20"/>
                  <a:gd name="T50" fmla="*/ 2 w 42"/>
                  <a:gd name="T51" fmla="*/ 8 h 20"/>
                  <a:gd name="T52" fmla="*/ 0 w 42"/>
                  <a:gd name="T53" fmla="*/ 8 h 20"/>
                  <a:gd name="T54" fmla="*/ 0 w 42"/>
                  <a:gd name="T55" fmla="*/ 8 h 20"/>
                  <a:gd name="T56" fmla="*/ 2 w 42"/>
                  <a:gd name="T57" fmla="*/ 8 h 20"/>
                  <a:gd name="T58" fmla="*/ 2 w 42"/>
                  <a:gd name="T59" fmla="*/ 8 h 20"/>
                  <a:gd name="T60" fmla="*/ 2 w 42"/>
                  <a:gd name="T61" fmla="*/ 8 h 20"/>
                  <a:gd name="T62" fmla="*/ 4 w 42"/>
                  <a:gd name="T63" fmla="*/ 8 h 20"/>
                  <a:gd name="T64" fmla="*/ 6 w 42"/>
                  <a:gd name="T65" fmla="*/ 8 h 20"/>
                  <a:gd name="T66" fmla="*/ 8 w 42"/>
                  <a:gd name="T67" fmla="*/ 12 h 20"/>
                  <a:gd name="T68" fmla="*/ 12 w 42"/>
                  <a:gd name="T69" fmla="*/ 16 h 20"/>
                  <a:gd name="T70" fmla="*/ 14 w 42"/>
                  <a:gd name="T71" fmla="*/ 16 h 20"/>
                  <a:gd name="T72" fmla="*/ 16 w 42"/>
                  <a:gd name="T73" fmla="*/ 16 h 20"/>
                  <a:gd name="T74" fmla="*/ 16 w 42"/>
                  <a:gd name="T75" fmla="*/ 16 h 20"/>
                  <a:gd name="T76" fmla="*/ 20 w 42"/>
                  <a:gd name="T77" fmla="*/ 14 h 20"/>
                  <a:gd name="T78" fmla="*/ 24 w 42"/>
                  <a:gd name="T79" fmla="*/ 16 h 20"/>
                  <a:gd name="T80" fmla="*/ 26 w 42"/>
                  <a:gd name="T81" fmla="*/ 18 h 20"/>
                  <a:gd name="T82" fmla="*/ 30 w 42"/>
                  <a:gd name="T83" fmla="*/ 20 h 20"/>
                  <a:gd name="T84" fmla="*/ 30 w 42"/>
                  <a:gd name="T85" fmla="*/ 20 h 20"/>
                  <a:gd name="T86" fmla="*/ 30 w 42"/>
                  <a:gd name="T87" fmla="*/ 18 h 20"/>
                  <a:gd name="T88" fmla="*/ 32 w 42"/>
                  <a:gd name="T89" fmla="*/ 16 h 20"/>
                  <a:gd name="T90" fmla="*/ 30 w 42"/>
                  <a:gd name="T91" fmla="*/ 12 h 20"/>
                  <a:gd name="T92" fmla="*/ 28 w 42"/>
                  <a:gd name="T93" fmla="*/ 6 h 20"/>
                  <a:gd name="T94" fmla="*/ 28 w 42"/>
                  <a:gd name="T95" fmla="*/ 2 h 20"/>
                  <a:gd name="T96" fmla="*/ 28 w 42"/>
                  <a:gd name="T97" fmla="*/ 2 h 20"/>
                  <a:gd name="T98" fmla="*/ 30 w 42"/>
                  <a:gd name="T99" fmla="*/ 2 h 20"/>
                  <a:gd name="T100" fmla="*/ 34 w 42"/>
                  <a:gd name="T101" fmla="*/ 4 h 20"/>
                  <a:gd name="T102" fmla="*/ 38 w 42"/>
                  <a:gd name="T103" fmla="*/ 6 h 20"/>
                  <a:gd name="T104" fmla="*/ 42 w 42"/>
                  <a:gd name="T105" fmla="*/ 6 h 20"/>
                  <a:gd name="T106" fmla="*/ 42 w 42"/>
                  <a:gd name="T107" fmla="*/ 6 h 20"/>
                  <a:gd name="T108" fmla="*/ 42 w 42"/>
                  <a:gd name="T109" fmla="*/ 4 h 20"/>
                  <a:gd name="T110" fmla="*/ 42 w 42"/>
                  <a:gd name="T111" fmla="*/ 0 h 20"/>
                  <a:gd name="T112" fmla="*/ 42 w 42"/>
                  <a:gd name="T113" fmla="*/ 0 h 20"/>
                  <a:gd name="T114" fmla="*/ 42 w 42"/>
                  <a:gd name="T115" fmla="*/ 4 h 20"/>
                  <a:gd name="T116" fmla="*/ 42 w 42"/>
                  <a:gd name="T117" fmla="*/ 6 h 20"/>
                  <a:gd name="T118" fmla="*/ 42 w 42"/>
                  <a:gd name="T1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0">
                    <a:moveTo>
                      <a:pt x="42" y="6"/>
                    </a:moveTo>
                    <a:lnTo>
                      <a:pt x="42" y="6"/>
                    </a:lnTo>
                    <a:lnTo>
                      <a:pt x="38" y="6"/>
                    </a:lnTo>
                    <a:lnTo>
                      <a:pt x="34" y="4"/>
                    </a:lnTo>
                    <a:lnTo>
                      <a:pt x="30" y="2"/>
                    </a:lnTo>
                    <a:lnTo>
                      <a:pt x="28" y="2"/>
                    </a:lnTo>
                    <a:lnTo>
                      <a:pt x="28" y="2"/>
                    </a:lnTo>
                    <a:lnTo>
                      <a:pt x="28" y="6"/>
                    </a:lnTo>
                    <a:lnTo>
                      <a:pt x="30" y="12"/>
                    </a:lnTo>
                    <a:lnTo>
                      <a:pt x="32" y="16"/>
                    </a:lnTo>
                    <a:lnTo>
                      <a:pt x="30" y="18"/>
                    </a:lnTo>
                    <a:lnTo>
                      <a:pt x="30" y="20"/>
                    </a:lnTo>
                    <a:lnTo>
                      <a:pt x="30" y="20"/>
                    </a:lnTo>
                    <a:lnTo>
                      <a:pt x="26" y="18"/>
                    </a:lnTo>
                    <a:lnTo>
                      <a:pt x="24" y="16"/>
                    </a:lnTo>
                    <a:lnTo>
                      <a:pt x="20" y="14"/>
                    </a:lnTo>
                    <a:lnTo>
                      <a:pt x="16" y="16"/>
                    </a:lnTo>
                    <a:lnTo>
                      <a:pt x="16" y="16"/>
                    </a:lnTo>
                    <a:lnTo>
                      <a:pt x="14" y="16"/>
                    </a:lnTo>
                    <a:lnTo>
                      <a:pt x="12" y="16"/>
                    </a:lnTo>
                    <a:lnTo>
                      <a:pt x="8" y="12"/>
                    </a:lnTo>
                    <a:lnTo>
                      <a:pt x="6" y="8"/>
                    </a:lnTo>
                    <a:lnTo>
                      <a:pt x="4" y="8"/>
                    </a:lnTo>
                    <a:lnTo>
                      <a:pt x="2" y="6"/>
                    </a:lnTo>
                    <a:lnTo>
                      <a:pt x="2" y="6"/>
                    </a:lnTo>
                    <a:lnTo>
                      <a:pt x="2" y="8"/>
                    </a:lnTo>
                    <a:lnTo>
                      <a:pt x="0" y="8"/>
                    </a:lnTo>
                    <a:lnTo>
                      <a:pt x="0" y="8"/>
                    </a:lnTo>
                    <a:lnTo>
                      <a:pt x="2" y="8"/>
                    </a:lnTo>
                    <a:lnTo>
                      <a:pt x="2" y="8"/>
                    </a:lnTo>
                    <a:lnTo>
                      <a:pt x="2" y="8"/>
                    </a:lnTo>
                    <a:lnTo>
                      <a:pt x="4" y="8"/>
                    </a:lnTo>
                    <a:lnTo>
                      <a:pt x="6" y="8"/>
                    </a:lnTo>
                    <a:lnTo>
                      <a:pt x="8" y="12"/>
                    </a:lnTo>
                    <a:lnTo>
                      <a:pt x="12" y="16"/>
                    </a:lnTo>
                    <a:lnTo>
                      <a:pt x="14" y="16"/>
                    </a:lnTo>
                    <a:lnTo>
                      <a:pt x="16" y="16"/>
                    </a:lnTo>
                    <a:lnTo>
                      <a:pt x="16" y="16"/>
                    </a:lnTo>
                    <a:lnTo>
                      <a:pt x="20" y="14"/>
                    </a:lnTo>
                    <a:lnTo>
                      <a:pt x="24" y="16"/>
                    </a:lnTo>
                    <a:lnTo>
                      <a:pt x="26" y="18"/>
                    </a:lnTo>
                    <a:lnTo>
                      <a:pt x="30" y="20"/>
                    </a:lnTo>
                    <a:lnTo>
                      <a:pt x="30" y="20"/>
                    </a:lnTo>
                    <a:lnTo>
                      <a:pt x="30" y="18"/>
                    </a:lnTo>
                    <a:lnTo>
                      <a:pt x="32" y="16"/>
                    </a:lnTo>
                    <a:lnTo>
                      <a:pt x="30" y="12"/>
                    </a:lnTo>
                    <a:lnTo>
                      <a:pt x="28" y="6"/>
                    </a:lnTo>
                    <a:lnTo>
                      <a:pt x="28" y="2"/>
                    </a:lnTo>
                    <a:lnTo>
                      <a:pt x="28" y="2"/>
                    </a:lnTo>
                    <a:lnTo>
                      <a:pt x="30" y="2"/>
                    </a:lnTo>
                    <a:lnTo>
                      <a:pt x="34" y="4"/>
                    </a:lnTo>
                    <a:lnTo>
                      <a:pt x="38" y="6"/>
                    </a:lnTo>
                    <a:lnTo>
                      <a:pt x="42" y="6"/>
                    </a:lnTo>
                    <a:lnTo>
                      <a:pt x="42" y="6"/>
                    </a:lnTo>
                    <a:lnTo>
                      <a:pt x="42" y="4"/>
                    </a:lnTo>
                    <a:lnTo>
                      <a:pt x="42" y="0"/>
                    </a:lnTo>
                    <a:lnTo>
                      <a:pt x="42" y="0"/>
                    </a:lnTo>
                    <a:lnTo>
                      <a:pt x="42" y="4"/>
                    </a:lnTo>
                    <a:lnTo>
                      <a:pt x="42" y="6"/>
                    </a:lnTo>
                    <a:lnTo>
                      <a:pt x="4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7" name="Freeform 100"/>
              <p:cNvSpPr>
                <a:spLocks/>
              </p:cNvSpPr>
              <p:nvPr/>
            </p:nvSpPr>
            <p:spPr bwMode="auto">
              <a:xfrm>
                <a:off x="3032" y="2164"/>
                <a:ext cx="8" cy="12"/>
              </a:xfrm>
              <a:custGeom>
                <a:avLst/>
                <a:gdLst>
                  <a:gd name="T0" fmla="*/ 2 w 8"/>
                  <a:gd name="T1" fmla="*/ 12 h 12"/>
                  <a:gd name="T2" fmla="*/ 2 w 8"/>
                  <a:gd name="T3" fmla="*/ 12 h 12"/>
                  <a:gd name="T4" fmla="*/ 0 w 8"/>
                  <a:gd name="T5" fmla="*/ 8 h 12"/>
                  <a:gd name="T6" fmla="*/ 2 w 8"/>
                  <a:gd name="T7" fmla="*/ 0 h 12"/>
                  <a:gd name="T8" fmla="*/ 2 w 8"/>
                  <a:gd name="T9" fmla="*/ 0 h 12"/>
                  <a:gd name="T10" fmla="*/ 8 w 8"/>
                  <a:gd name="T11" fmla="*/ 0 h 12"/>
                  <a:gd name="T12" fmla="*/ 8 w 8"/>
                  <a:gd name="T13" fmla="*/ 0 h 12"/>
                  <a:gd name="T14" fmla="*/ 2 w 8"/>
                  <a:gd name="T15" fmla="*/ 0 h 12"/>
                  <a:gd name="T16" fmla="*/ 2 w 8"/>
                  <a:gd name="T17" fmla="*/ 0 h 12"/>
                  <a:gd name="T18" fmla="*/ 0 w 8"/>
                  <a:gd name="T19" fmla="*/ 8 h 12"/>
                  <a:gd name="T20" fmla="*/ 2 w 8"/>
                  <a:gd name="T21" fmla="*/ 12 h 12"/>
                  <a:gd name="T22" fmla="*/ 2 w 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2" y="12"/>
                    </a:moveTo>
                    <a:lnTo>
                      <a:pt x="2" y="12"/>
                    </a:lnTo>
                    <a:lnTo>
                      <a:pt x="0" y="8"/>
                    </a:lnTo>
                    <a:lnTo>
                      <a:pt x="2" y="0"/>
                    </a:lnTo>
                    <a:lnTo>
                      <a:pt x="2" y="0"/>
                    </a:lnTo>
                    <a:lnTo>
                      <a:pt x="8" y="0"/>
                    </a:lnTo>
                    <a:lnTo>
                      <a:pt x="8" y="0"/>
                    </a:lnTo>
                    <a:lnTo>
                      <a:pt x="2" y="0"/>
                    </a:lnTo>
                    <a:lnTo>
                      <a:pt x="2" y="0"/>
                    </a:lnTo>
                    <a:lnTo>
                      <a:pt x="0" y="8"/>
                    </a:lnTo>
                    <a:lnTo>
                      <a:pt x="2" y="12"/>
                    </a:lnTo>
                    <a:lnTo>
                      <a:pt x="2"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8" name="Freeform 101"/>
              <p:cNvSpPr>
                <a:spLocks/>
              </p:cNvSpPr>
              <p:nvPr/>
            </p:nvSpPr>
            <p:spPr bwMode="auto">
              <a:xfrm>
                <a:off x="3558" y="1768"/>
                <a:ext cx="6" cy="22"/>
              </a:xfrm>
              <a:custGeom>
                <a:avLst/>
                <a:gdLst>
                  <a:gd name="T0" fmla="*/ 6 w 6"/>
                  <a:gd name="T1" fmla="*/ 22 h 22"/>
                  <a:gd name="T2" fmla="*/ 6 w 6"/>
                  <a:gd name="T3" fmla="*/ 22 h 22"/>
                  <a:gd name="T4" fmla="*/ 4 w 6"/>
                  <a:gd name="T5" fmla="*/ 18 h 22"/>
                  <a:gd name="T6" fmla="*/ 2 w 6"/>
                  <a:gd name="T7" fmla="*/ 14 h 22"/>
                  <a:gd name="T8" fmla="*/ 0 w 6"/>
                  <a:gd name="T9" fmla="*/ 8 h 22"/>
                  <a:gd name="T10" fmla="*/ 0 w 6"/>
                  <a:gd name="T11" fmla="*/ 4 h 22"/>
                  <a:gd name="T12" fmla="*/ 0 w 6"/>
                  <a:gd name="T13" fmla="*/ 0 h 22"/>
                  <a:gd name="T14" fmla="*/ 0 w 6"/>
                  <a:gd name="T15" fmla="*/ 0 h 22"/>
                  <a:gd name="T16" fmla="*/ 0 w 6"/>
                  <a:gd name="T17" fmla="*/ 8 h 22"/>
                  <a:gd name="T18" fmla="*/ 2 w 6"/>
                  <a:gd name="T19" fmla="*/ 14 h 22"/>
                  <a:gd name="T20" fmla="*/ 4 w 6"/>
                  <a:gd name="T21" fmla="*/ 18 h 22"/>
                  <a:gd name="T22" fmla="*/ 6 w 6"/>
                  <a:gd name="T23" fmla="*/ 22 h 22"/>
                  <a:gd name="T24" fmla="*/ 6 w 6"/>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2">
                    <a:moveTo>
                      <a:pt x="6" y="22"/>
                    </a:moveTo>
                    <a:lnTo>
                      <a:pt x="6" y="22"/>
                    </a:lnTo>
                    <a:lnTo>
                      <a:pt x="4" y="18"/>
                    </a:lnTo>
                    <a:lnTo>
                      <a:pt x="2" y="14"/>
                    </a:lnTo>
                    <a:lnTo>
                      <a:pt x="0" y="8"/>
                    </a:lnTo>
                    <a:lnTo>
                      <a:pt x="0" y="4"/>
                    </a:lnTo>
                    <a:lnTo>
                      <a:pt x="0" y="0"/>
                    </a:lnTo>
                    <a:lnTo>
                      <a:pt x="0" y="0"/>
                    </a:lnTo>
                    <a:lnTo>
                      <a:pt x="0" y="8"/>
                    </a:lnTo>
                    <a:lnTo>
                      <a:pt x="2" y="14"/>
                    </a:lnTo>
                    <a:lnTo>
                      <a:pt x="4" y="18"/>
                    </a:lnTo>
                    <a:lnTo>
                      <a:pt x="6" y="22"/>
                    </a:lnTo>
                    <a:lnTo>
                      <a:pt x="6" y="2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29" name="Freeform 102"/>
              <p:cNvSpPr>
                <a:spLocks/>
              </p:cNvSpPr>
              <p:nvPr/>
            </p:nvSpPr>
            <p:spPr bwMode="auto">
              <a:xfrm>
                <a:off x="3050" y="2154"/>
                <a:ext cx="46" cy="16"/>
              </a:xfrm>
              <a:custGeom>
                <a:avLst/>
                <a:gdLst>
                  <a:gd name="T0" fmla="*/ 36 w 46"/>
                  <a:gd name="T1" fmla="*/ 2 h 16"/>
                  <a:gd name="T2" fmla="*/ 36 w 46"/>
                  <a:gd name="T3" fmla="*/ 2 h 16"/>
                  <a:gd name="T4" fmla="*/ 28 w 46"/>
                  <a:gd name="T5" fmla="*/ 4 h 16"/>
                  <a:gd name="T6" fmla="*/ 22 w 46"/>
                  <a:gd name="T7" fmla="*/ 4 h 16"/>
                  <a:gd name="T8" fmla="*/ 18 w 46"/>
                  <a:gd name="T9" fmla="*/ 4 h 16"/>
                  <a:gd name="T10" fmla="*/ 12 w 46"/>
                  <a:gd name="T11" fmla="*/ 4 h 16"/>
                  <a:gd name="T12" fmla="*/ 12 w 46"/>
                  <a:gd name="T13" fmla="*/ 4 h 16"/>
                  <a:gd name="T14" fmla="*/ 8 w 46"/>
                  <a:gd name="T15" fmla="*/ 6 h 16"/>
                  <a:gd name="T16" fmla="*/ 6 w 46"/>
                  <a:gd name="T17" fmla="*/ 10 h 16"/>
                  <a:gd name="T18" fmla="*/ 6 w 46"/>
                  <a:gd name="T19" fmla="*/ 14 h 16"/>
                  <a:gd name="T20" fmla="*/ 2 w 46"/>
                  <a:gd name="T21" fmla="*/ 16 h 16"/>
                  <a:gd name="T22" fmla="*/ 2 w 46"/>
                  <a:gd name="T23" fmla="*/ 16 h 16"/>
                  <a:gd name="T24" fmla="*/ 0 w 46"/>
                  <a:gd name="T25" fmla="*/ 16 h 16"/>
                  <a:gd name="T26" fmla="*/ 0 w 46"/>
                  <a:gd name="T27" fmla="*/ 16 h 16"/>
                  <a:gd name="T28" fmla="*/ 2 w 46"/>
                  <a:gd name="T29" fmla="*/ 16 h 16"/>
                  <a:gd name="T30" fmla="*/ 2 w 46"/>
                  <a:gd name="T31" fmla="*/ 16 h 16"/>
                  <a:gd name="T32" fmla="*/ 6 w 46"/>
                  <a:gd name="T33" fmla="*/ 14 h 16"/>
                  <a:gd name="T34" fmla="*/ 6 w 46"/>
                  <a:gd name="T35" fmla="*/ 10 h 16"/>
                  <a:gd name="T36" fmla="*/ 8 w 46"/>
                  <a:gd name="T37" fmla="*/ 6 h 16"/>
                  <a:gd name="T38" fmla="*/ 12 w 46"/>
                  <a:gd name="T39" fmla="*/ 4 h 16"/>
                  <a:gd name="T40" fmla="*/ 12 w 46"/>
                  <a:gd name="T41" fmla="*/ 4 h 16"/>
                  <a:gd name="T42" fmla="*/ 18 w 46"/>
                  <a:gd name="T43" fmla="*/ 4 h 16"/>
                  <a:gd name="T44" fmla="*/ 22 w 46"/>
                  <a:gd name="T45" fmla="*/ 4 h 16"/>
                  <a:gd name="T46" fmla="*/ 28 w 46"/>
                  <a:gd name="T47" fmla="*/ 4 h 16"/>
                  <a:gd name="T48" fmla="*/ 36 w 46"/>
                  <a:gd name="T49" fmla="*/ 2 h 16"/>
                  <a:gd name="T50" fmla="*/ 36 w 46"/>
                  <a:gd name="T51" fmla="*/ 2 h 16"/>
                  <a:gd name="T52" fmla="*/ 46 w 46"/>
                  <a:gd name="T53" fmla="*/ 0 h 16"/>
                  <a:gd name="T54" fmla="*/ 46 w 46"/>
                  <a:gd name="T55" fmla="*/ 0 h 16"/>
                  <a:gd name="T56" fmla="*/ 36 w 46"/>
                  <a:gd name="T57" fmla="*/ 2 h 16"/>
                  <a:gd name="T58" fmla="*/ 36 w 46"/>
                  <a:gd name="T5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6">
                    <a:moveTo>
                      <a:pt x="36" y="2"/>
                    </a:moveTo>
                    <a:lnTo>
                      <a:pt x="36" y="2"/>
                    </a:lnTo>
                    <a:lnTo>
                      <a:pt x="28" y="4"/>
                    </a:lnTo>
                    <a:lnTo>
                      <a:pt x="22" y="4"/>
                    </a:lnTo>
                    <a:lnTo>
                      <a:pt x="18" y="4"/>
                    </a:lnTo>
                    <a:lnTo>
                      <a:pt x="12" y="4"/>
                    </a:lnTo>
                    <a:lnTo>
                      <a:pt x="12" y="4"/>
                    </a:lnTo>
                    <a:lnTo>
                      <a:pt x="8" y="6"/>
                    </a:lnTo>
                    <a:lnTo>
                      <a:pt x="6" y="10"/>
                    </a:lnTo>
                    <a:lnTo>
                      <a:pt x="6" y="14"/>
                    </a:lnTo>
                    <a:lnTo>
                      <a:pt x="2" y="16"/>
                    </a:lnTo>
                    <a:lnTo>
                      <a:pt x="2" y="16"/>
                    </a:lnTo>
                    <a:lnTo>
                      <a:pt x="0" y="16"/>
                    </a:lnTo>
                    <a:lnTo>
                      <a:pt x="0" y="16"/>
                    </a:lnTo>
                    <a:lnTo>
                      <a:pt x="2" y="16"/>
                    </a:lnTo>
                    <a:lnTo>
                      <a:pt x="2" y="16"/>
                    </a:lnTo>
                    <a:lnTo>
                      <a:pt x="6" y="14"/>
                    </a:lnTo>
                    <a:lnTo>
                      <a:pt x="6" y="10"/>
                    </a:lnTo>
                    <a:lnTo>
                      <a:pt x="8" y="6"/>
                    </a:lnTo>
                    <a:lnTo>
                      <a:pt x="12" y="4"/>
                    </a:lnTo>
                    <a:lnTo>
                      <a:pt x="12" y="4"/>
                    </a:lnTo>
                    <a:lnTo>
                      <a:pt x="18" y="4"/>
                    </a:lnTo>
                    <a:lnTo>
                      <a:pt x="22" y="4"/>
                    </a:lnTo>
                    <a:lnTo>
                      <a:pt x="28" y="4"/>
                    </a:lnTo>
                    <a:lnTo>
                      <a:pt x="36" y="2"/>
                    </a:lnTo>
                    <a:lnTo>
                      <a:pt x="36" y="2"/>
                    </a:lnTo>
                    <a:lnTo>
                      <a:pt x="46" y="0"/>
                    </a:lnTo>
                    <a:lnTo>
                      <a:pt x="46" y="0"/>
                    </a:lnTo>
                    <a:lnTo>
                      <a:pt x="36" y="2"/>
                    </a:lnTo>
                    <a:lnTo>
                      <a:pt x="36"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0" name="Freeform 103"/>
              <p:cNvSpPr>
                <a:spLocks/>
              </p:cNvSpPr>
              <p:nvPr/>
            </p:nvSpPr>
            <p:spPr bwMode="auto">
              <a:xfrm>
                <a:off x="2314" y="1730"/>
                <a:ext cx="154" cy="202"/>
              </a:xfrm>
              <a:custGeom>
                <a:avLst/>
                <a:gdLst>
                  <a:gd name="T0" fmla="*/ 76 w 154"/>
                  <a:gd name="T1" fmla="*/ 180 h 202"/>
                  <a:gd name="T2" fmla="*/ 82 w 154"/>
                  <a:gd name="T3" fmla="*/ 186 h 202"/>
                  <a:gd name="T4" fmla="*/ 114 w 154"/>
                  <a:gd name="T5" fmla="*/ 170 h 202"/>
                  <a:gd name="T6" fmla="*/ 130 w 154"/>
                  <a:gd name="T7" fmla="*/ 166 h 202"/>
                  <a:gd name="T8" fmla="*/ 144 w 154"/>
                  <a:gd name="T9" fmla="*/ 164 h 202"/>
                  <a:gd name="T10" fmla="*/ 148 w 154"/>
                  <a:gd name="T11" fmla="*/ 146 h 202"/>
                  <a:gd name="T12" fmla="*/ 148 w 154"/>
                  <a:gd name="T13" fmla="*/ 92 h 202"/>
                  <a:gd name="T14" fmla="*/ 144 w 154"/>
                  <a:gd name="T15" fmla="*/ 74 h 202"/>
                  <a:gd name="T16" fmla="*/ 144 w 154"/>
                  <a:gd name="T17" fmla="*/ 66 h 202"/>
                  <a:gd name="T18" fmla="*/ 132 w 154"/>
                  <a:gd name="T19" fmla="*/ 68 h 202"/>
                  <a:gd name="T20" fmla="*/ 130 w 154"/>
                  <a:gd name="T21" fmla="*/ 64 h 202"/>
                  <a:gd name="T22" fmla="*/ 124 w 154"/>
                  <a:gd name="T23" fmla="*/ 56 h 202"/>
                  <a:gd name="T24" fmla="*/ 116 w 154"/>
                  <a:gd name="T25" fmla="*/ 54 h 202"/>
                  <a:gd name="T26" fmla="*/ 108 w 154"/>
                  <a:gd name="T27" fmla="*/ 64 h 202"/>
                  <a:gd name="T28" fmla="*/ 82 w 154"/>
                  <a:gd name="T29" fmla="*/ 50 h 202"/>
                  <a:gd name="T30" fmla="*/ 86 w 154"/>
                  <a:gd name="T31" fmla="*/ 44 h 202"/>
                  <a:gd name="T32" fmla="*/ 92 w 154"/>
                  <a:gd name="T33" fmla="*/ 36 h 202"/>
                  <a:gd name="T34" fmla="*/ 96 w 154"/>
                  <a:gd name="T35" fmla="*/ 34 h 202"/>
                  <a:gd name="T36" fmla="*/ 102 w 154"/>
                  <a:gd name="T37" fmla="*/ 32 h 202"/>
                  <a:gd name="T38" fmla="*/ 102 w 154"/>
                  <a:gd name="T39" fmla="*/ 32 h 202"/>
                  <a:gd name="T40" fmla="*/ 108 w 154"/>
                  <a:gd name="T41" fmla="*/ 18 h 202"/>
                  <a:gd name="T42" fmla="*/ 114 w 154"/>
                  <a:gd name="T43" fmla="*/ 10 h 202"/>
                  <a:gd name="T44" fmla="*/ 114 w 154"/>
                  <a:gd name="T45" fmla="*/ 2 h 202"/>
                  <a:gd name="T46" fmla="*/ 104 w 154"/>
                  <a:gd name="T47" fmla="*/ 2 h 202"/>
                  <a:gd name="T48" fmla="*/ 94 w 154"/>
                  <a:gd name="T49" fmla="*/ 6 h 202"/>
                  <a:gd name="T50" fmla="*/ 70 w 154"/>
                  <a:gd name="T51" fmla="*/ 20 h 202"/>
                  <a:gd name="T52" fmla="*/ 70 w 154"/>
                  <a:gd name="T53" fmla="*/ 28 h 202"/>
                  <a:gd name="T54" fmla="*/ 58 w 154"/>
                  <a:gd name="T55" fmla="*/ 38 h 202"/>
                  <a:gd name="T56" fmla="*/ 74 w 154"/>
                  <a:gd name="T57" fmla="*/ 40 h 202"/>
                  <a:gd name="T58" fmla="*/ 78 w 154"/>
                  <a:gd name="T59" fmla="*/ 44 h 202"/>
                  <a:gd name="T60" fmla="*/ 60 w 154"/>
                  <a:gd name="T61" fmla="*/ 60 h 202"/>
                  <a:gd name="T62" fmla="*/ 46 w 154"/>
                  <a:gd name="T63" fmla="*/ 60 h 202"/>
                  <a:gd name="T64" fmla="*/ 26 w 154"/>
                  <a:gd name="T65" fmla="*/ 54 h 202"/>
                  <a:gd name="T66" fmla="*/ 10 w 154"/>
                  <a:gd name="T67" fmla="*/ 62 h 202"/>
                  <a:gd name="T68" fmla="*/ 18 w 154"/>
                  <a:gd name="T69" fmla="*/ 64 h 202"/>
                  <a:gd name="T70" fmla="*/ 16 w 154"/>
                  <a:gd name="T71" fmla="*/ 76 h 202"/>
                  <a:gd name="T72" fmla="*/ 28 w 154"/>
                  <a:gd name="T73" fmla="*/ 82 h 202"/>
                  <a:gd name="T74" fmla="*/ 18 w 154"/>
                  <a:gd name="T75" fmla="*/ 92 h 202"/>
                  <a:gd name="T76" fmla="*/ 14 w 154"/>
                  <a:gd name="T77" fmla="*/ 102 h 202"/>
                  <a:gd name="T78" fmla="*/ 38 w 154"/>
                  <a:gd name="T79" fmla="*/ 112 h 202"/>
                  <a:gd name="T80" fmla="*/ 50 w 154"/>
                  <a:gd name="T81" fmla="*/ 112 h 202"/>
                  <a:gd name="T82" fmla="*/ 38 w 154"/>
                  <a:gd name="T83" fmla="*/ 118 h 202"/>
                  <a:gd name="T84" fmla="*/ 34 w 154"/>
                  <a:gd name="T85" fmla="*/ 132 h 202"/>
                  <a:gd name="T86" fmla="*/ 20 w 154"/>
                  <a:gd name="T87" fmla="*/ 146 h 202"/>
                  <a:gd name="T88" fmla="*/ 48 w 154"/>
                  <a:gd name="T89" fmla="*/ 140 h 202"/>
                  <a:gd name="T90" fmla="*/ 42 w 154"/>
                  <a:gd name="T91" fmla="*/ 148 h 202"/>
                  <a:gd name="T92" fmla="*/ 20 w 154"/>
                  <a:gd name="T93" fmla="*/ 154 h 202"/>
                  <a:gd name="T94" fmla="*/ 18 w 154"/>
                  <a:gd name="T95" fmla="*/ 160 h 202"/>
                  <a:gd name="T96" fmla="*/ 4 w 154"/>
                  <a:gd name="T97" fmla="*/ 164 h 202"/>
                  <a:gd name="T98" fmla="*/ 12 w 154"/>
                  <a:gd name="T99" fmla="*/ 172 h 202"/>
                  <a:gd name="T100" fmla="*/ 4 w 154"/>
                  <a:gd name="T101" fmla="*/ 182 h 202"/>
                  <a:gd name="T102" fmla="*/ 16 w 154"/>
                  <a:gd name="T103" fmla="*/ 188 h 202"/>
                  <a:gd name="T104" fmla="*/ 12 w 154"/>
                  <a:gd name="T105" fmla="*/ 196 h 202"/>
                  <a:gd name="T106" fmla="*/ 30 w 154"/>
                  <a:gd name="T107" fmla="*/ 192 h 202"/>
                  <a:gd name="T108" fmla="*/ 26 w 154"/>
                  <a:gd name="T109" fmla="*/ 202 h 202"/>
                  <a:gd name="T110" fmla="*/ 66 w 154"/>
                  <a:gd name="T111" fmla="*/ 19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70" y="192"/>
                    </a:moveTo>
                    <a:lnTo>
                      <a:pt x="70" y="192"/>
                    </a:lnTo>
                    <a:lnTo>
                      <a:pt x="74" y="182"/>
                    </a:lnTo>
                    <a:lnTo>
                      <a:pt x="76" y="180"/>
                    </a:lnTo>
                    <a:lnTo>
                      <a:pt x="78" y="184"/>
                    </a:lnTo>
                    <a:lnTo>
                      <a:pt x="78" y="184"/>
                    </a:lnTo>
                    <a:lnTo>
                      <a:pt x="80" y="186"/>
                    </a:lnTo>
                    <a:lnTo>
                      <a:pt x="82" y="186"/>
                    </a:lnTo>
                    <a:lnTo>
                      <a:pt x="92" y="180"/>
                    </a:lnTo>
                    <a:lnTo>
                      <a:pt x="102" y="174"/>
                    </a:lnTo>
                    <a:lnTo>
                      <a:pt x="108" y="172"/>
                    </a:lnTo>
                    <a:lnTo>
                      <a:pt x="114" y="170"/>
                    </a:lnTo>
                    <a:lnTo>
                      <a:pt x="114" y="170"/>
                    </a:lnTo>
                    <a:lnTo>
                      <a:pt x="122" y="168"/>
                    </a:lnTo>
                    <a:lnTo>
                      <a:pt x="126" y="166"/>
                    </a:lnTo>
                    <a:lnTo>
                      <a:pt x="130" y="166"/>
                    </a:lnTo>
                    <a:lnTo>
                      <a:pt x="138" y="166"/>
                    </a:lnTo>
                    <a:lnTo>
                      <a:pt x="138" y="166"/>
                    </a:lnTo>
                    <a:lnTo>
                      <a:pt x="142" y="168"/>
                    </a:lnTo>
                    <a:lnTo>
                      <a:pt x="144" y="164"/>
                    </a:lnTo>
                    <a:lnTo>
                      <a:pt x="142" y="158"/>
                    </a:lnTo>
                    <a:lnTo>
                      <a:pt x="144" y="152"/>
                    </a:lnTo>
                    <a:lnTo>
                      <a:pt x="148" y="146"/>
                    </a:lnTo>
                    <a:lnTo>
                      <a:pt x="148" y="146"/>
                    </a:lnTo>
                    <a:lnTo>
                      <a:pt x="154" y="132"/>
                    </a:lnTo>
                    <a:lnTo>
                      <a:pt x="154" y="118"/>
                    </a:lnTo>
                    <a:lnTo>
                      <a:pt x="152" y="104"/>
                    </a:lnTo>
                    <a:lnTo>
                      <a:pt x="148" y="92"/>
                    </a:lnTo>
                    <a:lnTo>
                      <a:pt x="148" y="92"/>
                    </a:lnTo>
                    <a:lnTo>
                      <a:pt x="142" y="78"/>
                    </a:lnTo>
                    <a:lnTo>
                      <a:pt x="142" y="76"/>
                    </a:lnTo>
                    <a:lnTo>
                      <a:pt x="144" y="74"/>
                    </a:lnTo>
                    <a:lnTo>
                      <a:pt x="144" y="74"/>
                    </a:lnTo>
                    <a:lnTo>
                      <a:pt x="148" y="74"/>
                    </a:lnTo>
                    <a:lnTo>
                      <a:pt x="148" y="72"/>
                    </a:lnTo>
                    <a:lnTo>
                      <a:pt x="144" y="66"/>
                    </a:lnTo>
                    <a:lnTo>
                      <a:pt x="144" y="66"/>
                    </a:lnTo>
                    <a:lnTo>
                      <a:pt x="136" y="70"/>
                    </a:lnTo>
                    <a:lnTo>
                      <a:pt x="134" y="70"/>
                    </a:lnTo>
                    <a:lnTo>
                      <a:pt x="132" y="68"/>
                    </a:lnTo>
                    <a:lnTo>
                      <a:pt x="132" y="68"/>
                    </a:lnTo>
                    <a:lnTo>
                      <a:pt x="132" y="66"/>
                    </a:lnTo>
                    <a:lnTo>
                      <a:pt x="132" y="66"/>
                    </a:lnTo>
                    <a:lnTo>
                      <a:pt x="130" y="64"/>
                    </a:lnTo>
                    <a:lnTo>
                      <a:pt x="128" y="62"/>
                    </a:lnTo>
                    <a:lnTo>
                      <a:pt x="126" y="60"/>
                    </a:lnTo>
                    <a:lnTo>
                      <a:pt x="124" y="56"/>
                    </a:lnTo>
                    <a:lnTo>
                      <a:pt x="124" y="56"/>
                    </a:lnTo>
                    <a:lnTo>
                      <a:pt x="120" y="50"/>
                    </a:lnTo>
                    <a:lnTo>
                      <a:pt x="120" y="50"/>
                    </a:lnTo>
                    <a:lnTo>
                      <a:pt x="118" y="50"/>
                    </a:lnTo>
                    <a:lnTo>
                      <a:pt x="116" y="54"/>
                    </a:lnTo>
                    <a:lnTo>
                      <a:pt x="114" y="60"/>
                    </a:lnTo>
                    <a:lnTo>
                      <a:pt x="114" y="60"/>
                    </a:lnTo>
                    <a:lnTo>
                      <a:pt x="112" y="64"/>
                    </a:lnTo>
                    <a:lnTo>
                      <a:pt x="108" y="64"/>
                    </a:lnTo>
                    <a:lnTo>
                      <a:pt x="98" y="62"/>
                    </a:lnTo>
                    <a:lnTo>
                      <a:pt x="86" y="56"/>
                    </a:lnTo>
                    <a:lnTo>
                      <a:pt x="82" y="54"/>
                    </a:lnTo>
                    <a:lnTo>
                      <a:pt x="82" y="50"/>
                    </a:lnTo>
                    <a:lnTo>
                      <a:pt x="82" y="50"/>
                    </a:lnTo>
                    <a:lnTo>
                      <a:pt x="82" y="46"/>
                    </a:lnTo>
                    <a:lnTo>
                      <a:pt x="86" y="44"/>
                    </a:lnTo>
                    <a:lnTo>
                      <a:pt x="86" y="44"/>
                    </a:lnTo>
                    <a:lnTo>
                      <a:pt x="92" y="42"/>
                    </a:lnTo>
                    <a:lnTo>
                      <a:pt x="92" y="38"/>
                    </a:lnTo>
                    <a:lnTo>
                      <a:pt x="92" y="38"/>
                    </a:lnTo>
                    <a:lnTo>
                      <a:pt x="92" y="36"/>
                    </a:lnTo>
                    <a:lnTo>
                      <a:pt x="90" y="36"/>
                    </a:lnTo>
                    <a:lnTo>
                      <a:pt x="90" y="36"/>
                    </a:lnTo>
                    <a:lnTo>
                      <a:pt x="96" y="34"/>
                    </a:lnTo>
                    <a:lnTo>
                      <a:pt x="96" y="34"/>
                    </a:lnTo>
                    <a:lnTo>
                      <a:pt x="102" y="32"/>
                    </a:lnTo>
                    <a:lnTo>
                      <a:pt x="102" y="32"/>
                    </a:lnTo>
                    <a:lnTo>
                      <a:pt x="102" y="32"/>
                    </a:lnTo>
                    <a:lnTo>
                      <a:pt x="102" y="32"/>
                    </a:lnTo>
                    <a:lnTo>
                      <a:pt x="102" y="32"/>
                    </a:lnTo>
                    <a:lnTo>
                      <a:pt x="102" y="32"/>
                    </a:lnTo>
                    <a:lnTo>
                      <a:pt x="102" y="32"/>
                    </a:lnTo>
                    <a:lnTo>
                      <a:pt x="102" y="32"/>
                    </a:lnTo>
                    <a:lnTo>
                      <a:pt x="104" y="26"/>
                    </a:lnTo>
                    <a:lnTo>
                      <a:pt x="106" y="20"/>
                    </a:lnTo>
                    <a:lnTo>
                      <a:pt x="106" y="20"/>
                    </a:lnTo>
                    <a:lnTo>
                      <a:pt x="108" y="18"/>
                    </a:lnTo>
                    <a:lnTo>
                      <a:pt x="112" y="14"/>
                    </a:lnTo>
                    <a:lnTo>
                      <a:pt x="112" y="14"/>
                    </a:lnTo>
                    <a:lnTo>
                      <a:pt x="114" y="12"/>
                    </a:lnTo>
                    <a:lnTo>
                      <a:pt x="114" y="10"/>
                    </a:lnTo>
                    <a:lnTo>
                      <a:pt x="118" y="8"/>
                    </a:lnTo>
                    <a:lnTo>
                      <a:pt x="120" y="8"/>
                    </a:lnTo>
                    <a:lnTo>
                      <a:pt x="120" y="6"/>
                    </a:lnTo>
                    <a:lnTo>
                      <a:pt x="114" y="2"/>
                    </a:lnTo>
                    <a:lnTo>
                      <a:pt x="114" y="2"/>
                    </a:lnTo>
                    <a:lnTo>
                      <a:pt x="110" y="0"/>
                    </a:lnTo>
                    <a:lnTo>
                      <a:pt x="108" y="0"/>
                    </a:lnTo>
                    <a:lnTo>
                      <a:pt x="104" y="2"/>
                    </a:lnTo>
                    <a:lnTo>
                      <a:pt x="100" y="6"/>
                    </a:lnTo>
                    <a:lnTo>
                      <a:pt x="98" y="6"/>
                    </a:lnTo>
                    <a:lnTo>
                      <a:pt x="94" y="6"/>
                    </a:lnTo>
                    <a:lnTo>
                      <a:pt x="94" y="6"/>
                    </a:lnTo>
                    <a:lnTo>
                      <a:pt x="88" y="8"/>
                    </a:lnTo>
                    <a:lnTo>
                      <a:pt x="80" y="12"/>
                    </a:lnTo>
                    <a:lnTo>
                      <a:pt x="72" y="16"/>
                    </a:lnTo>
                    <a:lnTo>
                      <a:pt x="70" y="20"/>
                    </a:lnTo>
                    <a:lnTo>
                      <a:pt x="70" y="24"/>
                    </a:lnTo>
                    <a:lnTo>
                      <a:pt x="70" y="24"/>
                    </a:lnTo>
                    <a:lnTo>
                      <a:pt x="70" y="26"/>
                    </a:lnTo>
                    <a:lnTo>
                      <a:pt x="70" y="28"/>
                    </a:lnTo>
                    <a:lnTo>
                      <a:pt x="64" y="32"/>
                    </a:lnTo>
                    <a:lnTo>
                      <a:pt x="60" y="34"/>
                    </a:lnTo>
                    <a:lnTo>
                      <a:pt x="58" y="36"/>
                    </a:lnTo>
                    <a:lnTo>
                      <a:pt x="58" y="38"/>
                    </a:lnTo>
                    <a:lnTo>
                      <a:pt x="58" y="38"/>
                    </a:lnTo>
                    <a:lnTo>
                      <a:pt x="60" y="38"/>
                    </a:lnTo>
                    <a:lnTo>
                      <a:pt x="64" y="40"/>
                    </a:lnTo>
                    <a:lnTo>
                      <a:pt x="74" y="40"/>
                    </a:lnTo>
                    <a:lnTo>
                      <a:pt x="80" y="40"/>
                    </a:lnTo>
                    <a:lnTo>
                      <a:pt x="80" y="42"/>
                    </a:lnTo>
                    <a:lnTo>
                      <a:pt x="78" y="44"/>
                    </a:lnTo>
                    <a:lnTo>
                      <a:pt x="78" y="44"/>
                    </a:lnTo>
                    <a:lnTo>
                      <a:pt x="70" y="50"/>
                    </a:lnTo>
                    <a:lnTo>
                      <a:pt x="66" y="56"/>
                    </a:lnTo>
                    <a:lnTo>
                      <a:pt x="64" y="60"/>
                    </a:lnTo>
                    <a:lnTo>
                      <a:pt x="60" y="60"/>
                    </a:lnTo>
                    <a:lnTo>
                      <a:pt x="60" y="60"/>
                    </a:lnTo>
                    <a:lnTo>
                      <a:pt x="54" y="58"/>
                    </a:lnTo>
                    <a:lnTo>
                      <a:pt x="50" y="60"/>
                    </a:lnTo>
                    <a:lnTo>
                      <a:pt x="46" y="60"/>
                    </a:lnTo>
                    <a:lnTo>
                      <a:pt x="40" y="58"/>
                    </a:lnTo>
                    <a:lnTo>
                      <a:pt x="40" y="58"/>
                    </a:lnTo>
                    <a:lnTo>
                      <a:pt x="34" y="54"/>
                    </a:lnTo>
                    <a:lnTo>
                      <a:pt x="26" y="54"/>
                    </a:lnTo>
                    <a:lnTo>
                      <a:pt x="18" y="56"/>
                    </a:lnTo>
                    <a:lnTo>
                      <a:pt x="12" y="60"/>
                    </a:lnTo>
                    <a:lnTo>
                      <a:pt x="12" y="60"/>
                    </a:lnTo>
                    <a:lnTo>
                      <a:pt x="10" y="62"/>
                    </a:lnTo>
                    <a:lnTo>
                      <a:pt x="12" y="64"/>
                    </a:lnTo>
                    <a:lnTo>
                      <a:pt x="14" y="64"/>
                    </a:lnTo>
                    <a:lnTo>
                      <a:pt x="16" y="64"/>
                    </a:lnTo>
                    <a:lnTo>
                      <a:pt x="18" y="64"/>
                    </a:lnTo>
                    <a:lnTo>
                      <a:pt x="14" y="70"/>
                    </a:lnTo>
                    <a:lnTo>
                      <a:pt x="14" y="70"/>
                    </a:lnTo>
                    <a:lnTo>
                      <a:pt x="14" y="74"/>
                    </a:lnTo>
                    <a:lnTo>
                      <a:pt x="16" y="76"/>
                    </a:lnTo>
                    <a:lnTo>
                      <a:pt x="24" y="78"/>
                    </a:lnTo>
                    <a:lnTo>
                      <a:pt x="32" y="78"/>
                    </a:lnTo>
                    <a:lnTo>
                      <a:pt x="32" y="80"/>
                    </a:lnTo>
                    <a:lnTo>
                      <a:pt x="28" y="82"/>
                    </a:lnTo>
                    <a:lnTo>
                      <a:pt x="28" y="82"/>
                    </a:lnTo>
                    <a:lnTo>
                      <a:pt x="20" y="86"/>
                    </a:lnTo>
                    <a:lnTo>
                      <a:pt x="18" y="90"/>
                    </a:lnTo>
                    <a:lnTo>
                      <a:pt x="18" y="92"/>
                    </a:lnTo>
                    <a:lnTo>
                      <a:pt x="14" y="96"/>
                    </a:lnTo>
                    <a:lnTo>
                      <a:pt x="14" y="96"/>
                    </a:lnTo>
                    <a:lnTo>
                      <a:pt x="12" y="98"/>
                    </a:lnTo>
                    <a:lnTo>
                      <a:pt x="14" y="102"/>
                    </a:lnTo>
                    <a:lnTo>
                      <a:pt x="20" y="108"/>
                    </a:lnTo>
                    <a:lnTo>
                      <a:pt x="30" y="112"/>
                    </a:lnTo>
                    <a:lnTo>
                      <a:pt x="34" y="112"/>
                    </a:lnTo>
                    <a:lnTo>
                      <a:pt x="38" y="112"/>
                    </a:lnTo>
                    <a:lnTo>
                      <a:pt x="38" y="112"/>
                    </a:lnTo>
                    <a:lnTo>
                      <a:pt x="44" y="112"/>
                    </a:lnTo>
                    <a:lnTo>
                      <a:pt x="50" y="112"/>
                    </a:lnTo>
                    <a:lnTo>
                      <a:pt x="50" y="112"/>
                    </a:lnTo>
                    <a:lnTo>
                      <a:pt x="50" y="114"/>
                    </a:lnTo>
                    <a:lnTo>
                      <a:pt x="42" y="116"/>
                    </a:lnTo>
                    <a:lnTo>
                      <a:pt x="42" y="116"/>
                    </a:lnTo>
                    <a:lnTo>
                      <a:pt x="38" y="118"/>
                    </a:lnTo>
                    <a:lnTo>
                      <a:pt x="36" y="122"/>
                    </a:lnTo>
                    <a:lnTo>
                      <a:pt x="36" y="126"/>
                    </a:lnTo>
                    <a:lnTo>
                      <a:pt x="36" y="130"/>
                    </a:lnTo>
                    <a:lnTo>
                      <a:pt x="34" y="132"/>
                    </a:lnTo>
                    <a:lnTo>
                      <a:pt x="30" y="136"/>
                    </a:lnTo>
                    <a:lnTo>
                      <a:pt x="24" y="142"/>
                    </a:lnTo>
                    <a:lnTo>
                      <a:pt x="24" y="142"/>
                    </a:lnTo>
                    <a:lnTo>
                      <a:pt x="20" y="146"/>
                    </a:lnTo>
                    <a:lnTo>
                      <a:pt x="18" y="148"/>
                    </a:lnTo>
                    <a:lnTo>
                      <a:pt x="26" y="146"/>
                    </a:lnTo>
                    <a:lnTo>
                      <a:pt x="48" y="140"/>
                    </a:lnTo>
                    <a:lnTo>
                      <a:pt x="48" y="140"/>
                    </a:lnTo>
                    <a:lnTo>
                      <a:pt x="54" y="140"/>
                    </a:lnTo>
                    <a:lnTo>
                      <a:pt x="56" y="142"/>
                    </a:lnTo>
                    <a:lnTo>
                      <a:pt x="52" y="144"/>
                    </a:lnTo>
                    <a:lnTo>
                      <a:pt x="42" y="148"/>
                    </a:lnTo>
                    <a:lnTo>
                      <a:pt x="42" y="148"/>
                    </a:lnTo>
                    <a:lnTo>
                      <a:pt x="32" y="148"/>
                    </a:lnTo>
                    <a:lnTo>
                      <a:pt x="24" y="152"/>
                    </a:lnTo>
                    <a:lnTo>
                      <a:pt x="20" y="154"/>
                    </a:lnTo>
                    <a:lnTo>
                      <a:pt x="22" y="158"/>
                    </a:lnTo>
                    <a:lnTo>
                      <a:pt x="22" y="158"/>
                    </a:lnTo>
                    <a:lnTo>
                      <a:pt x="22" y="162"/>
                    </a:lnTo>
                    <a:lnTo>
                      <a:pt x="18" y="160"/>
                    </a:lnTo>
                    <a:lnTo>
                      <a:pt x="12" y="160"/>
                    </a:lnTo>
                    <a:lnTo>
                      <a:pt x="8" y="162"/>
                    </a:lnTo>
                    <a:lnTo>
                      <a:pt x="4" y="164"/>
                    </a:lnTo>
                    <a:lnTo>
                      <a:pt x="4" y="164"/>
                    </a:lnTo>
                    <a:lnTo>
                      <a:pt x="0" y="168"/>
                    </a:lnTo>
                    <a:lnTo>
                      <a:pt x="0" y="170"/>
                    </a:lnTo>
                    <a:lnTo>
                      <a:pt x="6" y="172"/>
                    </a:lnTo>
                    <a:lnTo>
                      <a:pt x="12" y="172"/>
                    </a:lnTo>
                    <a:lnTo>
                      <a:pt x="12" y="174"/>
                    </a:lnTo>
                    <a:lnTo>
                      <a:pt x="8" y="178"/>
                    </a:lnTo>
                    <a:lnTo>
                      <a:pt x="8" y="178"/>
                    </a:lnTo>
                    <a:lnTo>
                      <a:pt x="4" y="182"/>
                    </a:lnTo>
                    <a:lnTo>
                      <a:pt x="4" y="186"/>
                    </a:lnTo>
                    <a:lnTo>
                      <a:pt x="6" y="186"/>
                    </a:lnTo>
                    <a:lnTo>
                      <a:pt x="10" y="188"/>
                    </a:lnTo>
                    <a:lnTo>
                      <a:pt x="16" y="188"/>
                    </a:lnTo>
                    <a:lnTo>
                      <a:pt x="16" y="190"/>
                    </a:lnTo>
                    <a:lnTo>
                      <a:pt x="14" y="194"/>
                    </a:lnTo>
                    <a:lnTo>
                      <a:pt x="14" y="194"/>
                    </a:lnTo>
                    <a:lnTo>
                      <a:pt x="12" y="196"/>
                    </a:lnTo>
                    <a:lnTo>
                      <a:pt x="14" y="196"/>
                    </a:lnTo>
                    <a:lnTo>
                      <a:pt x="22" y="194"/>
                    </a:lnTo>
                    <a:lnTo>
                      <a:pt x="30" y="190"/>
                    </a:lnTo>
                    <a:lnTo>
                      <a:pt x="30" y="192"/>
                    </a:lnTo>
                    <a:lnTo>
                      <a:pt x="26" y="196"/>
                    </a:lnTo>
                    <a:lnTo>
                      <a:pt x="26" y="196"/>
                    </a:lnTo>
                    <a:lnTo>
                      <a:pt x="24" y="200"/>
                    </a:lnTo>
                    <a:lnTo>
                      <a:pt x="26" y="202"/>
                    </a:lnTo>
                    <a:lnTo>
                      <a:pt x="32" y="202"/>
                    </a:lnTo>
                    <a:lnTo>
                      <a:pt x="42" y="202"/>
                    </a:lnTo>
                    <a:lnTo>
                      <a:pt x="60" y="198"/>
                    </a:lnTo>
                    <a:lnTo>
                      <a:pt x="66" y="196"/>
                    </a:lnTo>
                    <a:lnTo>
                      <a:pt x="70" y="192"/>
                    </a:lnTo>
                    <a:lnTo>
                      <a:pt x="70" y="19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1" name="Freeform 104"/>
              <p:cNvSpPr>
                <a:spLocks/>
              </p:cNvSpPr>
              <p:nvPr/>
            </p:nvSpPr>
            <p:spPr bwMode="auto">
              <a:xfrm>
                <a:off x="3592" y="2084"/>
                <a:ext cx="118" cy="150"/>
              </a:xfrm>
              <a:custGeom>
                <a:avLst/>
                <a:gdLst>
                  <a:gd name="T0" fmla="*/ 48 w 118"/>
                  <a:gd name="T1" fmla="*/ 76 h 150"/>
                  <a:gd name="T2" fmla="*/ 52 w 118"/>
                  <a:gd name="T3" fmla="*/ 82 h 150"/>
                  <a:gd name="T4" fmla="*/ 56 w 118"/>
                  <a:gd name="T5" fmla="*/ 94 h 150"/>
                  <a:gd name="T6" fmla="*/ 50 w 118"/>
                  <a:gd name="T7" fmla="*/ 118 h 150"/>
                  <a:gd name="T8" fmla="*/ 50 w 118"/>
                  <a:gd name="T9" fmla="*/ 128 h 150"/>
                  <a:gd name="T10" fmla="*/ 52 w 118"/>
                  <a:gd name="T11" fmla="*/ 138 h 150"/>
                  <a:gd name="T12" fmla="*/ 50 w 118"/>
                  <a:gd name="T13" fmla="*/ 146 h 150"/>
                  <a:gd name="T14" fmla="*/ 54 w 118"/>
                  <a:gd name="T15" fmla="*/ 150 h 150"/>
                  <a:gd name="T16" fmla="*/ 60 w 118"/>
                  <a:gd name="T17" fmla="*/ 148 h 150"/>
                  <a:gd name="T18" fmla="*/ 64 w 118"/>
                  <a:gd name="T19" fmla="*/ 142 h 150"/>
                  <a:gd name="T20" fmla="*/ 66 w 118"/>
                  <a:gd name="T21" fmla="*/ 138 h 150"/>
                  <a:gd name="T22" fmla="*/ 74 w 118"/>
                  <a:gd name="T23" fmla="*/ 126 h 150"/>
                  <a:gd name="T24" fmla="*/ 82 w 118"/>
                  <a:gd name="T25" fmla="*/ 114 h 150"/>
                  <a:gd name="T26" fmla="*/ 80 w 118"/>
                  <a:gd name="T27" fmla="*/ 108 h 150"/>
                  <a:gd name="T28" fmla="*/ 80 w 118"/>
                  <a:gd name="T29" fmla="*/ 100 h 150"/>
                  <a:gd name="T30" fmla="*/ 86 w 118"/>
                  <a:gd name="T31" fmla="*/ 98 h 150"/>
                  <a:gd name="T32" fmla="*/ 90 w 118"/>
                  <a:gd name="T33" fmla="*/ 100 h 150"/>
                  <a:gd name="T34" fmla="*/ 100 w 118"/>
                  <a:gd name="T35" fmla="*/ 104 h 150"/>
                  <a:gd name="T36" fmla="*/ 108 w 118"/>
                  <a:gd name="T37" fmla="*/ 104 h 150"/>
                  <a:gd name="T38" fmla="*/ 114 w 118"/>
                  <a:gd name="T39" fmla="*/ 106 h 150"/>
                  <a:gd name="T40" fmla="*/ 118 w 118"/>
                  <a:gd name="T41" fmla="*/ 104 h 150"/>
                  <a:gd name="T42" fmla="*/ 114 w 118"/>
                  <a:gd name="T43" fmla="*/ 100 h 150"/>
                  <a:gd name="T44" fmla="*/ 112 w 118"/>
                  <a:gd name="T45" fmla="*/ 94 h 150"/>
                  <a:gd name="T46" fmla="*/ 112 w 118"/>
                  <a:gd name="T47" fmla="*/ 84 h 150"/>
                  <a:gd name="T48" fmla="*/ 108 w 118"/>
                  <a:gd name="T49" fmla="*/ 80 h 150"/>
                  <a:gd name="T50" fmla="*/ 104 w 118"/>
                  <a:gd name="T51" fmla="*/ 76 h 150"/>
                  <a:gd name="T52" fmla="*/ 100 w 118"/>
                  <a:gd name="T53" fmla="*/ 64 h 150"/>
                  <a:gd name="T54" fmla="*/ 98 w 118"/>
                  <a:gd name="T55" fmla="*/ 56 h 150"/>
                  <a:gd name="T56" fmla="*/ 96 w 118"/>
                  <a:gd name="T57" fmla="*/ 56 h 150"/>
                  <a:gd name="T58" fmla="*/ 88 w 118"/>
                  <a:gd name="T59" fmla="*/ 52 h 150"/>
                  <a:gd name="T60" fmla="*/ 86 w 118"/>
                  <a:gd name="T61" fmla="*/ 40 h 150"/>
                  <a:gd name="T62" fmla="*/ 88 w 118"/>
                  <a:gd name="T63" fmla="*/ 34 h 150"/>
                  <a:gd name="T64" fmla="*/ 88 w 118"/>
                  <a:gd name="T65" fmla="*/ 24 h 150"/>
                  <a:gd name="T66" fmla="*/ 84 w 118"/>
                  <a:gd name="T67" fmla="*/ 24 h 150"/>
                  <a:gd name="T68" fmla="*/ 80 w 118"/>
                  <a:gd name="T69" fmla="*/ 24 h 150"/>
                  <a:gd name="T70" fmla="*/ 72 w 118"/>
                  <a:gd name="T71" fmla="*/ 16 h 150"/>
                  <a:gd name="T72" fmla="*/ 66 w 118"/>
                  <a:gd name="T73" fmla="*/ 14 h 150"/>
                  <a:gd name="T74" fmla="*/ 62 w 118"/>
                  <a:gd name="T75" fmla="*/ 14 h 150"/>
                  <a:gd name="T76" fmla="*/ 46 w 118"/>
                  <a:gd name="T77" fmla="*/ 6 h 150"/>
                  <a:gd name="T78" fmla="*/ 32 w 118"/>
                  <a:gd name="T79" fmla="*/ 0 h 150"/>
                  <a:gd name="T80" fmla="*/ 28 w 118"/>
                  <a:gd name="T81" fmla="*/ 0 h 150"/>
                  <a:gd name="T82" fmla="*/ 14 w 118"/>
                  <a:gd name="T83" fmla="*/ 4 h 150"/>
                  <a:gd name="T84" fmla="*/ 2 w 118"/>
                  <a:gd name="T85" fmla="*/ 8 h 150"/>
                  <a:gd name="T86" fmla="*/ 0 w 118"/>
                  <a:gd name="T87" fmla="*/ 12 h 150"/>
                  <a:gd name="T88" fmla="*/ 10 w 118"/>
                  <a:gd name="T89" fmla="*/ 14 h 150"/>
                  <a:gd name="T90" fmla="*/ 18 w 118"/>
                  <a:gd name="T91" fmla="*/ 26 h 150"/>
                  <a:gd name="T92" fmla="*/ 28 w 118"/>
                  <a:gd name="T93" fmla="*/ 46 h 150"/>
                  <a:gd name="T94" fmla="*/ 32 w 118"/>
                  <a:gd name="T95" fmla="*/ 50 h 150"/>
                  <a:gd name="T96" fmla="*/ 32 w 118"/>
                  <a:gd name="T97" fmla="*/ 52 h 150"/>
                  <a:gd name="T98" fmla="*/ 34 w 118"/>
                  <a:gd name="T99" fmla="*/ 56 h 150"/>
                  <a:gd name="T100" fmla="*/ 48 w 118"/>
                  <a:gd name="T101" fmla="*/ 7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0">
                    <a:moveTo>
                      <a:pt x="48" y="76"/>
                    </a:moveTo>
                    <a:lnTo>
                      <a:pt x="48" y="76"/>
                    </a:lnTo>
                    <a:lnTo>
                      <a:pt x="52" y="82"/>
                    </a:lnTo>
                    <a:lnTo>
                      <a:pt x="52" y="82"/>
                    </a:lnTo>
                    <a:lnTo>
                      <a:pt x="54" y="88"/>
                    </a:lnTo>
                    <a:lnTo>
                      <a:pt x="56" y="94"/>
                    </a:lnTo>
                    <a:lnTo>
                      <a:pt x="54" y="106"/>
                    </a:lnTo>
                    <a:lnTo>
                      <a:pt x="50" y="118"/>
                    </a:lnTo>
                    <a:lnTo>
                      <a:pt x="50" y="124"/>
                    </a:lnTo>
                    <a:lnTo>
                      <a:pt x="50" y="128"/>
                    </a:lnTo>
                    <a:lnTo>
                      <a:pt x="50" y="128"/>
                    </a:lnTo>
                    <a:lnTo>
                      <a:pt x="52" y="138"/>
                    </a:lnTo>
                    <a:lnTo>
                      <a:pt x="52" y="142"/>
                    </a:lnTo>
                    <a:lnTo>
                      <a:pt x="50" y="146"/>
                    </a:lnTo>
                    <a:lnTo>
                      <a:pt x="54" y="150"/>
                    </a:lnTo>
                    <a:lnTo>
                      <a:pt x="54" y="150"/>
                    </a:lnTo>
                    <a:lnTo>
                      <a:pt x="58" y="148"/>
                    </a:lnTo>
                    <a:lnTo>
                      <a:pt x="60" y="148"/>
                    </a:lnTo>
                    <a:lnTo>
                      <a:pt x="64" y="146"/>
                    </a:lnTo>
                    <a:lnTo>
                      <a:pt x="64" y="142"/>
                    </a:lnTo>
                    <a:lnTo>
                      <a:pt x="64" y="142"/>
                    </a:lnTo>
                    <a:lnTo>
                      <a:pt x="66" y="138"/>
                    </a:lnTo>
                    <a:lnTo>
                      <a:pt x="68" y="136"/>
                    </a:lnTo>
                    <a:lnTo>
                      <a:pt x="74" y="126"/>
                    </a:lnTo>
                    <a:lnTo>
                      <a:pt x="80" y="118"/>
                    </a:lnTo>
                    <a:lnTo>
                      <a:pt x="82" y="114"/>
                    </a:lnTo>
                    <a:lnTo>
                      <a:pt x="80" y="108"/>
                    </a:lnTo>
                    <a:lnTo>
                      <a:pt x="80" y="108"/>
                    </a:lnTo>
                    <a:lnTo>
                      <a:pt x="78" y="104"/>
                    </a:lnTo>
                    <a:lnTo>
                      <a:pt x="80" y="100"/>
                    </a:lnTo>
                    <a:lnTo>
                      <a:pt x="84" y="98"/>
                    </a:lnTo>
                    <a:lnTo>
                      <a:pt x="86" y="98"/>
                    </a:lnTo>
                    <a:lnTo>
                      <a:pt x="90" y="100"/>
                    </a:lnTo>
                    <a:lnTo>
                      <a:pt x="90" y="100"/>
                    </a:lnTo>
                    <a:lnTo>
                      <a:pt x="94" y="104"/>
                    </a:lnTo>
                    <a:lnTo>
                      <a:pt x="100" y="104"/>
                    </a:lnTo>
                    <a:lnTo>
                      <a:pt x="104" y="102"/>
                    </a:lnTo>
                    <a:lnTo>
                      <a:pt x="108" y="104"/>
                    </a:lnTo>
                    <a:lnTo>
                      <a:pt x="108" y="104"/>
                    </a:lnTo>
                    <a:lnTo>
                      <a:pt x="114" y="106"/>
                    </a:lnTo>
                    <a:lnTo>
                      <a:pt x="118" y="106"/>
                    </a:lnTo>
                    <a:lnTo>
                      <a:pt x="118" y="104"/>
                    </a:lnTo>
                    <a:lnTo>
                      <a:pt x="114" y="100"/>
                    </a:lnTo>
                    <a:lnTo>
                      <a:pt x="114" y="100"/>
                    </a:lnTo>
                    <a:lnTo>
                      <a:pt x="112" y="98"/>
                    </a:lnTo>
                    <a:lnTo>
                      <a:pt x="112" y="94"/>
                    </a:lnTo>
                    <a:lnTo>
                      <a:pt x="112" y="90"/>
                    </a:lnTo>
                    <a:lnTo>
                      <a:pt x="112" y="84"/>
                    </a:lnTo>
                    <a:lnTo>
                      <a:pt x="110" y="82"/>
                    </a:lnTo>
                    <a:lnTo>
                      <a:pt x="108" y="80"/>
                    </a:lnTo>
                    <a:lnTo>
                      <a:pt x="108" y="80"/>
                    </a:lnTo>
                    <a:lnTo>
                      <a:pt x="104" y="76"/>
                    </a:lnTo>
                    <a:lnTo>
                      <a:pt x="102" y="72"/>
                    </a:lnTo>
                    <a:lnTo>
                      <a:pt x="100" y="64"/>
                    </a:lnTo>
                    <a:lnTo>
                      <a:pt x="100" y="58"/>
                    </a:lnTo>
                    <a:lnTo>
                      <a:pt x="98" y="56"/>
                    </a:lnTo>
                    <a:lnTo>
                      <a:pt x="96" y="56"/>
                    </a:lnTo>
                    <a:lnTo>
                      <a:pt x="96" y="56"/>
                    </a:lnTo>
                    <a:lnTo>
                      <a:pt x="92" y="56"/>
                    </a:lnTo>
                    <a:lnTo>
                      <a:pt x="88" y="52"/>
                    </a:lnTo>
                    <a:lnTo>
                      <a:pt x="86" y="46"/>
                    </a:lnTo>
                    <a:lnTo>
                      <a:pt x="86" y="40"/>
                    </a:lnTo>
                    <a:lnTo>
                      <a:pt x="86" y="40"/>
                    </a:lnTo>
                    <a:lnTo>
                      <a:pt x="88" y="34"/>
                    </a:lnTo>
                    <a:lnTo>
                      <a:pt x="90" y="28"/>
                    </a:lnTo>
                    <a:lnTo>
                      <a:pt x="88" y="24"/>
                    </a:lnTo>
                    <a:lnTo>
                      <a:pt x="84" y="24"/>
                    </a:lnTo>
                    <a:lnTo>
                      <a:pt x="84" y="24"/>
                    </a:lnTo>
                    <a:lnTo>
                      <a:pt x="82" y="24"/>
                    </a:lnTo>
                    <a:lnTo>
                      <a:pt x="80" y="24"/>
                    </a:lnTo>
                    <a:lnTo>
                      <a:pt x="76" y="20"/>
                    </a:lnTo>
                    <a:lnTo>
                      <a:pt x="72" y="16"/>
                    </a:lnTo>
                    <a:lnTo>
                      <a:pt x="70" y="14"/>
                    </a:lnTo>
                    <a:lnTo>
                      <a:pt x="66" y="14"/>
                    </a:lnTo>
                    <a:lnTo>
                      <a:pt x="66" y="14"/>
                    </a:lnTo>
                    <a:lnTo>
                      <a:pt x="62" y="14"/>
                    </a:lnTo>
                    <a:lnTo>
                      <a:pt x="58" y="12"/>
                    </a:lnTo>
                    <a:lnTo>
                      <a:pt x="46" y="6"/>
                    </a:lnTo>
                    <a:lnTo>
                      <a:pt x="36" y="0"/>
                    </a:lnTo>
                    <a:lnTo>
                      <a:pt x="32" y="0"/>
                    </a:lnTo>
                    <a:lnTo>
                      <a:pt x="28" y="0"/>
                    </a:lnTo>
                    <a:lnTo>
                      <a:pt x="28" y="0"/>
                    </a:lnTo>
                    <a:lnTo>
                      <a:pt x="22" y="4"/>
                    </a:lnTo>
                    <a:lnTo>
                      <a:pt x="14" y="4"/>
                    </a:lnTo>
                    <a:lnTo>
                      <a:pt x="4" y="6"/>
                    </a:lnTo>
                    <a:lnTo>
                      <a:pt x="2" y="8"/>
                    </a:lnTo>
                    <a:lnTo>
                      <a:pt x="0" y="12"/>
                    </a:lnTo>
                    <a:lnTo>
                      <a:pt x="0" y="12"/>
                    </a:lnTo>
                    <a:lnTo>
                      <a:pt x="6" y="12"/>
                    </a:lnTo>
                    <a:lnTo>
                      <a:pt x="10" y="14"/>
                    </a:lnTo>
                    <a:lnTo>
                      <a:pt x="14" y="20"/>
                    </a:lnTo>
                    <a:lnTo>
                      <a:pt x="18" y="26"/>
                    </a:lnTo>
                    <a:lnTo>
                      <a:pt x="24" y="42"/>
                    </a:lnTo>
                    <a:lnTo>
                      <a:pt x="28" y="46"/>
                    </a:lnTo>
                    <a:lnTo>
                      <a:pt x="32" y="50"/>
                    </a:lnTo>
                    <a:lnTo>
                      <a:pt x="32" y="50"/>
                    </a:lnTo>
                    <a:lnTo>
                      <a:pt x="32" y="52"/>
                    </a:lnTo>
                    <a:lnTo>
                      <a:pt x="32" y="52"/>
                    </a:lnTo>
                    <a:lnTo>
                      <a:pt x="34" y="56"/>
                    </a:lnTo>
                    <a:lnTo>
                      <a:pt x="34" y="56"/>
                    </a:lnTo>
                    <a:lnTo>
                      <a:pt x="38" y="64"/>
                    </a:lnTo>
                    <a:lnTo>
                      <a:pt x="48" y="76"/>
                    </a:lnTo>
                    <a:lnTo>
                      <a:pt x="48" y="7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2" name="Freeform 105"/>
              <p:cNvSpPr>
                <a:spLocks/>
              </p:cNvSpPr>
              <p:nvPr/>
            </p:nvSpPr>
            <p:spPr bwMode="auto">
              <a:xfrm>
                <a:off x="3372" y="2096"/>
                <a:ext cx="326" cy="226"/>
              </a:xfrm>
              <a:custGeom>
                <a:avLst/>
                <a:gdLst>
                  <a:gd name="T0" fmla="*/ 62 w 326"/>
                  <a:gd name="T1" fmla="*/ 38 h 226"/>
                  <a:gd name="T2" fmla="*/ 50 w 326"/>
                  <a:gd name="T3" fmla="*/ 56 h 226"/>
                  <a:gd name="T4" fmla="*/ 46 w 326"/>
                  <a:gd name="T5" fmla="*/ 68 h 226"/>
                  <a:gd name="T6" fmla="*/ 26 w 326"/>
                  <a:gd name="T7" fmla="*/ 100 h 226"/>
                  <a:gd name="T8" fmla="*/ 20 w 326"/>
                  <a:gd name="T9" fmla="*/ 98 h 226"/>
                  <a:gd name="T10" fmla="*/ 16 w 326"/>
                  <a:gd name="T11" fmla="*/ 100 h 226"/>
                  <a:gd name="T12" fmla="*/ 6 w 326"/>
                  <a:gd name="T13" fmla="*/ 104 h 226"/>
                  <a:gd name="T14" fmla="*/ 12 w 326"/>
                  <a:gd name="T15" fmla="*/ 118 h 226"/>
                  <a:gd name="T16" fmla="*/ 18 w 326"/>
                  <a:gd name="T17" fmla="*/ 128 h 226"/>
                  <a:gd name="T18" fmla="*/ 20 w 326"/>
                  <a:gd name="T19" fmla="*/ 138 h 226"/>
                  <a:gd name="T20" fmla="*/ 42 w 326"/>
                  <a:gd name="T21" fmla="*/ 150 h 226"/>
                  <a:gd name="T22" fmla="*/ 42 w 326"/>
                  <a:gd name="T23" fmla="*/ 156 h 226"/>
                  <a:gd name="T24" fmla="*/ 44 w 326"/>
                  <a:gd name="T25" fmla="*/ 172 h 226"/>
                  <a:gd name="T26" fmla="*/ 62 w 326"/>
                  <a:gd name="T27" fmla="*/ 182 h 226"/>
                  <a:gd name="T28" fmla="*/ 72 w 326"/>
                  <a:gd name="T29" fmla="*/ 174 h 226"/>
                  <a:gd name="T30" fmla="*/ 86 w 326"/>
                  <a:gd name="T31" fmla="*/ 180 h 226"/>
                  <a:gd name="T32" fmla="*/ 82 w 326"/>
                  <a:gd name="T33" fmla="*/ 184 h 226"/>
                  <a:gd name="T34" fmla="*/ 78 w 326"/>
                  <a:gd name="T35" fmla="*/ 192 h 226"/>
                  <a:gd name="T36" fmla="*/ 84 w 326"/>
                  <a:gd name="T37" fmla="*/ 196 h 226"/>
                  <a:gd name="T38" fmla="*/ 84 w 326"/>
                  <a:gd name="T39" fmla="*/ 196 h 226"/>
                  <a:gd name="T40" fmla="*/ 94 w 326"/>
                  <a:gd name="T41" fmla="*/ 208 h 226"/>
                  <a:gd name="T42" fmla="*/ 88 w 326"/>
                  <a:gd name="T43" fmla="*/ 214 h 226"/>
                  <a:gd name="T44" fmla="*/ 96 w 326"/>
                  <a:gd name="T45" fmla="*/ 218 h 226"/>
                  <a:gd name="T46" fmla="*/ 120 w 326"/>
                  <a:gd name="T47" fmla="*/ 218 h 226"/>
                  <a:gd name="T48" fmla="*/ 136 w 326"/>
                  <a:gd name="T49" fmla="*/ 222 h 226"/>
                  <a:gd name="T50" fmla="*/ 160 w 326"/>
                  <a:gd name="T51" fmla="*/ 222 h 226"/>
                  <a:gd name="T52" fmla="*/ 186 w 326"/>
                  <a:gd name="T53" fmla="*/ 222 h 226"/>
                  <a:gd name="T54" fmla="*/ 218 w 326"/>
                  <a:gd name="T55" fmla="*/ 204 h 226"/>
                  <a:gd name="T56" fmla="*/ 242 w 326"/>
                  <a:gd name="T57" fmla="*/ 204 h 226"/>
                  <a:gd name="T58" fmla="*/ 252 w 326"/>
                  <a:gd name="T59" fmla="*/ 208 h 226"/>
                  <a:gd name="T60" fmla="*/ 266 w 326"/>
                  <a:gd name="T61" fmla="*/ 214 h 226"/>
                  <a:gd name="T62" fmla="*/ 272 w 326"/>
                  <a:gd name="T63" fmla="*/ 218 h 226"/>
                  <a:gd name="T64" fmla="*/ 286 w 326"/>
                  <a:gd name="T65" fmla="*/ 220 h 226"/>
                  <a:gd name="T66" fmla="*/ 288 w 326"/>
                  <a:gd name="T67" fmla="*/ 200 h 226"/>
                  <a:gd name="T68" fmla="*/ 304 w 326"/>
                  <a:gd name="T69" fmla="*/ 174 h 226"/>
                  <a:gd name="T70" fmla="*/ 322 w 326"/>
                  <a:gd name="T71" fmla="*/ 166 h 226"/>
                  <a:gd name="T72" fmla="*/ 322 w 326"/>
                  <a:gd name="T73" fmla="*/ 142 h 226"/>
                  <a:gd name="T74" fmla="*/ 306 w 326"/>
                  <a:gd name="T75" fmla="*/ 142 h 226"/>
                  <a:gd name="T76" fmla="*/ 294 w 326"/>
                  <a:gd name="T77" fmla="*/ 148 h 226"/>
                  <a:gd name="T78" fmla="*/ 280 w 326"/>
                  <a:gd name="T79" fmla="*/ 146 h 226"/>
                  <a:gd name="T80" fmla="*/ 274 w 326"/>
                  <a:gd name="T81" fmla="*/ 138 h 226"/>
                  <a:gd name="T82" fmla="*/ 270 w 326"/>
                  <a:gd name="T83" fmla="*/ 130 h 226"/>
                  <a:gd name="T84" fmla="*/ 270 w 326"/>
                  <a:gd name="T85" fmla="*/ 110 h 226"/>
                  <a:gd name="T86" fmla="*/ 274 w 326"/>
                  <a:gd name="T87" fmla="*/ 76 h 226"/>
                  <a:gd name="T88" fmla="*/ 268 w 326"/>
                  <a:gd name="T89" fmla="*/ 64 h 226"/>
                  <a:gd name="T90" fmla="*/ 252 w 326"/>
                  <a:gd name="T91" fmla="*/ 40 h 226"/>
                  <a:gd name="T92" fmla="*/ 248 w 326"/>
                  <a:gd name="T93" fmla="*/ 36 h 226"/>
                  <a:gd name="T94" fmla="*/ 230 w 326"/>
                  <a:gd name="T95" fmla="*/ 2 h 226"/>
                  <a:gd name="T96" fmla="*/ 214 w 326"/>
                  <a:gd name="T97" fmla="*/ 2 h 226"/>
                  <a:gd name="T98" fmla="*/ 196 w 326"/>
                  <a:gd name="T99" fmla="*/ 14 h 226"/>
                  <a:gd name="T100" fmla="*/ 174 w 326"/>
                  <a:gd name="T101" fmla="*/ 18 h 226"/>
                  <a:gd name="T102" fmla="*/ 164 w 326"/>
                  <a:gd name="T103" fmla="*/ 28 h 226"/>
                  <a:gd name="T104" fmla="*/ 148 w 326"/>
                  <a:gd name="T105" fmla="*/ 16 h 226"/>
                  <a:gd name="T106" fmla="*/ 134 w 326"/>
                  <a:gd name="T107" fmla="*/ 16 h 226"/>
                  <a:gd name="T108" fmla="*/ 110 w 326"/>
                  <a:gd name="T109" fmla="*/ 12 h 226"/>
                  <a:gd name="T110" fmla="*/ 98 w 326"/>
                  <a:gd name="T111" fmla="*/ 10 h 226"/>
                  <a:gd name="T112" fmla="*/ 90 w 326"/>
                  <a:gd name="T113" fmla="*/ 14 h 226"/>
                  <a:gd name="T114" fmla="*/ 76 w 326"/>
                  <a:gd name="T115" fmla="*/ 24 h 226"/>
                  <a:gd name="T116" fmla="*/ 72 w 326"/>
                  <a:gd name="T117" fmla="*/ 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26">
                    <a:moveTo>
                      <a:pt x="68" y="28"/>
                    </a:moveTo>
                    <a:lnTo>
                      <a:pt x="68" y="28"/>
                    </a:lnTo>
                    <a:lnTo>
                      <a:pt x="64" y="34"/>
                    </a:lnTo>
                    <a:lnTo>
                      <a:pt x="62" y="38"/>
                    </a:lnTo>
                    <a:lnTo>
                      <a:pt x="60" y="42"/>
                    </a:lnTo>
                    <a:lnTo>
                      <a:pt x="54" y="50"/>
                    </a:lnTo>
                    <a:lnTo>
                      <a:pt x="54" y="50"/>
                    </a:lnTo>
                    <a:lnTo>
                      <a:pt x="50" y="56"/>
                    </a:lnTo>
                    <a:lnTo>
                      <a:pt x="48" y="60"/>
                    </a:lnTo>
                    <a:lnTo>
                      <a:pt x="48" y="62"/>
                    </a:lnTo>
                    <a:lnTo>
                      <a:pt x="46" y="68"/>
                    </a:lnTo>
                    <a:lnTo>
                      <a:pt x="46" y="68"/>
                    </a:lnTo>
                    <a:lnTo>
                      <a:pt x="36" y="88"/>
                    </a:lnTo>
                    <a:lnTo>
                      <a:pt x="30" y="96"/>
                    </a:lnTo>
                    <a:lnTo>
                      <a:pt x="26" y="100"/>
                    </a:lnTo>
                    <a:lnTo>
                      <a:pt x="26" y="100"/>
                    </a:lnTo>
                    <a:lnTo>
                      <a:pt x="24" y="100"/>
                    </a:lnTo>
                    <a:lnTo>
                      <a:pt x="24" y="100"/>
                    </a:lnTo>
                    <a:lnTo>
                      <a:pt x="20" y="98"/>
                    </a:lnTo>
                    <a:lnTo>
                      <a:pt x="20" y="98"/>
                    </a:lnTo>
                    <a:lnTo>
                      <a:pt x="18" y="98"/>
                    </a:lnTo>
                    <a:lnTo>
                      <a:pt x="18" y="98"/>
                    </a:lnTo>
                    <a:lnTo>
                      <a:pt x="16" y="100"/>
                    </a:lnTo>
                    <a:lnTo>
                      <a:pt x="16" y="100"/>
                    </a:lnTo>
                    <a:lnTo>
                      <a:pt x="18" y="102"/>
                    </a:lnTo>
                    <a:lnTo>
                      <a:pt x="16" y="102"/>
                    </a:lnTo>
                    <a:lnTo>
                      <a:pt x="16" y="102"/>
                    </a:lnTo>
                    <a:lnTo>
                      <a:pt x="6" y="104"/>
                    </a:lnTo>
                    <a:lnTo>
                      <a:pt x="0" y="106"/>
                    </a:lnTo>
                    <a:lnTo>
                      <a:pt x="0" y="106"/>
                    </a:lnTo>
                    <a:lnTo>
                      <a:pt x="6" y="112"/>
                    </a:lnTo>
                    <a:lnTo>
                      <a:pt x="12" y="118"/>
                    </a:lnTo>
                    <a:lnTo>
                      <a:pt x="16" y="122"/>
                    </a:lnTo>
                    <a:lnTo>
                      <a:pt x="18" y="126"/>
                    </a:lnTo>
                    <a:lnTo>
                      <a:pt x="18" y="126"/>
                    </a:lnTo>
                    <a:lnTo>
                      <a:pt x="18" y="128"/>
                    </a:lnTo>
                    <a:lnTo>
                      <a:pt x="18" y="128"/>
                    </a:lnTo>
                    <a:lnTo>
                      <a:pt x="18" y="132"/>
                    </a:lnTo>
                    <a:lnTo>
                      <a:pt x="18" y="132"/>
                    </a:lnTo>
                    <a:lnTo>
                      <a:pt x="20" y="138"/>
                    </a:lnTo>
                    <a:lnTo>
                      <a:pt x="22" y="140"/>
                    </a:lnTo>
                    <a:lnTo>
                      <a:pt x="30" y="146"/>
                    </a:lnTo>
                    <a:lnTo>
                      <a:pt x="38" y="148"/>
                    </a:lnTo>
                    <a:lnTo>
                      <a:pt x="42" y="150"/>
                    </a:lnTo>
                    <a:lnTo>
                      <a:pt x="44" y="152"/>
                    </a:lnTo>
                    <a:lnTo>
                      <a:pt x="44" y="152"/>
                    </a:lnTo>
                    <a:lnTo>
                      <a:pt x="42" y="156"/>
                    </a:lnTo>
                    <a:lnTo>
                      <a:pt x="42" y="156"/>
                    </a:lnTo>
                    <a:lnTo>
                      <a:pt x="40" y="162"/>
                    </a:lnTo>
                    <a:lnTo>
                      <a:pt x="40" y="166"/>
                    </a:lnTo>
                    <a:lnTo>
                      <a:pt x="40" y="166"/>
                    </a:lnTo>
                    <a:lnTo>
                      <a:pt x="44" y="172"/>
                    </a:lnTo>
                    <a:lnTo>
                      <a:pt x="48" y="176"/>
                    </a:lnTo>
                    <a:lnTo>
                      <a:pt x="54" y="178"/>
                    </a:lnTo>
                    <a:lnTo>
                      <a:pt x="62" y="182"/>
                    </a:lnTo>
                    <a:lnTo>
                      <a:pt x="62" y="182"/>
                    </a:lnTo>
                    <a:lnTo>
                      <a:pt x="66" y="182"/>
                    </a:lnTo>
                    <a:lnTo>
                      <a:pt x="68" y="182"/>
                    </a:lnTo>
                    <a:lnTo>
                      <a:pt x="70" y="178"/>
                    </a:lnTo>
                    <a:lnTo>
                      <a:pt x="72" y="174"/>
                    </a:lnTo>
                    <a:lnTo>
                      <a:pt x="74" y="174"/>
                    </a:lnTo>
                    <a:lnTo>
                      <a:pt x="76" y="174"/>
                    </a:lnTo>
                    <a:lnTo>
                      <a:pt x="76" y="174"/>
                    </a:lnTo>
                    <a:lnTo>
                      <a:pt x="86" y="180"/>
                    </a:lnTo>
                    <a:lnTo>
                      <a:pt x="86" y="180"/>
                    </a:lnTo>
                    <a:lnTo>
                      <a:pt x="86" y="182"/>
                    </a:lnTo>
                    <a:lnTo>
                      <a:pt x="86" y="182"/>
                    </a:lnTo>
                    <a:lnTo>
                      <a:pt x="82" y="184"/>
                    </a:lnTo>
                    <a:lnTo>
                      <a:pt x="78" y="186"/>
                    </a:lnTo>
                    <a:lnTo>
                      <a:pt x="78" y="188"/>
                    </a:lnTo>
                    <a:lnTo>
                      <a:pt x="78" y="192"/>
                    </a:lnTo>
                    <a:lnTo>
                      <a:pt x="78" y="192"/>
                    </a:lnTo>
                    <a:lnTo>
                      <a:pt x="84" y="196"/>
                    </a:lnTo>
                    <a:lnTo>
                      <a:pt x="84" y="196"/>
                    </a:lnTo>
                    <a:lnTo>
                      <a:pt x="84" y="196"/>
                    </a:lnTo>
                    <a:lnTo>
                      <a:pt x="84" y="196"/>
                    </a:lnTo>
                    <a:lnTo>
                      <a:pt x="84" y="198"/>
                    </a:lnTo>
                    <a:lnTo>
                      <a:pt x="84" y="198"/>
                    </a:lnTo>
                    <a:lnTo>
                      <a:pt x="84" y="196"/>
                    </a:lnTo>
                    <a:lnTo>
                      <a:pt x="84" y="196"/>
                    </a:lnTo>
                    <a:lnTo>
                      <a:pt x="92" y="200"/>
                    </a:lnTo>
                    <a:lnTo>
                      <a:pt x="94" y="204"/>
                    </a:lnTo>
                    <a:lnTo>
                      <a:pt x="94" y="204"/>
                    </a:lnTo>
                    <a:lnTo>
                      <a:pt x="94" y="208"/>
                    </a:lnTo>
                    <a:lnTo>
                      <a:pt x="92" y="210"/>
                    </a:lnTo>
                    <a:lnTo>
                      <a:pt x="90" y="212"/>
                    </a:lnTo>
                    <a:lnTo>
                      <a:pt x="88" y="214"/>
                    </a:lnTo>
                    <a:lnTo>
                      <a:pt x="88" y="214"/>
                    </a:lnTo>
                    <a:lnTo>
                      <a:pt x="90" y="216"/>
                    </a:lnTo>
                    <a:lnTo>
                      <a:pt x="90" y="216"/>
                    </a:lnTo>
                    <a:lnTo>
                      <a:pt x="92" y="218"/>
                    </a:lnTo>
                    <a:lnTo>
                      <a:pt x="96" y="218"/>
                    </a:lnTo>
                    <a:lnTo>
                      <a:pt x="102" y="216"/>
                    </a:lnTo>
                    <a:lnTo>
                      <a:pt x="110" y="216"/>
                    </a:lnTo>
                    <a:lnTo>
                      <a:pt x="114" y="216"/>
                    </a:lnTo>
                    <a:lnTo>
                      <a:pt x="120" y="218"/>
                    </a:lnTo>
                    <a:lnTo>
                      <a:pt x="120" y="218"/>
                    </a:lnTo>
                    <a:lnTo>
                      <a:pt x="126" y="222"/>
                    </a:lnTo>
                    <a:lnTo>
                      <a:pt x="130" y="222"/>
                    </a:lnTo>
                    <a:lnTo>
                      <a:pt x="136" y="222"/>
                    </a:lnTo>
                    <a:lnTo>
                      <a:pt x="144" y="220"/>
                    </a:lnTo>
                    <a:lnTo>
                      <a:pt x="152" y="218"/>
                    </a:lnTo>
                    <a:lnTo>
                      <a:pt x="152" y="218"/>
                    </a:lnTo>
                    <a:lnTo>
                      <a:pt x="160" y="222"/>
                    </a:lnTo>
                    <a:lnTo>
                      <a:pt x="170" y="224"/>
                    </a:lnTo>
                    <a:lnTo>
                      <a:pt x="176" y="226"/>
                    </a:lnTo>
                    <a:lnTo>
                      <a:pt x="180" y="226"/>
                    </a:lnTo>
                    <a:lnTo>
                      <a:pt x="186" y="222"/>
                    </a:lnTo>
                    <a:lnTo>
                      <a:pt x="192" y="218"/>
                    </a:lnTo>
                    <a:lnTo>
                      <a:pt x="192" y="218"/>
                    </a:lnTo>
                    <a:lnTo>
                      <a:pt x="204" y="210"/>
                    </a:lnTo>
                    <a:lnTo>
                      <a:pt x="218" y="204"/>
                    </a:lnTo>
                    <a:lnTo>
                      <a:pt x="226" y="202"/>
                    </a:lnTo>
                    <a:lnTo>
                      <a:pt x="232" y="202"/>
                    </a:lnTo>
                    <a:lnTo>
                      <a:pt x="238" y="202"/>
                    </a:lnTo>
                    <a:lnTo>
                      <a:pt x="242" y="204"/>
                    </a:lnTo>
                    <a:lnTo>
                      <a:pt x="242" y="204"/>
                    </a:lnTo>
                    <a:lnTo>
                      <a:pt x="244" y="208"/>
                    </a:lnTo>
                    <a:lnTo>
                      <a:pt x="246" y="208"/>
                    </a:lnTo>
                    <a:lnTo>
                      <a:pt x="252" y="208"/>
                    </a:lnTo>
                    <a:lnTo>
                      <a:pt x="258" y="206"/>
                    </a:lnTo>
                    <a:lnTo>
                      <a:pt x="262" y="210"/>
                    </a:lnTo>
                    <a:lnTo>
                      <a:pt x="262" y="210"/>
                    </a:lnTo>
                    <a:lnTo>
                      <a:pt x="266" y="214"/>
                    </a:lnTo>
                    <a:lnTo>
                      <a:pt x="266" y="214"/>
                    </a:lnTo>
                    <a:lnTo>
                      <a:pt x="268" y="216"/>
                    </a:lnTo>
                    <a:lnTo>
                      <a:pt x="268" y="216"/>
                    </a:lnTo>
                    <a:lnTo>
                      <a:pt x="272" y="218"/>
                    </a:lnTo>
                    <a:lnTo>
                      <a:pt x="276" y="220"/>
                    </a:lnTo>
                    <a:lnTo>
                      <a:pt x="286" y="220"/>
                    </a:lnTo>
                    <a:lnTo>
                      <a:pt x="286" y="220"/>
                    </a:lnTo>
                    <a:lnTo>
                      <a:pt x="286" y="220"/>
                    </a:lnTo>
                    <a:lnTo>
                      <a:pt x="286" y="220"/>
                    </a:lnTo>
                    <a:lnTo>
                      <a:pt x="286" y="222"/>
                    </a:lnTo>
                    <a:lnTo>
                      <a:pt x="286" y="222"/>
                    </a:lnTo>
                    <a:lnTo>
                      <a:pt x="288" y="200"/>
                    </a:lnTo>
                    <a:lnTo>
                      <a:pt x="292" y="192"/>
                    </a:lnTo>
                    <a:lnTo>
                      <a:pt x="294" y="184"/>
                    </a:lnTo>
                    <a:lnTo>
                      <a:pt x="298" y="178"/>
                    </a:lnTo>
                    <a:lnTo>
                      <a:pt x="304" y="174"/>
                    </a:lnTo>
                    <a:lnTo>
                      <a:pt x="308" y="172"/>
                    </a:lnTo>
                    <a:lnTo>
                      <a:pt x="316" y="170"/>
                    </a:lnTo>
                    <a:lnTo>
                      <a:pt x="316" y="170"/>
                    </a:lnTo>
                    <a:lnTo>
                      <a:pt x="322" y="166"/>
                    </a:lnTo>
                    <a:lnTo>
                      <a:pt x="324" y="162"/>
                    </a:lnTo>
                    <a:lnTo>
                      <a:pt x="326" y="148"/>
                    </a:lnTo>
                    <a:lnTo>
                      <a:pt x="326" y="148"/>
                    </a:lnTo>
                    <a:lnTo>
                      <a:pt x="322" y="142"/>
                    </a:lnTo>
                    <a:lnTo>
                      <a:pt x="316" y="140"/>
                    </a:lnTo>
                    <a:lnTo>
                      <a:pt x="310" y="140"/>
                    </a:lnTo>
                    <a:lnTo>
                      <a:pt x="306" y="142"/>
                    </a:lnTo>
                    <a:lnTo>
                      <a:pt x="306" y="142"/>
                    </a:lnTo>
                    <a:lnTo>
                      <a:pt x="300" y="144"/>
                    </a:lnTo>
                    <a:lnTo>
                      <a:pt x="298" y="146"/>
                    </a:lnTo>
                    <a:lnTo>
                      <a:pt x="294" y="146"/>
                    </a:lnTo>
                    <a:lnTo>
                      <a:pt x="294" y="148"/>
                    </a:lnTo>
                    <a:lnTo>
                      <a:pt x="294" y="148"/>
                    </a:lnTo>
                    <a:lnTo>
                      <a:pt x="290" y="150"/>
                    </a:lnTo>
                    <a:lnTo>
                      <a:pt x="286" y="150"/>
                    </a:lnTo>
                    <a:lnTo>
                      <a:pt x="280" y="146"/>
                    </a:lnTo>
                    <a:lnTo>
                      <a:pt x="274" y="138"/>
                    </a:lnTo>
                    <a:lnTo>
                      <a:pt x="274" y="138"/>
                    </a:lnTo>
                    <a:lnTo>
                      <a:pt x="274" y="138"/>
                    </a:lnTo>
                    <a:lnTo>
                      <a:pt x="274" y="138"/>
                    </a:lnTo>
                    <a:lnTo>
                      <a:pt x="274" y="138"/>
                    </a:lnTo>
                    <a:lnTo>
                      <a:pt x="274" y="138"/>
                    </a:lnTo>
                    <a:lnTo>
                      <a:pt x="270" y="134"/>
                    </a:lnTo>
                    <a:lnTo>
                      <a:pt x="270" y="130"/>
                    </a:lnTo>
                    <a:lnTo>
                      <a:pt x="272" y="126"/>
                    </a:lnTo>
                    <a:lnTo>
                      <a:pt x="270" y="116"/>
                    </a:lnTo>
                    <a:lnTo>
                      <a:pt x="270" y="116"/>
                    </a:lnTo>
                    <a:lnTo>
                      <a:pt x="270" y="110"/>
                    </a:lnTo>
                    <a:lnTo>
                      <a:pt x="270" y="106"/>
                    </a:lnTo>
                    <a:lnTo>
                      <a:pt x="274" y="94"/>
                    </a:lnTo>
                    <a:lnTo>
                      <a:pt x="274" y="82"/>
                    </a:lnTo>
                    <a:lnTo>
                      <a:pt x="274" y="76"/>
                    </a:lnTo>
                    <a:lnTo>
                      <a:pt x="272" y="70"/>
                    </a:lnTo>
                    <a:lnTo>
                      <a:pt x="272" y="70"/>
                    </a:lnTo>
                    <a:lnTo>
                      <a:pt x="268" y="64"/>
                    </a:lnTo>
                    <a:lnTo>
                      <a:pt x="268" y="64"/>
                    </a:lnTo>
                    <a:lnTo>
                      <a:pt x="258" y="52"/>
                    </a:lnTo>
                    <a:lnTo>
                      <a:pt x="254" y="44"/>
                    </a:lnTo>
                    <a:lnTo>
                      <a:pt x="254" y="44"/>
                    </a:lnTo>
                    <a:lnTo>
                      <a:pt x="252" y="40"/>
                    </a:lnTo>
                    <a:lnTo>
                      <a:pt x="252" y="40"/>
                    </a:lnTo>
                    <a:lnTo>
                      <a:pt x="252" y="38"/>
                    </a:lnTo>
                    <a:lnTo>
                      <a:pt x="252" y="38"/>
                    </a:lnTo>
                    <a:lnTo>
                      <a:pt x="248" y="36"/>
                    </a:lnTo>
                    <a:lnTo>
                      <a:pt x="244" y="30"/>
                    </a:lnTo>
                    <a:lnTo>
                      <a:pt x="238" y="16"/>
                    </a:lnTo>
                    <a:lnTo>
                      <a:pt x="234" y="8"/>
                    </a:lnTo>
                    <a:lnTo>
                      <a:pt x="230" y="2"/>
                    </a:lnTo>
                    <a:lnTo>
                      <a:pt x="226" y="0"/>
                    </a:lnTo>
                    <a:lnTo>
                      <a:pt x="220" y="0"/>
                    </a:lnTo>
                    <a:lnTo>
                      <a:pt x="220" y="0"/>
                    </a:lnTo>
                    <a:lnTo>
                      <a:pt x="214" y="2"/>
                    </a:lnTo>
                    <a:lnTo>
                      <a:pt x="210" y="4"/>
                    </a:lnTo>
                    <a:lnTo>
                      <a:pt x="206" y="8"/>
                    </a:lnTo>
                    <a:lnTo>
                      <a:pt x="200" y="12"/>
                    </a:lnTo>
                    <a:lnTo>
                      <a:pt x="196" y="14"/>
                    </a:lnTo>
                    <a:lnTo>
                      <a:pt x="190" y="16"/>
                    </a:lnTo>
                    <a:lnTo>
                      <a:pt x="190" y="16"/>
                    </a:lnTo>
                    <a:lnTo>
                      <a:pt x="178" y="16"/>
                    </a:lnTo>
                    <a:lnTo>
                      <a:pt x="174" y="18"/>
                    </a:lnTo>
                    <a:lnTo>
                      <a:pt x="170" y="20"/>
                    </a:lnTo>
                    <a:lnTo>
                      <a:pt x="166" y="26"/>
                    </a:lnTo>
                    <a:lnTo>
                      <a:pt x="166" y="26"/>
                    </a:lnTo>
                    <a:lnTo>
                      <a:pt x="164" y="28"/>
                    </a:lnTo>
                    <a:lnTo>
                      <a:pt x="160" y="28"/>
                    </a:lnTo>
                    <a:lnTo>
                      <a:pt x="156" y="22"/>
                    </a:lnTo>
                    <a:lnTo>
                      <a:pt x="150" y="16"/>
                    </a:lnTo>
                    <a:lnTo>
                      <a:pt x="148" y="16"/>
                    </a:lnTo>
                    <a:lnTo>
                      <a:pt x="144" y="16"/>
                    </a:lnTo>
                    <a:lnTo>
                      <a:pt x="144" y="16"/>
                    </a:lnTo>
                    <a:lnTo>
                      <a:pt x="138" y="16"/>
                    </a:lnTo>
                    <a:lnTo>
                      <a:pt x="134" y="16"/>
                    </a:lnTo>
                    <a:lnTo>
                      <a:pt x="128" y="14"/>
                    </a:lnTo>
                    <a:lnTo>
                      <a:pt x="118" y="14"/>
                    </a:lnTo>
                    <a:lnTo>
                      <a:pt x="118" y="14"/>
                    </a:lnTo>
                    <a:lnTo>
                      <a:pt x="110" y="12"/>
                    </a:lnTo>
                    <a:lnTo>
                      <a:pt x="104" y="10"/>
                    </a:lnTo>
                    <a:lnTo>
                      <a:pt x="102" y="8"/>
                    </a:lnTo>
                    <a:lnTo>
                      <a:pt x="98" y="10"/>
                    </a:lnTo>
                    <a:lnTo>
                      <a:pt x="98" y="10"/>
                    </a:lnTo>
                    <a:lnTo>
                      <a:pt x="96" y="14"/>
                    </a:lnTo>
                    <a:lnTo>
                      <a:pt x="94" y="14"/>
                    </a:lnTo>
                    <a:lnTo>
                      <a:pt x="94" y="14"/>
                    </a:lnTo>
                    <a:lnTo>
                      <a:pt x="90" y="14"/>
                    </a:lnTo>
                    <a:lnTo>
                      <a:pt x="90" y="14"/>
                    </a:lnTo>
                    <a:lnTo>
                      <a:pt x="86" y="20"/>
                    </a:lnTo>
                    <a:lnTo>
                      <a:pt x="82" y="22"/>
                    </a:lnTo>
                    <a:lnTo>
                      <a:pt x="76" y="24"/>
                    </a:lnTo>
                    <a:lnTo>
                      <a:pt x="76" y="24"/>
                    </a:lnTo>
                    <a:lnTo>
                      <a:pt x="74" y="24"/>
                    </a:lnTo>
                    <a:lnTo>
                      <a:pt x="74" y="24"/>
                    </a:lnTo>
                    <a:lnTo>
                      <a:pt x="72" y="24"/>
                    </a:lnTo>
                    <a:lnTo>
                      <a:pt x="68" y="28"/>
                    </a:lnTo>
                    <a:lnTo>
                      <a:pt x="68" y="2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3" name="Freeform 106"/>
              <p:cNvSpPr>
                <a:spLocks/>
              </p:cNvSpPr>
              <p:nvPr/>
            </p:nvSpPr>
            <p:spPr bwMode="auto">
              <a:xfrm>
                <a:off x="3624" y="2136"/>
                <a:ext cx="2" cy="4"/>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4" name="Freeform 107"/>
              <p:cNvSpPr>
                <a:spLocks/>
              </p:cNvSpPr>
              <p:nvPr/>
            </p:nvSpPr>
            <p:spPr bwMode="auto">
              <a:xfrm>
                <a:off x="3642" y="2166"/>
                <a:ext cx="6" cy="68"/>
              </a:xfrm>
              <a:custGeom>
                <a:avLst/>
                <a:gdLst>
                  <a:gd name="T0" fmla="*/ 0 w 6"/>
                  <a:gd name="T1" fmla="*/ 46 h 68"/>
                  <a:gd name="T2" fmla="*/ 0 w 6"/>
                  <a:gd name="T3" fmla="*/ 46 h 68"/>
                  <a:gd name="T4" fmla="*/ 0 w 6"/>
                  <a:gd name="T5" fmla="*/ 42 h 68"/>
                  <a:gd name="T6" fmla="*/ 0 w 6"/>
                  <a:gd name="T7" fmla="*/ 36 h 68"/>
                  <a:gd name="T8" fmla="*/ 4 w 6"/>
                  <a:gd name="T9" fmla="*/ 24 h 68"/>
                  <a:gd name="T10" fmla="*/ 6 w 6"/>
                  <a:gd name="T11" fmla="*/ 12 h 68"/>
                  <a:gd name="T12" fmla="*/ 4 w 6"/>
                  <a:gd name="T13" fmla="*/ 6 h 68"/>
                  <a:gd name="T14" fmla="*/ 2 w 6"/>
                  <a:gd name="T15" fmla="*/ 0 h 68"/>
                  <a:gd name="T16" fmla="*/ 2 w 6"/>
                  <a:gd name="T17" fmla="*/ 0 h 68"/>
                  <a:gd name="T18" fmla="*/ 4 w 6"/>
                  <a:gd name="T19" fmla="*/ 6 h 68"/>
                  <a:gd name="T20" fmla="*/ 4 w 6"/>
                  <a:gd name="T21" fmla="*/ 12 h 68"/>
                  <a:gd name="T22" fmla="*/ 4 w 6"/>
                  <a:gd name="T23" fmla="*/ 24 h 68"/>
                  <a:gd name="T24" fmla="*/ 0 w 6"/>
                  <a:gd name="T25" fmla="*/ 36 h 68"/>
                  <a:gd name="T26" fmla="*/ 0 w 6"/>
                  <a:gd name="T27" fmla="*/ 40 h 68"/>
                  <a:gd name="T28" fmla="*/ 0 w 6"/>
                  <a:gd name="T29" fmla="*/ 46 h 68"/>
                  <a:gd name="T30" fmla="*/ 0 w 6"/>
                  <a:gd name="T31" fmla="*/ 46 h 68"/>
                  <a:gd name="T32" fmla="*/ 2 w 6"/>
                  <a:gd name="T33" fmla="*/ 56 h 68"/>
                  <a:gd name="T34" fmla="*/ 0 w 6"/>
                  <a:gd name="T35" fmla="*/ 60 h 68"/>
                  <a:gd name="T36" fmla="*/ 0 w 6"/>
                  <a:gd name="T37" fmla="*/ 64 h 68"/>
                  <a:gd name="T38" fmla="*/ 4 w 6"/>
                  <a:gd name="T39" fmla="*/ 68 h 68"/>
                  <a:gd name="T40" fmla="*/ 4 w 6"/>
                  <a:gd name="T41" fmla="*/ 68 h 68"/>
                  <a:gd name="T42" fmla="*/ 4 w 6"/>
                  <a:gd name="T43" fmla="*/ 68 h 68"/>
                  <a:gd name="T44" fmla="*/ 4 w 6"/>
                  <a:gd name="T45" fmla="*/ 68 h 68"/>
                  <a:gd name="T46" fmla="*/ 0 w 6"/>
                  <a:gd name="T47" fmla="*/ 64 h 68"/>
                  <a:gd name="T48" fmla="*/ 2 w 6"/>
                  <a:gd name="T49" fmla="*/ 60 h 68"/>
                  <a:gd name="T50" fmla="*/ 2 w 6"/>
                  <a:gd name="T51" fmla="*/ 56 h 68"/>
                  <a:gd name="T52" fmla="*/ 0 w 6"/>
                  <a:gd name="T53" fmla="*/ 46 h 68"/>
                  <a:gd name="T54" fmla="*/ 0 w 6"/>
                  <a:gd name="T55"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8">
                    <a:moveTo>
                      <a:pt x="0" y="46"/>
                    </a:moveTo>
                    <a:lnTo>
                      <a:pt x="0" y="46"/>
                    </a:lnTo>
                    <a:lnTo>
                      <a:pt x="0" y="42"/>
                    </a:lnTo>
                    <a:lnTo>
                      <a:pt x="0" y="36"/>
                    </a:lnTo>
                    <a:lnTo>
                      <a:pt x="4" y="24"/>
                    </a:lnTo>
                    <a:lnTo>
                      <a:pt x="6" y="12"/>
                    </a:lnTo>
                    <a:lnTo>
                      <a:pt x="4" y="6"/>
                    </a:lnTo>
                    <a:lnTo>
                      <a:pt x="2" y="0"/>
                    </a:lnTo>
                    <a:lnTo>
                      <a:pt x="2" y="0"/>
                    </a:lnTo>
                    <a:lnTo>
                      <a:pt x="4" y="6"/>
                    </a:lnTo>
                    <a:lnTo>
                      <a:pt x="4" y="12"/>
                    </a:lnTo>
                    <a:lnTo>
                      <a:pt x="4" y="24"/>
                    </a:lnTo>
                    <a:lnTo>
                      <a:pt x="0" y="36"/>
                    </a:lnTo>
                    <a:lnTo>
                      <a:pt x="0" y="40"/>
                    </a:lnTo>
                    <a:lnTo>
                      <a:pt x="0" y="46"/>
                    </a:lnTo>
                    <a:lnTo>
                      <a:pt x="0" y="46"/>
                    </a:lnTo>
                    <a:lnTo>
                      <a:pt x="2" y="56"/>
                    </a:lnTo>
                    <a:lnTo>
                      <a:pt x="0" y="60"/>
                    </a:lnTo>
                    <a:lnTo>
                      <a:pt x="0" y="64"/>
                    </a:lnTo>
                    <a:lnTo>
                      <a:pt x="4" y="68"/>
                    </a:lnTo>
                    <a:lnTo>
                      <a:pt x="4" y="68"/>
                    </a:lnTo>
                    <a:lnTo>
                      <a:pt x="4" y="68"/>
                    </a:lnTo>
                    <a:lnTo>
                      <a:pt x="4" y="68"/>
                    </a:lnTo>
                    <a:lnTo>
                      <a:pt x="0" y="64"/>
                    </a:lnTo>
                    <a:lnTo>
                      <a:pt x="2" y="60"/>
                    </a:lnTo>
                    <a:lnTo>
                      <a:pt x="2" y="56"/>
                    </a:lnTo>
                    <a:lnTo>
                      <a:pt x="0" y="46"/>
                    </a:lnTo>
                    <a:lnTo>
                      <a:pt x="0" y="4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5" name="Freeform 108"/>
              <p:cNvSpPr>
                <a:spLocks/>
              </p:cNvSpPr>
              <p:nvPr/>
            </p:nvSpPr>
            <p:spPr bwMode="auto">
              <a:xfrm>
                <a:off x="3572" y="2396"/>
                <a:ext cx="102" cy="94"/>
              </a:xfrm>
              <a:custGeom>
                <a:avLst/>
                <a:gdLst>
                  <a:gd name="T0" fmla="*/ 16 w 102"/>
                  <a:gd name="T1" fmla="*/ 24 h 94"/>
                  <a:gd name="T2" fmla="*/ 20 w 102"/>
                  <a:gd name="T3" fmla="*/ 32 h 94"/>
                  <a:gd name="T4" fmla="*/ 14 w 102"/>
                  <a:gd name="T5" fmla="*/ 40 h 94"/>
                  <a:gd name="T6" fmla="*/ 10 w 102"/>
                  <a:gd name="T7" fmla="*/ 42 h 94"/>
                  <a:gd name="T8" fmla="*/ 8 w 102"/>
                  <a:gd name="T9" fmla="*/ 52 h 94"/>
                  <a:gd name="T10" fmla="*/ 4 w 102"/>
                  <a:gd name="T11" fmla="*/ 62 h 94"/>
                  <a:gd name="T12" fmla="*/ 0 w 102"/>
                  <a:gd name="T13" fmla="*/ 64 h 94"/>
                  <a:gd name="T14" fmla="*/ 6 w 102"/>
                  <a:gd name="T15" fmla="*/ 72 h 94"/>
                  <a:gd name="T16" fmla="*/ 16 w 102"/>
                  <a:gd name="T17" fmla="*/ 72 h 94"/>
                  <a:gd name="T18" fmla="*/ 26 w 102"/>
                  <a:gd name="T19" fmla="*/ 70 h 94"/>
                  <a:gd name="T20" fmla="*/ 24 w 102"/>
                  <a:gd name="T21" fmla="*/ 72 h 94"/>
                  <a:gd name="T22" fmla="*/ 6 w 102"/>
                  <a:gd name="T23" fmla="*/ 82 h 94"/>
                  <a:gd name="T24" fmla="*/ 6 w 102"/>
                  <a:gd name="T25" fmla="*/ 88 h 94"/>
                  <a:gd name="T26" fmla="*/ 8 w 102"/>
                  <a:gd name="T27" fmla="*/ 92 h 94"/>
                  <a:gd name="T28" fmla="*/ 20 w 102"/>
                  <a:gd name="T29" fmla="*/ 80 h 94"/>
                  <a:gd name="T30" fmla="*/ 36 w 102"/>
                  <a:gd name="T31" fmla="*/ 70 h 94"/>
                  <a:gd name="T32" fmla="*/ 46 w 102"/>
                  <a:gd name="T33" fmla="*/ 60 h 94"/>
                  <a:gd name="T34" fmla="*/ 54 w 102"/>
                  <a:gd name="T35" fmla="*/ 52 h 94"/>
                  <a:gd name="T36" fmla="*/ 58 w 102"/>
                  <a:gd name="T37" fmla="*/ 52 h 94"/>
                  <a:gd name="T38" fmla="*/ 64 w 102"/>
                  <a:gd name="T39" fmla="*/ 54 h 94"/>
                  <a:gd name="T40" fmla="*/ 68 w 102"/>
                  <a:gd name="T41" fmla="*/ 52 h 94"/>
                  <a:gd name="T42" fmla="*/ 76 w 102"/>
                  <a:gd name="T43" fmla="*/ 50 h 94"/>
                  <a:gd name="T44" fmla="*/ 92 w 102"/>
                  <a:gd name="T45" fmla="*/ 54 h 94"/>
                  <a:gd name="T46" fmla="*/ 98 w 102"/>
                  <a:gd name="T47" fmla="*/ 50 h 94"/>
                  <a:gd name="T48" fmla="*/ 102 w 102"/>
                  <a:gd name="T49" fmla="*/ 44 h 94"/>
                  <a:gd name="T50" fmla="*/ 100 w 102"/>
                  <a:gd name="T51" fmla="*/ 40 h 94"/>
                  <a:gd name="T52" fmla="*/ 84 w 102"/>
                  <a:gd name="T53" fmla="*/ 34 h 94"/>
                  <a:gd name="T54" fmla="*/ 74 w 102"/>
                  <a:gd name="T55" fmla="*/ 28 h 94"/>
                  <a:gd name="T56" fmla="*/ 68 w 102"/>
                  <a:gd name="T57" fmla="*/ 14 h 94"/>
                  <a:gd name="T58" fmla="*/ 68 w 102"/>
                  <a:gd name="T59" fmla="*/ 6 h 94"/>
                  <a:gd name="T60" fmla="*/ 60 w 102"/>
                  <a:gd name="T61" fmla="*/ 8 h 94"/>
                  <a:gd name="T62" fmla="*/ 54 w 102"/>
                  <a:gd name="T63" fmla="*/ 8 h 94"/>
                  <a:gd name="T64" fmla="*/ 50 w 102"/>
                  <a:gd name="T65" fmla="*/ 6 h 94"/>
                  <a:gd name="T66" fmla="*/ 40 w 102"/>
                  <a:gd name="T67" fmla="*/ 0 h 94"/>
                  <a:gd name="T68" fmla="*/ 34 w 102"/>
                  <a:gd name="T69" fmla="*/ 4 h 94"/>
                  <a:gd name="T70" fmla="*/ 30 w 102"/>
                  <a:gd name="T71" fmla="*/ 6 h 94"/>
                  <a:gd name="T72" fmla="*/ 24 w 102"/>
                  <a:gd name="T73" fmla="*/ 6 h 94"/>
                  <a:gd name="T74" fmla="*/ 18 w 102"/>
                  <a:gd name="T75" fmla="*/ 8 h 94"/>
                  <a:gd name="T76" fmla="*/ 16 w 102"/>
                  <a:gd name="T77" fmla="*/ 14 h 94"/>
                  <a:gd name="T78" fmla="*/ 12 w 102"/>
                  <a:gd name="T79" fmla="*/ 14 h 94"/>
                  <a:gd name="T80" fmla="*/ 10 w 102"/>
                  <a:gd name="T81" fmla="*/ 18 h 94"/>
                  <a:gd name="T82" fmla="*/ 16 w 102"/>
                  <a:gd name="T83"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94">
                    <a:moveTo>
                      <a:pt x="16" y="24"/>
                    </a:moveTo>
                    <a:lnTo>
                      <a:pt x="16" y="24"/>
                    </a:lnTo>
                    <a:lnTo>
                      <a:pt x="20" y="28"/>
                    </a:lnTo>
                    <a:lnTo>
                      <a:pt x="20" y="32"/>
                    </a:lnTo>
                    <a:lnTo>
                      <a:pt x="18" y="36"/>
                    </a:lnTo>
                    <a:lnTo>
                      <a:pt x="14" y="40"/>
                    </a:lnTo>
                    <a:lnTo>
                      <a:pt x="14" y="40"/>
                    </a:lnTo>
                    <a:lnTo>
                      <a:pt x="10" y="42"/>
                    </a:lnTo>
                    <a:lnTo>
                      <a:pt x="8" y="44"/>
                    </a:lnTo>
                    <a:lnTo>
                      <a:pt x="8" y="52"/>
                    </a:lnTo>
                    <a:lnTo>
                      <a:pt x="6" y="58"/>
                    </a:lnTo>
                    <a:lnTo>
                      <a:pt x="4" y="62"/>
                    </a:lnTo>
                    <a:lnTo>
                      <a:pt x="0" y="64"/>
                    </a:lnTo>
                    <a:lnTo>
                      <a:pt x="0" y="64"/>
                    </a:lnTo>
                    <a:lnTo>
                      <a:pt x="2" y="70"/>
                    </a:lnTo>
                    <a:lnTo>
                      <a:pt x="6" y="72"/>
                    </a:lnTo>
                    <a:lnTo>
                      <a:pt x="10" y="72"/>
                    </a:lnTo>
                    <a:lnTo>
                      <a:pt x="16" y="72"/>
                    </a:lnTo>
                    <a:lnTo>
                      <a:pt x="26" y="70"/>
                    </a:lnTo>
                    <a:lnTo>
                      <a:pt x="26" y="70"/>
                    </a:lnTo>
                    <a:lnTo>
                      <a:pt x="24" y="72"/>
                    </a:lnTo>
                    <a:lnTo>
                      <a:pt x="24" y="72"/>
                    </a:lnTo>
                    <a:lnTo>
                      <a:pt x="10" y="80"/>
                    </a:lnTo>
                    <a:lnTo>
                      <a:pt x="6" y="82"/>
                    </a:lnTo>
                    <a:lnTo>
                      <a:pt x="6" y="88"/>
                    </a:lnTo>
                    <a:lnTo>
                      <a:pt x="6" y="88"/>
                    </a:lnTo>
                    <a:lnTo>
                      <a:pt x="6" y="94"/>
                    </a:lnTo>
                    <a:lnTo>
                      <a:pt x="8" y="92"/>
                    </a:lnTo>
                    <a:lnTo>
                      <a:pt x="20" y="80"/>
                    </a:lnTo>
                    <a:lnTo>
                      <a:pt x="20" y="80"/>
                    </a:lnTo>
                    <a:lnTo>
                      <a:pt x="28" y="74"/>
                    </a:lnTo>
                    <a:lnTo>
                      <a:pt x="36" y="70"/>
                    </a:lnTo>
                    <a:lnTo>
                      <a:pt x="42" y="68"/>
                    </a:lnTo>
                    <a:lnTo>
                      <a:pt x="46" y="60"/>
                    </a:lnTo>
                    <a:lnTo>
                      <a:pt x="46" y="60"/>
                    </a:lnTo>
                    <a:lnTo>
                      <a:pt x="54" y="52"/>
                    </a:lnTo>
                    <a:lnTo>
                      <a:pt x="56" y="50"/>
                    </a:lnTo>
                    <a:lnTo>
                      <a:pt x="58" y="52"/>
                    </a:lnTo>
                    <a:lnTo>
                      <a:pt x="62" y="54"/>
                    </a:lnTo>
                    <a:lnTo>
                      <a:pt x="64" y="54"/>
                    </a:lnTo>
                    <a:lnTo>
                      <a:pt x="68" y="52"/>
                    </a:lnTo>
                    <a:lnTo>
                      <a:pt x="68" y="52"/>
                    </a:lnTo>
                    <a:lnTo>
                      <a:pt x="72" y="50"/>
                    </a:lnTo>
                    <a:lnTo>
                      <a:pt x="76" y="50"/>
                    </a:lnTo>
                    <a:lnTo>
                      <a:pt x="84" y="52"/>
                    </a:lnTo>
                    <a:lnTo>
                      <a:pt x="92" y="54"/>
                    </a:lnTo>
                    <a:lnTo>
                      <a:pt x="96" y="52"/>
                    </a:lnTo>
                    <a:lnTo>
                      <a:pt x="98" y="50"/>
                    </a:lnTo>
                    <a:lnTo>
                      <a:pt x="98" y="50"/>
                    </a:lnTo>
                    <a:lnTo>
                      <a:pt x="102" y="44"/>
                    </a:lnTo>
                    <a:lnTo>
                      <a:pt x="102" y="42"/>
                    </a:lnTo>
                    <a:lnTo>
                      <a:pt x="100" y="40"/>
                    </a:lnTo>
                    <a:lnTo>
                      <a:pt x="94" y="38"/>
                    </a:lnTo>
                    <a:lnTo>
                      <a:pt x="84" y="34"/>
                    </a:lnTo>
                    <a:lnTo>
                      <a:pt x="84" y="34"/>
                    </a:lnTo>
                    <a:lnTo>
                      <a:pt x="74" y="28"/>
                    </a:lnTo>
                    <a:lnTo>
                      <a:pt x="70" y="22"/>
                    </a:lnTo>
                    <a:lnTo>
                      <a:pt x="68" y="14"/>
                    </a:lnTo>
                    <a:lnTo>
                      <a:pt x="68" y="6"/>
                    </a:lnTo>
                    <a:lnTo>
                      <a:pt x="68" y="6"/>
                    </a:lnTo>
                    <a:lnTo>
                      <a:pt x="64" y="6"/>
                    </a:lnTo>
                    <a:lnTo>
                      <a:pt x="60" y="8"/>
                    </a:lnTo>
                    <a:lnTo>
                      <a:pt x="58" y="8"/>
                    </a:lnTo>
                    <a:lnTo>
                      <a:pt x="54" y="8"/>
                    </a:lnTo>
                    <a:lnTo>
                      <a:pt x="54" y="8"/>
                    </a:lnTo>
                    <a:lnTo>
                      <a:pt x="50" y="6"/>
                    </a:lnTo>
                    <a:lnTo>
                      <a:pt x="44" y="4"/>
                    </a:lnTo>
                    <a:lnTo>
                      <a:pt x="40" y="0"/>
                    </a:lnTo>
                    <a:lnTo>
                      <a:pt x="36" y="2"/>
                    </a:lnTo>
                    <a:lnTo>
                      <a:pt x="34" y="4"/>
                    </a:lnTo>
                    <a:lnTo>
                      <a:pt x="34" y="4"/>
                    </a:lnTo>
                    <a:lnTo>
                      <a:pt x="30" y="6"/>
                    </a:lnTo>
                    <a:lnTo>
                      <a:pt x="28" y="6"/>
                    </a:lnTo>
                    <a:lnTo>
                      <a:pt x="24" y="6"/>
                    </a:lnTo>
                    <a:lnTo>
                      <a:pt x="20" y="4"/>
                    </a:lnTo>
                    <a:lnTo>
                      <a:pt x="18" y="8"/>
                    </a:lnTo>
                    <a:lnTo>
                      <a:pt x="18" y="8"/>
                    </a:lnTo>
                    <a:lnTo>
                      <a:pt x="16" y="14"/>
                    </a:lnTo>
                    <a:lnTo>
                      <a:pt x="14" y="14"/>
                    </a:lnTo>
                    <a:lnTo>
                      <a:pt x="12" y="14"/>
                    </a:lnTo>
                    <a:lnTo>
                      <a:pt x="10" y="18"/>
                    </a:lnTo>
                    <a:lnTo>
                      <a:pt x="10" y="18"/>
                    </a:lnTo>
                    <a:lnTo>
                      <a:pt x="16" y="24"/>
                    </a:lnTo>
                    <a:lnTo>
                      <a:pt x="16"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6" name="Freeform 109"/>
              <p:cNvSpPr>
                <a:spLocks/>
              </p:cNvSpPr>
              <p:nvPr/>
            </p:nvSpPr>
            <p:spPr bwMode="auto">
              <a:xfrm>
                <a:off x="3482" y="1498"/>
                <a:ext cx="160" cy="116"/>
              </a:xfrm>
              <a:custGeom>
                <a:avLst/>
                <a:gdLst>
                  <a:gd name="T0" fmla="*/ 62 w 160"/>
                  <a:gd name="T1" fmla="*/ 86 h 116"/>
                  <a:gd name="T2" fmla="*/ 74 w 160"/>
                  <a:gd name="T3" fmla="*/ 92 h 116"/>
                  <a:gd name="T4" fmla="*/ 86 w 160"/>
                  <a:gd name="T5" fmla="*/ 100 h 116"/>
                  <a:gd name="T6" fmla="*/ 88 w 160"/>
                  <a:gd name="T7" fmla="*/ 100 h 116"/>
                  <a:gd name="T8" fmla="*/ 96 w 160"/>
                  <a:gd name="T9" fmla="*/ 110 h 116"/>
                  <a:gd name="T10" fmla="*/ 108 w 160"/>
                  <a:gd name="T11" fmla="*/ 116 h 116"/>
                  <a:gd name="T12" fmla="*/ 112 w 160"/>
                  <a:gd name="T13" fmla="*/ 114 h 116"/>
                  <a:gd name="T14" fmla="*/ 120 w 160"/>
                  <a:gd name="T15" fmla="*/ 112 h 116"/>
                  <a:gd name="T16" fmla="*/ 130 w 160"/>
                  <a:gd name="T17" fmla="*/ 116 h 116"/>
                  <a:gd name="T18" fmla="*/ 136 w 160"/>
                  <a:gd name="T19" fmla="*/ 114 h 116"/>
                  <a:gd name="T20" fmla="*/ 138 w 160"/>
                  <a:gd name="T21" fmla="*/ 108 h 116"/>
                  <a:gd name="T22" fmla="*/ 146 w 160"/>
                  <a:gd name="T23" fmla="*/ 100 h 116"/>
                  <a:gd name="T24" fmla="*/ 148 w 160"/>
                  <a:gd name="T25" fmla="*/ 96 h 116"/>
                  <a:gd name="T26" fmla="*/ 142 w 160"/>
                  <a:gd name="T27" fmla="*/ 86 h 116"/>
                  <a:gd name="T28" fmla="*/ 138 w 160"/>
                  <a:gd name="T29" fmla="*/ 76 h 116"/>
                  <a:gd name="T30" fmla="*/ 138 w 160"/>
                  <a:gd name="T31" fmla="*/ 74 h 116"/>
                  <a:gd name="T32" fmla="*/ 142 w 160"/>
                  <a:gd name="T33" fmla="*/ 70 h 116"/>
                  <a:gd name="T34" fmla="*/ 138 w 160"/>
                  <a:gd name="T35" fmla="*/ 58 h 116"/>
                  <a:gd name="T36" fmla="*/ 136 w 160"/>
                  <a:gd name="T37" fmla="*/ 52 h 116"/>
                  <a:gd name="T38" fmla="*/ 136 w 160"/>
                  <a:gd name="T39" fmla="*/ 44 h 116"/>
                  <a:gd name="T40" fmla="*/ 146 w 160"/>
                  <a:gd name="T41" fmla="*/ 38 h 116"/>
                  <a:gd name="T42" fmla="*/ 150 w 160"/>
                  <a:gd name="T43" fmla="*/ 30 h 116"/>
                  <a:gd name="T44" fmla="*/ 150 w 160"/>
                  <a:gd name="T45" fmla="*/ 24 h 116"/>
                  <a:gd name="T46" fmla="*/ 158 w 160"/>
                  <a:gd name="T47" fmla="*/ 18 h 116"/>
                  <a:gd name="T48" fmla="*/ 160 w 160"/>
                  <a:gd name="T49" fmla="*/ 14 h 116"/>
                  <a:gd name="T50" fmla="*/ 158 w 160"/>
                  <a:gd name="T51" fmla="*/ 10 h 116"/>
                  <a:gd name="T52" fmla="*/ 138 w 160"/>
                  <a:gd name="T53" fmla="*/ 14 h 116"/>
                  <a:gd name="T54" fmla="*/ 120 w 160"/>
                  <a:gd name="T55" fmla="*/ 10 h 116"/>
                  <a:gd name="T56" fmla="*/ 110 w 160"/>
                  <a:gd name="T57" fmla="*/ 6 h 116"/>
                  <a:gd name="T58" fmla="*/ 92 w 160"/>
                  <a:gd name="T59" fmla="*/ 4 h 116"/>
                  <a:gd name="T60" fmla="*/ 80 w 160"/>
                  <a:gd name="T61" fmla="*/ 2 h 116"/>
                  <a:gd name="T62" fmla="*/ 70 w 160"/>
                  <a:gd name="T63" fmla="*/ 0 h 116"/>
                  <a:gd name="T64" fmla="*/ 68 w 160"/>
                  <a:gd name="T65" fmla="*/ 4 h 116"/>
                  <a:gd name="T66" fmla="*/ 64 w 160"/>
                  <a:gd name="T67" fmla="*/ 8 h 116"/>
                  <a:gd name="T68" fmla="*/ 58 w 160"/>
                  <a:gd name="T69" fmla="*/ 8 h 116"/>
                  <a:gd name="T70" fmla="*/ 34 w 160"/>
                  <a:gd name="T71" fmla="*/ 8 h 116"/>
                  <a:gd name="T72" fmla="*/ 22 w 160"/>
                  <a:gd name="T73" fmla="*/ 14 h 116"/>
                  <a:gd name="T74" fmla="*/ 20 w 160"/>
                  <a:gd name="T75" fmla="*/ 18 h 116"/>
                  <a:gd name="T76" fmla="*/ 16 w 160"/>
                  <a:gd name="T77" fmla="*/ 22 h 116"/>
                  <a:gd name="T78" fmla="*/ 6 w 160"/>
                  <a:gd name="T79" fmla="*/ 26 h 116"/>
                  <a:gd name="T80" fmla="*/ 2 w 160"/>
                  <a:gd name="T81" fmla="*/ 32 h 116"/>
                  <a:gd name="T82" fmla="*/ 0 w 160"/>
                  <a:gd name="T83" fmla="*/ 40 h 116"/>
                  <a:gd name="T84" fmla="*/ 2 w 160"/>
                  <a:gd name="T85" fmla="*/ 54 h 116"/>
                  <a:gd name="T86" fmla="*/ 4 w 160"/>
                  <a:gd name="T87" fmla="*/ 60 h 116"/>
                  <a:gd name="T88" fmla="*/ 12 w 160"/>
                  <a:gd name="T89" fmla="*/ 74 h 116"/>
                  <a:gd name="T90" fmla="*/ 18 w 160"/>
                  <a:gd name="T91" fmla="*/ 76 h 116"/>
                  <a:gd name="T92" fmla="*/ 28 w 160"/>
                  <a:gd name="T93" fmla="*/ 72 h 116"/>
                  <a:gd name="T94" fmla="*/ 36 w 160"/>
                  <a:gd name="T95" fmla="*/ 70 h 116"/>
                  <a:gd name="T96" fmla="*/ 36 w 160"/>
                  <a:gd name="T97" fmla="*/ 74 h 116"/>
                  <a:gd name="T98" fmla="*/ 30 w 160"/>
                  <a:gd name="T99" fmla="*/ 98 h 116"/>
                  <a:gd name="T100" fmla="*/ 46 w 160"/>
                  <a:gd name="T101" fmla="*/ 90 h 116"/>
                  <a:gd name="T102" fmla="*/ 56 w 160"/>
                  <a:gd name="T103" fmla="*/ 86 h 116"/>
                  <a:gd name="T104" fmla="*/ 62 w 160"/>
                  <a:gd name="T105" fmla="*/ 8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116">
                    <a:moveTo>
                      <a:pt x="62" y="86"/>
                    </a:moveTo>
                    <a:lnTo>
                      <a:pt x="62" y="86"/>
                    </a:lnTo>
                    <a:lnTo>
                      <a:pt x="68" y="88"/>
                    </a:lnTo>
                    <a:lnTo>
                      <a:pt x="74" y="92"/>
                    </a:lnTo>
                    <a:lnTo>
                      <a:pt x="78" y="96"/>
                    </a:lnTo>
                    <a:lnTo>
                      <a:pt x="86" y="100"/>
                    </a:lnTo>
                    <a:lnTo>
                      <a:pt x="86" y="100"/>
                    </a:lnTo>
                    <a:lnTo>
                      <a:pt x="88" y="100"/>
                    </a:lnTo>
                    <a:lnTo>
                      <a:pt x="92" y="102"/>
                    </a:lnTo>
                    <a:lnTo>
                      <a:pt x="96" y="110"/>
                    </a:lnTo>
                    <a:lnTo>
                      <a:pt x="104" y="114"/>
                    </a:lnTo>
                    <a:lnTo>
                      <a:pt x="108" y="116"/>
                    </a:lnTo>
                    <a:lnTo>
                      <a:pt x="112" y="114"/>
                    </a:lnTo>
                    <a:lnTo>
                      <a:pt x="112" y="114"/>
                    </a:lnTo>
                    <a:lnTo>
                      <a:pt x="118" y="112"/>
                    </a:lnTo>
                    <a:lnTo>
                      <a:pt x="120" y="112"/>
                    </a:lnTo>
                    <a:lnTo>
                      <a:pt x="126" y="114"/>
                    </a:lnTo>
                    <a:lnTo>
                      <a:pt x="130" y="116"/>
                    </a:lnTo>
                    <a:lnTo>
                      <a:pt x="132" y="116"/>
                    </a:lnTo>
                    <a:lnTo>
                      <a:pt x="136" y="114"/>
                    </a:lnTo>
                    <a:lnTo>
                      <a:pt x="136" y="114"/>
                    </a:lnTo>
                    <a:lnTo>
                      <a:pt x="138" y="108"/>
                    </a:lnTo>
                    <a:lnTo>
                      <a:pt x="140" y="102"/>
                    </a:lnTo>
                    <a:lnTo>
                      <a:pt x="146" y="100"/>
                    </a:lnTo>
                    <a:lnTo>
                      <a:pt x="148" y="98"/>
                    </a:lnTo>
                    <a:lnTo>
                      <a:pt x="148" y="96"/>
                    </a:lnTo>
                    <a:lnTo>
                      <a:pt x="142" y="86"/>
                    </a:lnTo>
                    <a:lnTo>
                      <a:pt x="142" y="86"/>
                    </a:lnTo>
                    <a:lnTo>
                      <a:pt x="138" y="80"/>
                    </a:lnTo>
                    <a:lnTo>
                      <a:pt x="138" y="76"/>
                    </a:lnTo>
                    <a:lnTo>
                      <a:pt x="138" y="74"/>
                    </a:lnTo>
                    <a:lnTo>
                      <a:pt x="138" y="74"/>
                    </a:lnTo>
                    <a:lnTo>
                      <a:pt x="140" y="72"/>
                    </a:lnTo>
                    <a:lnTo>
                      <a:pt x="142" y="70"/>
                    </a:lnTo>
                    <a:lnTo>
                      <a:pt x="140" y="66"/>
                    </a:lnTo>
                    <a:lnTo>
                      <a:pt x="138" y="58"/>
                    </a:lnTo>
                    <a:lnTo>
                      <a:pt x="138" y="58"/>
                    </a:lnTo>
                    <a:lnTo>
                      <a:pt x="136" y="52"/>
                    </a:lnTo>
                    <a:lnTo>
                      <a:pt x="136" y="48"/>
                    </a:lnTo>
                    <a:lnTo>
                      <a:pt x="136" y="44"/>
                    </a:lnTo>
                    <a:lnTo>
                      <a:pt x="140" y="42"/>
                    </a:lnTo>
                    <a:lnTo>
                      <a:pt x="146" y="38"/>
                    </a:lnTo>
                    <a:lnTo>
                      <a:pt x="148" y="34"/>
                    </a:lnTo>
                    <a:lnTo>
                      <a:pt x="150" y="30"/>
                    </a:lnTo>
                    <a:lnTo>
                      <a:pt x="150" y="30"/>
                    </a:lnTo>
                    <a:lnTo>
                      <a:pt x="150" y="24"/>
                    </a:lnTo>
                    <a:lnTo>
                      <a:pt x="152" y="22"/>
                    </a:lnTo>
                    <a:lnTo>
                      <a:pt x="158" y="18"/>
                    </a:lnTo>
                    <a:lnTo>
                      <a:pt x="160" y="16"/>
                    </a:lnTo>
                    <a:lnTo>
                      <a:pt x="160" y="14"/>
                    </a:lnTo>
                    <a:lnTo>
                      <a:pt x="158" y="10"/>
                    </a:lnTo>
                    <a:lnTo>
                      <a:pt x="158" y="10"/>
                    </a:lnTo>
                    <a:lnTo>
                      <a:pt x="148" y="12"/>
                    </a:lnTo>
                    <a:lnTo>
                      <a:pt x="138" y="14"/>
                    </a:lnTo>
                    <a:lnTo>
                      <a:pt x="130" y="14"/>
                    </a:lnTo>
                    <a:lnTo>
                      <a:pt x="120" y="10"/>
                    </a:lnTo>
                    <a:lnTo>
                      <a:pt x="120" y="10"/>
                    </a:lnTo>
                    <a:lnTo>
                      <a:pt x="110" y="6"/>
                    </a:lnTo>
                    <a:lnTo>
                      <a:pt x="102" y="4"/>
                    </a:lnTo>
                    <a:lnTo>
                      <a:pt x="92" y="4"/>
                    </a:lnTo>
                    <a:lnTo>
                      <a:pt x="80" y="2"/>
                    </a:lnTo>
                    <a:lnTo>
                      <a:pt x="80" y="2"/>
                    </a:lnTo>
                    <a:lnTo>
                      <a:pt x="74" y="0"/>
                    </a:lnTo>
                    <a:lnTo>
                      <a:pt x="70" y="0"/>
                    </a:lnTo>
                    <a:lnTo>
                      <a:pt x="68" y="2"/>
                    </a:lnTo>
                    <a:lnTo>
                      <a:pt x="68" y="4"/>
                    </a:lnTo>
                    <a:lnTo>
                      <a:pt x="66" y="8"/>
                    </a:lnTo>
                    <a:lnTo>
                      <a:pt x="64" y="8"/>
                    </a:lnTo>
                    <a:lnTo>
                      <a:pt x="58" y="8"/>
                    </a:lnTo>
                    <a:lnTo>
                      <a:pt x="58" y="8"/>
                    </a:lnTo>
                    <a:lnTo>
                      <a:pt x="46" y="8"/>
                    </a:lnTo>
                    <a:lnTo>
                      <a:pt x="34" y="8"/>
                    </a:lnTo>
                    <a:lnTo>
                      <a:pt x="26" y="12"/>
                    </a:lnTo>
                    <a:lnTo>
                      <a:pt x="22" y="14"/>
                    </a:lnTo>
                    <a:lnTo>
                      <a:pt x="20" y="18"/>
                    </a:lnTo>
                    <a:lnTo>
                      <a:pt x="20" y="18"/>
                    </a:lnTo>
                    <a:lnTo>
                      <a:pt x="18" y="20"/>
                    </a:lnTo>
                    <a:lnTo>
                      <a:pt x="16" y="22"/>
                    </a:lnTo>
                    <a:lnTo>
                      <a:pt x="10" y="24"/>
                    </a:lnTo>
                    <a:lnTo>
                      <a:pt x="6" y="26"/>
                    </a:lnTo>
                    <a:lnTo>
                      <a:pt x="2" y="28"/>
                    </a:lnTo>
                    <a:lnTo>
                      <a:pt x="2" y="32"/>
                    </a:lnTo>
                    <a:lnTo>
                      <a:pt x="2" y="32"/>
                    </a:lnTo>
                    <a:lnTo>
                      <a:pt x="0" y="40"/>
                    </a:lnTo>
                    <a:lnTo>
                      <a:pt x="0" y="48"/>
                    </a:lnTo>
                    <a:lnTo>
                      <a:pt x="2" y="54"/>
                    </a:lnTo>
                    <a:lnTo>
                      <a:pt x="4" y="60"/>
                    </a:lnTo>
                    <a:lnTo>
                      <a:pt x="4" y="60"/>
                    </a:lnTo>
                    <a:lnTo>
                      <a:pt x="8" y="68"/>
                    </a:lnTo>
                    <a:lnTo>
                      <a:pt x="12" y="74"/>
                    </a:lnTo>
                    <a:lnTo>
                      <a:pt x="16" y="76"/>
                    </a:lnTo>
                    <a:lnTo>
                      <a:pt x="18" y="76"/>
                    </a:lnTo>
                    <a:lnTo>
                      <a:pt x="24" y="76"/>
                    </a:lnTo>
                    <a:lnTo>
                      <a:pt x="28" y="72"/>
                    </a:lnTo>
                    <a:lnTo>
                      <a:pt x="28" y="72"/>
                    </a:lnTo>
                    <a:lnTo>
                      <a:pt x="36" y="70"/>
                    </a:lnTo>
                    <a:lnTo>
                      <a:pt x="36" y="70"/>
                    </a:lnTo>
                    <a:lnTo>
                      <a:pt x="36" y="74"/>
                    </a:lnTo>
                    <a:lnTo>
                      <a:pt x="30" y="98"/>
                    </a:lnTo>
                    <a:lnTo>
                      <a:pt x="30" y="98"/>
                    </a:lnTo>
                    <a:lnTo>
                      <a:pt x="40" y="94"/>
                    </a:lnTo>
                    <a:lnTo>
                      <a:pt x="46" y="90"/>
                    </a:lnTo>
                    <a:lnTo>
                      <a:pt x="50" y="88"/>
                    </a:lnTo>
                    <a:lnTo>
                      <a:pt x="56" y="86"/>
                    </a:lnTo>
                    <a:lnTo>
                      <a:pt x="56" y="86"/>
                    </a:lnTo>
                    <a:lnTo>
                      <a:pt x="62" y="86"/>
                    </a:lnTo>
                    <a:lnTo>
                      <a:pt x="62" y="8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7" name="Freeform 110"/>
              <p:cNvSpPr>
                <a:spLocks/>
              </p:cNvSpPr>
              <p:nvPr/>
            </p:nvSpPr>
            <p:spPr bwMode="auto">
              <a:xfrm>
                <a:off x="3396" y="1584"/>
                <a:ext cx="250" cy="130"/>
              </a:xfrm>
              <a:custGeom>
                <a:avLst/>
                <a:gdLst>
                  <a:gd name="T0" fmla="*/ 92 w 250"/>
                  <a:gd name="T1" fmla="*/ 92 h 130"/>
                  <a:gd name="T2" fmla="*/ 112 w 250"/>
                  <a:gd name="T3" fmla="*/ 96 h 130"/>
                  <a:gd name="T4" fmla="*/ 128 w 250"/>
                  <a:gd name="T5" fmla="*/ 94 h 130"/>
                  <a:gd name="T6" fmla="*/ 132 w 250"/>
                  <a:gd name="T7" fmla="*/ 90 h 130"/>
                  <a:gd name="T8" fmla="*/ 138 w 250"/>
                  <a:gd name="T9" fmla="*/ 88 h 130"/>
                  <a:gd name="T10" fmla="*/ 142 w 250"/>
                  <a:gd name="T11" fmla="*/ 96 h 130"/>
                  <a:gd name="T12" fmla="*/ 146 w 250"/>
                  <a:gd name="T13" fmla="*/ 102 h 130"/>
                  <a:gd name="T14" fmla="*/ 158 w 250"/>
                  <a:gd name="T15" fmla="*/ 102 h 130"/>
                  <a:gd name="T16" fmla="*/ 184 w 250"/>
                  <a:gd name="T17" fmla="*/ 122 h 130"/>
                  <a:gd name="T18" fmla="*/ 194 w 250"/>
                  <a:gd name="T19" fmla="*/ 130 h 130"/>
                  <a:gd name="T20" fmla="*/ 202 w 250"/>
                  <a:gd name="T21" fmla="*/ 126 h 130"/>
                  <a:gd name="T22" fmla="*/ 222 w 250"/>
                  <a:gd name="T23" fmla="*/ 122 h 130"/>
                  <a:gd name="T24" fmla="*/ 230 w 250"/>
                  <a:gd name="T25" fmla="*/ 120 h 130"/>
                  <a:gd name="T26" fmla="*/ 236 w 250"/>
                  <a:gd name="T27" fmla="*/ 110 h 130"/>
                  <a:gd name="T28" fmla="*/ 248 w 250"/>
                  <a:gd name="T29" fmla="*/ 104 h 130"/>
                  <a:gd name="T30" fmla="*/ 250 w 250"/>
                  <a:gd name="T31" fmla="*/ 90 h 130"/>
                  <a:gd name="T32" fmla="*/ 240 w 250"/>
                  <a:gd name="T33" fmla="*/ 74 h 130"/>
                  <a:gd name="T34" fmla="*/ 236 w 250"/>
                  <a:gd name="T35" fmla="*/ 68 h 130"/>
                  <a:gd name="T36" fmla="*/ 232 w 250"/>
                  <a:gd name="T37" fmla="*/ 66 h 130"/>
                  <a:gd name="T38" fmla="*/ 236 w 250"/>
                  <a:gd name="T39" fmla="*/ 50 h 130"/>
                  <a:gd name="T40" fmla="*/ 238 w 250"/>
                  <a:gd name="T41" fmla="*/ 44 h 130"/>
                  <a:gd name="T42" fmla="*/ 222 w 250"/>
                  <a:gd name="T43" fmla="*/ 28 h 130"/>
                  <a:gd name="T44" fmla="*/ 216 w 250"/>
                  <a:gd name="T45" fmla="*/ 30 h 130"/>
                  <a:gd name="T46" fmla="*/ 204 w 250"/>
                  <a:gd name="T47" fmla="*/ 26 h 130"/>
                  <a:gd name="T48" fmla="*/ 194 w 250"/>
                  <a:gd name="T49" fmla="*/ 30 h 130"/>
                  <a:gd name="T50" fmla="*/ 178 w 250"/>
                  <a:gd name="T51" fmla="*/ 16 h 130"/>
                  <a:gd name="T52" fmla="*/ 172 w 250"/>
                  <a:gd name="T53" fmla="*/ 14 h 130"/>
                  <a:gd name="T54" fmla="*/ 154 w 250"/>
                  <a:gd name="T55" fmla="*/ 2 h 130"/>
                  <a:gd name="T56" fmla="*/ 142 w 250"/>
                  <a:gd name="T57" fmla="*/ 0 h 130"/>
                  <a:gd name="T58" fmla="*/ 132 w 250"/>
                  <a:gd name="T59" fmla="*/ 4 h 130"/>
                  <a:gd name="T60" fmla="*/ 116 w 250"/>
                  <a:gd name="T61" fmla="*/ 12 h 130"/>
                  <a:gd name="T62" fmla="*/ 114 w 250"/>
                  <a:gd name="T63" fmla="*/ 12 h 130"/>
                  <a:gd name="T64" fmla="*/ 116 w 250"/>
                  <a:gd name="T65" fmla="*/ 24 h 130"/>
                  <a:gd name="T66" fmla="*/ 118 w 250"/>
                  <a:gd name="T67" fmla="*/ 48 h 130"/>
                  <a:gd name="T68" fmla="*/ 106 w 250"/>
                  <a:gd name="T69" fmla="*/ 56 h 130"/>
                  <a:gd name="T70" fmla="*/ 82 w 250"/>
                  <a:gd name="T71" fmla="*/ 56 h 130"/>
                  <a:gd name="T72" fmla="*/ 70 w 250"/>
                  <a:gd name="T73" fmla="*/ 34 h 130"/>
                  <a:gd name="T74" fmla="*/ 60 w 250"/>
                  <a:gd name="T75" fmla="*/ 28 h 130"/>
                  <a:gd name="T76" fmla="*/ 54 w 250"/>
                  <a:gd name="T77" fmla="*/ 18 h 130"/>
                  <a:gd name="T78" fmla="*/ 28 w 250"/>
                  <a:gd name="T79" fmla="*/ 26 h 130"/>
                  <a:gd name="T80" fmla="*/ 20 w 250"/>
                  <a:gd name="T81" fmla="*/ 32 h 130"/>
                  <a:gd name="T82" fmla="*/ 14 w 250"/>
                  <a:gd name="T83" fmla="*/ 50 h 130"/>
                  <a:gd name="T84" fmla="*/ 14 w 250"/>
                  <a:gd name="T85" fmla="*/ 56 h 130"/>
                  <a:gd name="T86" fmla="*/ 2 w 250"/>
                  <a:gd name="T87" fmla="*/ 72 h 130"/>
                  <a:gd name="T88" fmla="*/ 0 w 250"/>
                  <a:gd name="T89" fmla="*/ 90 h 130"/>
                  <a:gd name="T90" fmla="*/ 2 w 250"/>
                  <a:gd name="T91" fmla="*/ 108 h 130"/>
                  <a:gd name="T92" fmla="*/ 22 w 250"/>
                  <a:gd name="T93" fmla="*/ 96 h 130"/>
                  <a:gd name="T94" fmla="*/ 66 w 250"/>
                  <a:gd name="T9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130">
                    <a:moveTo>
                      <a:pt x="66" y="90"/>
                    </a:moveTo>
                    <a:lnTo>
                      <a:pt x="66" y="90"/>
                    </a:lnTo>
                    <a:lnTo>
                      <a:pt x="92" y="92"/>
                    </a:lnTo>
                    <a:lnTo>
                      <a:pt x="102" y="94"/>
                    </a:lnTo>
                    <a:lnTo>
                      <a:pt x="112" y="96"/>
                    </a:lnTo>
                    <a:lnTo>
                      <a:pt x="112" y="96"/>
                    </a:lnTo>
                    <a:lnTo>
                      <a:pt x="118" y="98"/>
                    </a:lnTo>
                    <a:lnTo>
                      <a:pt x="122" y="98"/>
                    </a:lnTo>
                    <a:lnTo>
                      <a:pt x="128" y="94"/>
                    </a:lnTo>
                    <a:lnTo>
                      <a:pt x="128" y="94"/>
                    </a:lnTo>
                    <a:lnTo>
                      <a:pt x="132" y="90"/>
                    </a:lnTo>
                    <a:lnTo>
                      <a:pt x="132" y="90"/>
                    </a:lnTo>
                    <a:lnTo>
                      <a:pt x="134" y="88"/>
                    </a:lnTo>
                    <a:lnTo>
                      <a:pt x="138" y="88"/>
                    </a:lnTo>
                    <a:lnTo>
                      <a:pt x="138" y="88"/>
                    </a:lnTo>
                    <a:lnTo>
                      <a:pt x="140" y="90"/>
                    </a:lnTo>
                    <a:lnTo>
                      <a:pt x="140" y="92"/>
                    </a:lnTo>
                    <a:lnTo>
                      <a:pt x="142" y="96"/>
                    </a:lnTo>
                    <a:lnTo>
                      <a:pt x="142" y="98"/>
                    </a:lnTo>
                    <a:lnTo>
                      <a:pt x="144" y="100"/>
                    </a:lnTo>
                    <a:lnTo>
                      <a:pt x="146" y="102"/>
                    </a:lnTo>
                    <a:lnTo>
                      <a:pt x="152" y="102"/>
                    </a:lnTo>
                    <a:lnTo>
                      <a:pt x="152" y="102"/>
                    </a:lnTo>
                    <a:lnTo>
                      <a:pt x="158" y="102"/>
                    </a:lnTo>
                    <a:lnTo>
                      <a:pt x="164" y="106"/>
                    </a:lnTo>
                    <a:lnTo>
                      <a:pt x="174" y="112"/>
                    </a:lnTo>
                    <a:lnTo>
                      <a:pt x="184" y="122"/>
                    </a:lnTo>
                    <a:lnTo>
                      <a:pt x="188" y="126"/>
                    </a:lnTo>
                    <a:lnTo>
                      <a:pt x="194" y="130"/>
                    </a:lnTo>
                    <a:lnTo>
                      <a:pt x="194" y="130"/>
                    </a:lnTo>
                    <a:lnTo>
                      <a:pt x="196" y="130"/>
                    </a:lnTo>
                    <a:lnTo>
                      <a:pt x="196" y="130"/>
                    </a:lnTo>
                    <a:lnTo>
                      <a:pt x="202" y="126"/>
                    </a:lnTo>
                    <a:lnTo>
                      <a:pt x="206" y="124"/>
                    </a:lnTo>
                    <a:lnTo>
                      <a:pt x="216" y="122"/>
                    </a:lnTo>
                    <a:lnTo>
                      <a:pt x="222" y="122"/>
                    </a:lnTo>
                    <a:lnTo>
                      <a:pt x="228" y="122"/>
                    </a:lnTo>
                    <a:lnTo>
                      <a:pt x="228" y="122"/>
                    </a:lnTo>
                    <a:lnTo>
                      <a:pt x="230" y="120"/>
                    </a:lnTo>
                    <a:lnTo>
                      <a:pt x="230" y="120"/>
                    </a:lnTo>
                    <a:lnTo>
                      <a:pt x="236" y="110"/>
                    </a:lnTo>
                    <a:lnTo>
                      <a:pt x="236" y="110"/>
                    </a:lnTo>
                    <a:lnTo>
                      <a:pt x="240" y="106"/>
                    </a:lnTo>
                    <a:lnTo>
                      <a:pt x="248" y="104"/>
                    </a:lnTo>
                    <a:lnTo>
                      <a:pt x="248" y="104"/>
                    </a:lnTo>
                    <a:lnTo>
                      <a:pt x="248" y="102"/>
                    </a:lnTo>
                    <a:lnTo>
                      <a:pt x="250" y="96"/>
                    </a:lnTo>
                    <a:lnTo>
                      <a:pt x="250" y="90"/>
                    </a:lnTo>
                    <a:lnTo>
                      <a:pt x="244" y="82"/>
                    </a:lnTo>
                    <a:lnTo>
                      <a:pt x="244" y="82"/>
                    </a:lnTo>
                    <a:lnTo>
                      <a:pt x="240" y="74"/>
                    </a:lnTo>
                    <a:lnTo>
                      <a:pt x="238" y="70"/>
                    </a:lnTo>
                    <a:lnTo>
                      <a:pt x="238" y="68"/>
                    </a:lnTo>
                    <a:lnTo>
                      <a:pt x="236" y="68"/>
                    </a:lnTo>
                    <a:lnTo>
                      <a:pt x="236" y="68"/>
                    </a:lnTo>
                    <a:lnTo>
                      <a:pt x="234" y="68"/>
                    </a:lnTo>
                    <a:lnTo>
                      <a:pt x="232" y="66"/>
                    </a:lnTo>
                    <a:lnTo>
                      <a:pt x="232" y="60"/>
                    </a:lnTo>
                    <a:lnTo>
                      <a:pt x="234" y="54"/>
                    </a:lnTo>
                    <a:lnTo>
                      <a:pt x="236" y="50"/>
                    </a:lnTo>
                    <a:lnTo>
                      <a:pt x="236" y="50"/>
                    </a:lnTo>
                    <a:lnTo>
                      <a:pt x="238" y="46"/>
                    </a:lnTo>
                    <a:lnTo>
                      <a:pt x="238" y="44"/>
                    </a:lnTo>
                    <a:lnTo>
                      <a:pt x="236" y="40"/>
                    </a:lnTo>
                    <a:lnTo>
                      <a:pt x="228" y="36"/>
                    </a:lnTo>
                    <a:lnTo>
                      <a:pt x="222" y="28"/>
                    </a:lnTo>
                    <a:lnTo>
                      <a:pt x="222" y="28"/>
                    </a:lnTo>
                    <a:lnTo>
                      <a:pt x="218" y="30"/>
                    </a:lnTo>
                    <a:lnTo>
                      <a:pt x="216" y="30"/>
                    </a:lnTo>
                    <a:lnTo>
                      <a:pt x="212" y="28"/>
                    </a:lnTo>
                    <a:lnTo>
                      <a:pt x="206" y="26"/>
                    </a:lnTo>
                    <a:lnTo>
                      <a:pt x="204" y="26"/>
                    </a:lnTo>
                    <a:lnTo>
                      <a:pt x="198" y="28"/>
                    </a:lnTo>
                    <a:lnTo>
                      <a:pt x="198" y="28"/>
                    </a:lnTo>
                    <a:lnTo>
                      <a:pt x="194" y="30"/>
                    </a:lnTo>
                    <a:lnTo>
                      <a:pt x="190" y="28"/>
                    </a:lnTo>
                    <a:lnTo>
                      <a:pt x="182" y="24"/>
                    </a:lnTo>
                    <a:lnTo>
                      <a:pt x="178" y="16"/>
                    </a:lnTo>
                    <a:lnTo>
                      <a:pt x="174" y="14"/>
                    </a:lnTo>
                    <a:lnTo>
                      <a:pt x="172" y="14"/>
                    </a:lnTo>
                    <a:lnTo>
                      <a:pt x="172" y="14"/>
                    </a:lnTo>
                    <a:lnTo>
                      <a:pt x="164" y="10"/>
                    </a:lnTo>
                    <a:lnTo>
                      <a:pt x="160" y="6"/>
                    </a:lnTo>
                    <a:lnTo>
                      <a:pt x="154" y="2"/>
                    </a:lnTo>
                    <a:lnTo>
                      <a:pt x="148" y="0"/>
                    </a:lnTo>
                    <a:lnTo>
                      <a:pt x="148" y="0"/>
                    </a:lnTo>
                    <a:lnTo>
                      <a:pt x="142" y="0"/>
                    </a:lnTo>
                    <a:lnTo>
                      <a:pt x="142" y="0"/>
                    </a:lnTo>
                    <a:lnTo>
                      <a:pt x="136" y="2"/>
                    </a:lnTo>
                    <a:lnTo>
                      <a:pt x="132" y="4"/>
                    </a:lnTo>
                    <a:lnTo>
                      <a:pt x="126" y="8"/>
                    </a:lnTo>
                    <a:lnTo>
                      <a:pt x="116" y="12"/>
                    </a:lnTo>
                    <a:lnTo>
                      <a:pt x="116" y="12"/>
                    </a:lnTo>
                    <a:lnTo>
                      <a:pt x="116" y="12"/>
                    </a:lnTo>
                    <a:lnTo>
                      <a:pt x="116" y="12"/>
                    </a:lnTo>
                    <a:lnTo>
                      <a:pt x="114" y="12"/>
                    </a:lnTo>
                    <a:lnTo>
                      <a:pt x="114" y="12"/>
                    </a:lnTo>
                    <a:lnTo>
                      <a:pt x="114" y="18"/>
                    </a:lnTo>
                    <a:lnTo>
                      <a:pt x="116" y="24"/>
                    </a:lnTo>
                    <a:lnTo>
                      <a:pt x="118" y="38"/>
                    </a:lnTo>
                    <a:lnTo>
                      <a:pt x="120" y="42"/>
                    </a:lnTo>
                    <a:lnTo>
                      <a:pt x="118" y="48"/>
                    </a:lnTo>
                    <a:lnTo>
                      <a:pt x="114" y="52"/>
                    </a:lnTo>
                    <a:lnTo>
                      <a:pt x="106" y="56"/>
                    </a:lnTo>
                    <a:lnTo>
                      <a:pt x="106" y="56"/>
                    </a:lnTo>
                    <a:lnTo>
                      <a:pt x="96" y="58"/>
                    </a:lnTo>
                    <a:lnTo>
                      <a:pt x="88" y="58"/>
                    </a:lnTo>
                    <a:lnTo>
                      <a:pt x="82" y="56"/>
                    </a:lnTo>
                    <a:lnTo>
                      <a:pt x="78" y="50"/>
                    </a:lnTo>
                    <a:lnTo>
                      <a:pt x="74" y="40"/>
                    </a:lnTo>
                    <a:lnTo>
                      <a:pt x="70" y="34"/>
                    </a:lnTo>
                    <a:lnTo>
                      <a:pt x="64" y="32"/>
                    </a:lnTo>
                    <a:lnTo>
                      <a:pt x="64" y="32"/>
                    </a:lnTo>
                    <a:lnTo>
                      <a:pt x="60" y="28"/>
                    </a:lnTo>
                    <a:lnTo>
                      <a:pt x="56" y="26"/>
                    </a:lnTo>
                    <a:lnTo>
                      <a:pt x="56" y="22"/>
                    </a:lnTo>
                    <a:lnTo>
                      <a:pt x="54" y="18"/>
                    </a:lnTo>
                    <a:lnTo>
                      <a:pt x="48" y="20"/>
                    </a:lnTo>
                    <a:lnTo>
                      <a:pt x="48" y="20"/>
                    </a:lnTo>
                    <a:lnTo>
                      <a:pt x="28" y="26"/>
                    </a:lnTo>
                    <a:lnTo>
                      <a:pt x="24" y="30"/>
                    </a:lnTo>
                    <a:lnTo>
                      <a:pt x="20" y="32"/>
                    </a:lnTo>
                    <a:lnTo>
                      <a:pt x="20" y="32"/>
                    </a:lnTo>
                    <a:lnTo>
                      <a:pt x="14" y="42"/>
                    </a:lnTo>
                    <a:lnTo>
                      <a:pt x="14" y="46"/>
                    </a:lnTo>
                    <a:lnTo>
                      <a:pt x="14" y="50"/>
                    </a:lnTo>
                    <a:lnTo>
                      <a:pt x="14" y="50"/>
                    </a:lnTo>
                    <a:lnTo>
                      <a:pt x="16" y="54"/>
                    </a:lnTo>
                    <a:lnTo>
                      <a:pt x="14" y="56"/>
                    </a:lnTo>
                    <a:lnTo>
                      <a:pt x="12" y="60"/>
                    </a:lnTo>
                    <a:lnTo>
                      <a:pt x="6" y="64"/>
                    </a:lnTo>
                    <a:lnTo>
                      <a:pt x="2" y="72"/>
                    </a:lnTo>
                    <a:lnTo>
                      <a:pt x="2" y="72"/>
                    </a:lnTo>
                    <a:lnTo>
                      <a:pt x="0" y="82"/>
                    </a:lnTo>
                    <a:lnTo>
                      <a:pt x="0" y="90"/>
                    </a:lnTo>
                    <a:lnTo>
                      <a:pt x="0" y="108"/>
                    </a:lnTo>
                    <a:lnTo>
                      <a:pt x="0" y="108"/>
                    </a:lnTo>
                    <a:lnTo>
                      <a:pt x="2" y="108"/>
                    </a:lnTo>
                    <a:lnTo>
                      <a:pt x="2" y="108"/>
                    </a:lnTo>
                    <a:lnTo>
                      <a:pt x="2" y="108"/>
                    </a:lnTo>
                    <a:lnTo>
                      <a:pt x="22" y="96"/>
                    </a:lnTo>
                    <a:lnTo>
                      <a:pt x="36" y="90"/>
                    </a:lnTo>
                    <a:lnTo>
                      <a:pt x="50" y="90"/>
                    </a:lnTo>
                    <a:lnTo>
                      <a:pt x="66" y="90"/>
                    </a:lnTo>
                    <a:lnTo>
                      <a:pt x="66" y="9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8" name="Freeform 111"/>
              <p:cNvSpPr>
                <a:spLocks/>
              </p:cNvSpPr>
              <p:nvPr/>
            </p:nvSpPr>
            <p:spPr bwMode="auto">
              <a:xfrm>
                <a:off x="3512" y="1584"/>
                <a:ext cx="26" cy="12"/>
              </a:xfrm>
              <a:custGeom>
                <a:avLst/>
                <a:gdLst>
                  <a:gd name="T0" fmla="*/ 26 w 26"/>
                  <a:gd name="T1" fmla="*/ 0 h 12"/>
                  <a:gd name="T2" fmla="*/ 26 w 26"/>
                  <a:gd name="T3" fmla="*/ 0 h 12"/>
                  <a:gd name="T4" fmla="*/ 20 w 26"/>
                  <a:gd name="T5" fmla="*/ 2 h 12"/>
                  <a:gd name="T6" fmla="*/ 16 w 26"/>
                  <a:gd name="T7" fmla="*/ 4 h 12"/>
                  <a:gd name="T8" fmla="*/ 10 w 26"/>
                  <a:gd name="T9" fmla="*/ 8 h 12"/>
                  <a:gd name="T10" fmla="*/ 0 w 26"/>
                  <a:gd name="T11" fmla="*/ 12 h 12"/>
                  <a:gd name="T12" fmla="*/ 0 w 26"/>
                  <a:gd name="T13" fmla="*/ 12 h 12"/>
                  <a:gd name="T14" fmla="*/ 0 w 26"/>
                  <a:gd name="T15" fmla="*/ 12 h 12"/>
                  <a:gd name="T16" fmla="*/ 0 w 26"/>
                  <a:gd name="T17" fmla="*/ 12 h 12"/>
                  <a:gd name="T18" fmla="*/ 10 w 26"/>
                  <a:gd name="T19" fmla="*/ 8 h 12"/>
                  <a:gd name="T20" fmla="*/ 16 w 26"/>
                  <a:gd name="T21" fmla="*/ 4 h 12"/>
                  <a:gd name="T22" fmla="*/ 20 w 26"/>
                  <a:gd name="T23" fmla="*/ 2 h 12"/>
                  <a:gd name="T24" fmla="*/ 26 w 26"/>
                  <a:gd name="T25" fmla="*/ 0 h 12"/>
                  <a:gd name="T26" fmla="*/ 26 w 26"/>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2">
                    <a:moveTo>
                      <a:pt x="26" y="0"/>
                    </a:moveTo>
                    <a:lnTo>
                      <a:pt x="26" y="0"/>
                    </a:lnTo>
                    <a:lnTo>
                      <a:pt x="20" y="2"/>
                    </a:lnTo>
                    <a:lnTo>
                      <a:pt x="16" y="4"/>
                    </a:lnTo>
                    <a:lnTo>
                      <a:pt x="10" y="8"/>
                    </a:lnTo>
                    <a:lnTo>
                      <a:pt x="0" y="12"/>
                    </a:lnTo>
                    <a:lnTo>
                      <a:pt x="0" y="12"/>
                    </a:lnTo>
                    <a:lnTo>
                      <a:pt x="0" y="12"/>
                    </a:lnTo>
                    <a:lnTo>
                      <a:pt x="0" y="12"/>
                    </a:lnTo>
                    <a:lnTo>
                      <a:pt x="10" y="8"/>
                    </a:lnTo>
                    <a:lnTo>
                      <a:pt x="16" y="4"/>
                    </a:lnTo>
                    <a:lnTo>
                      <a:pt x="20" y="2"/>
                    </a:lnTo>
                    <a:lnTo>
                      <a:pt x="26" y="0"/>
                    </a:lnTo>
                    <a:lnTo>
                      <a:pt x="2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39" name="Freeform 112"/>
              <p:cNvSpPr>
                <a:spLocks/>
              </p:cNvSpPr>
              <p:nvPr/>
            </p:nvSpPr>
            <p:spPr bwMode="auto">
              <a:xfrm>
                <a:off x="3484" y="1804"/>
                <a:ext cx="0" cy="2"/>
              </a:xfrm>
              <a:custGeom>
                <a:avLst/>
                <a:gdLst>
                  <a:gd name="T0" fmla="*/ 2 h 2"/>
                  <a:gd name="T1" fmla="*/ 2 h 2"/>
                  <a:gd name="T2" fmla="*/ 2 h 2"/>
                  <a:gd name="T3" fmla="*/ 2 h 2"/>
                  <a:gd name="T4" fmla="*/ 2 h 2"/>
                  <a:gd name="T5" fmla="*/ 2 h 2"/>
                  <a:gd name="T6" fmla="*/ 0 h 2"/>
                  <a:gd name="T7" fmla="*/ 0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lnTo>
                      <a:pt x="0" y="2"/>
                    </a:lnTo>
                    <a:lnTo>
                      <a:pt x="0" y="2"/>
                    </a:lnTo>
                    <a:lnTo>
                      <a:pt x="0" y="2"/>
                    </a:lnTo>
                    <a:lnTo>
                      <a:pt x="0" y="2"/>
                    </a:lnTo>
                    <a:lnTo>
                      <a:pt x="0" y="2"/>
                    </a:lnTo>
                    <a:lnTo>
                      <a:pt x="0" y="0"/>
                    </a:lnTo>
                    <a:lnTo>
                      <a:pt x="0"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0" name="Freeform 113"/>
              <p:cNvSpPr>
                <a:spLocks/>
              </p:cNvSpPr>
              <p:nvPr/>
            </p:nvSpPr>
            <p:spPr bwMode="auto">
              <a:xfrm>
                <a:off x="3398" y="1672"/>
                <a:ext cx="198" cy="132"/>
              </a:xfrm>
              <a:custGeom>
                <a:avLst/>
                <a:gdLst>
                  <a:gd name="T0" fmla="*/ 86 w 198"/>
                  <a:gd name="T1" fmla="*/ 126 h 132"/>
                  <a:gd name="T2" fmla="*/ 86 w 198"/>
                  <a:gd name="T3" fmla="*/ 130 h 132"/>
                  <a:gd name="T4" fmla="*/ 86 w 198"/>
                  <a:gd name="T5" fmla="*/ 130 h 132"/>
                  <a:gd name="T6" fmla="*/ 86 w 198"/>
                  <a:gd name="T7" fmla="*/ 132 h 132"/>
                  <a:gd name="T8" fmla="*/ 102 w 198"/>
                  <a:gd name="T9" fmla="*/ 132 h 132"/>
                  <a:gd name="T10" fmla="*/ 116 w 198"/>
                  <a:gd name="T11" fmla="*/ 132 h 132"/>
                  <a:gd name="T12" fmla="*/ 128 w 198"/>
                  <a:gd name="T13" fmla="*/ 128 h 132"/>
                  <a:gd name="T14" fmla="*/ 136 w 198"/>
                  <a:gd name="T15" fmla="*/ 122 h 132"/>
                  <a:gd name="T16" fmla="*/ 148 w 198"/>
                  <a:gd name="T17" fmla="*/ 114 h 132"/>
                  <a:gd name="T18" fmla="*/ 154 w 198"/>
                  <a:gd name="T19" fmla="*/ 116 h 132"/>
                  <a:gd name="T20" fmla="*/ 160 w 198"/>
                  <a:gd name="T21" fmla="*/ 122 h 132"/>
                  <a:gd name="T22" fmla="*/ 162 w 198"/>
                  <a:gd name="T23" fmla="*/ 122 h 132"/>
                  <a:gd name="T24" fmla="*/ 166 w 198"/>
                  <a:gd name="T25" fmla="*/ 118 h 132"/>
                  <a:gd name="T26" fmla="*/ 162 w 198"/>
                  <a:gd name="T27" fmla="*/ 110 h 132"/>
                  <a:gd name="T28" fmla="*/ 160 w 198"/>
                  <a:gd name="T29" fmla="*/ 96 h 132"/>
                  <a:gd name="T30" fmla="*/ 162 w 198"/>
                  <a:gd name="T31" fmla="*/ 92 h 132"/>
                  <a:gd name="T32" fmla="*/ 168 w 198"/>
                  <a:gd name="T33" fmla="*/ 84 h 132"/>
                  <a:gd name="T34" fmla="*/ 178 w 198"/>
                  <a:gd name="T35" fmla="*/ 76 h 132"/>
                  <a:gd name="T36" fmla="*/ 188 w 198"/>
                  <a:gd name="T37" fmla="*/ 72 h 132"/>
                  <a:gd name="T38" fmla="*/ 194 w 198"/>
                  <a:gd name="T39" fmla="*/ 68 h 132"/>
                  <a:gd name="T40" fmla="*/ 196 w 198"/>
                  <a:gd name="T41" fmla="*/ 66 h 132"/>
                  <a:gd name="T42" fmla="*/ 198 w 198"/>
                  <a:gd name="T43" fmla="*/ 62 h 132"/>
                  <a:gd name="T44" fmla="*/ 192 w 198"/>
                  <a:gd name="T45" fmla="*/ 60 h 132"/>
                  <a:gd name="T46" fmla="*/ 188 w 198"/>
                  <a:gd name="T47" fmla="*/ 56 h 132"/>
                  <a:gd name="T48" fmla="*/ 192 w 198"/>
                  <a:gd name="T49" fmla="*/ 42 h 132"/>
                  <a:gd name="T50" fmla="*/ 192 w 198"/>
                  <a:gd name="T51" fmla="*/ 42 h 132"/>
                  <a:gd name="T52" fmla="*/ 192 w 198"/>
                  <a:gd name="T53" fmla="*/ 42 h 132"/>
                  <a:gd name="T54" fmla="*/ 186 w 198"/>
                  <a:gd name="T55" fmla="*/ 38 h 132"/>
                  <a:gd name="T56" fmla="*/ 172 w 198"/>
                  <a:gd name="T57" fmla="*/ 26 h 132"/>
                  <a:gd name="T58" fmla="*/ 156 w 198"/>
                  <a:gd name="T59" fmla="*/ 16 h 132"/>
                  <a:gd name="T60" fmla="*/ 150 w 198"/>
                  <a:gd name="T61" fmla="*/ 14 h 132"/>
                  <a:gd name="T62" fmla="*/ 140 w 198"/>
                  <a:gd name="T63" fmla="*/ 12 h 132"/>
                  <a:gd name="T64" fmla="*/ 138 w 198"/>
                  <a:gd name="T65" fmla="*/ 8 h 132"/>
                  <a:gd name="T66" fmla="*/ 138 w 198"/>
                  <a:gd name="T67" fmla="*/ 2 h 132"/>
                  <a:gd name="T68" fmla="*/ 136 w 198"/>
                  <a:gd name="T69" fmla="*/ 0 h 132"/>
                  <a:gd name="T70" fmla="*/ 130 w 198"/>
                  <a:gd name="T71" fmla="*/ 2 h 132"/>
                  <a:gd name="T72" fmla="*/ 126 w 198"/>
                  <a:gd name="T73" fmla="*/ 6 h 132"/>
                  <a:gd name="T74" fmla="*/ 120 w 198"/>
                  <a:gd name="T75" fmla="*/ 10 h 132"/>
                  <a:gd name="T76" fmla="*/ 110 w 198"/>
                  <a:gd name="T77" fmla="*/ 8 h 132"/>
                  <a:gd name="T78" fmla="*/ 98 w 198"/>
                  <a:gd name="T79" fmla="*/ 6 h 132"/>
                  <a:gd name="T80" fmla="*/ 64 w 198"/>
                  <a:gd name="T81" fmla="*/ 4 h 132"/>
                  <a:gd name="T82" fmla="*/ 48 w 198"/>
                  <a:gd name="T83" fmla="*/ 2 h 132"/>
                  <a:gd name="T84" fmla="*/ 20 w 198"/>
                  <a:gd name="T85" fmla="*/ 8 h 132"/>
                  <a:gd name="T86" fmla="*/ 0 w 198"/>
                  <a:gd name="T87" fmla="*/ 20 h 132"/>
                  <a:gd name="T88" fmla="*/ 4 w 198"/>
                  <a:gd name="T89" fmla="*/ 40 h 132"/>
                  <a:gd name="T90" fmla="*/ 6 w 198"/>
                  <a:gd name="T91" fmla="*/ 46 h 132"/>
                  <a:gd name="T92" fmla="*/ 8 w 198"/>
                  <a:gd name="T93" fmla="*/ 64 h 132"/>
                  <a:gd name="T94" fmla="*/ 24 w 198"/>
                  <a:gd name="T95" fmla="*/ 70 h 132"/>
                  <a:gd name="T96" fmla="*/ 44 w 198"/>
                  <a:gd name="T97" fmla="*/ 74 h 132"/>
                  <a:gd name="T98" fmla="*/ 58 w 198"/>
                  <a:gd name="T99" fmla="*/ 78 h 132"/>
                  <a:gd name="T100" fmla="*/ 62 w 198"/>
                  <a:gd name="T101" fmla="*/ 82 h 132"/>
                  <a:gd name="T102" fmla="*/ 62 w 198"/>
                  <a:gd name="T103" fmla="*/ 90 h 132"/>
                  <a:gd name="T104" fmla="*/ 60 w 198"/>
                  <a:gd name="T105" fmla="*/ 102 h 132"/>
                  <a:gd name="T106" fmla="*/ 60 w 198"/>
                  <a:gd name="T107" fmla="*/ 110 h 132"/>
                  <a:gd name="T108" fmla="*/ 70 w 198"/>
                  <a:gd name="T109" fmla="*/ 112 h 132"/>
                  <a:gd name="T110" fmla="*/ 82 w 198"/>
                  <a:gd name="T111" fmla="*/ 120 h 132"/>
                  <a:gd name="T112" fmla="*/ 86 w 198"/>
                  <a:gd name="T113" fmla="*/ 126 h 132"/>
                  <a:gd name="T114" fmla="*/ 86 w 198"/>
                  <a:gd name="T115"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 h="132">
                    <a:moveTo>
                      <a:pt x="86" y="126"/>
                    </a:moveTo>
                    <a:lnTo>
                      <a:pt x="86" y="126"/>
                    </a:lnTo>
                    <a:lnTo>
                      <a:pt x="86" y="130"/>
                    </a:lnTo>
                    <a:lnTo>
                      <a:pt x="86" y="130"/>
                    </a:lnTo>
                    <a:lnTo>
                      <a:pt x="86" y="130"/>
                    </a:lnTo>
                    <a:lnTo>
                      <a:pt x="86" y="130"/>
                    </a:lnTo>
                    <a:lnTo>
                      <a:pt x="86" y="132"/>
                    </a:lnTo>
                    <a:lnTo>
                      <a:pt x="86" y="132"/>
                    </a:lnTo>
                    <a:lnTo>
                      <a:pt x="94" y="132"/>
                    </a:lnTo>
                    <a:lnTo>
                      <a:pt x="102" y="132"/>
                    </a:lnTo>
                    <a:lnTo>
                      <a:pt x="112" y="132"/>
                    </a:lnTo>
                    <a:lnTo>
                      <a:pt x="116" y="132"/>
                    </a:lnTo>
                    <a:lnTo>
                      <a:pt x="122" y="132"/>
                    </a:lnTo>
                    <a:lnTo>
                      <a:pt x="128" y="128"/>
                    </a:lnTo>
                    <a:lnTo>
                      <a:pt x="136" y="122"/>
                    </a:lnTo>
                    <a:lnTo>
                      <a:pt x="136" y="122"/>
                    </a:lnTo>
                    <a:lnTo>
                      <a:pt x="144" y="116"/>
                    </a:lnTo>
                    <a:lnTo>
                      <a:pt x="148" y="114"/>
                    </a:lnTo>
                    <a:lnTo>
                      <a:pt x="152" y="114"/>
                    </a:lnTo>
                    <a:lnTo>
                      <a:pt x="154" y="116"/>
                    </a:lnTo>
                    <a:lnTo>
                      <a:pt x="158" y="122"/>
                    </a:lnTo>
                    <a:lnTo>
                      <a:pt x="160" y="122"/>
                    </a:lnTo>
                    <a:lnTo>
                      <a:pt x="162" y="122"/>
                    </a:lnTo>
                    <a:lnTo>
                      <a:pt x="162" y="122"/>
                    </a:lnTo>
                    <a:lnTo>
                      <a:pt x="166" y="118"/>
                    </a:lnTo>
                    <a:lnTo>
                      <a:pt x="166" y="118"/>
                    </a:lnTo>
                    <a:lnTo>
                      <a:pt x="164" y="114"/>
                    </a:lnTo>
                    <a:lnTo>
                      <a:pt x="162" y="110"/>
                    </a:lnTo>
                    <a:lnTo>
                      <a:pt x="160" y="104"/>
                    </a:lnTo>
                    <a:lnTo>
                      <a:pt x="160" y="96"/>
                    </a:lnTo>
                    <a:lnTo>
                      <a:pt x="160" y="96"/>
                    </a:lnTo>
                    <a:lnTo>
                      <a:pt x="162" y="92"/>
                    </a:lnTo>
                    <a:lnTo>
                      <a:pt x="162" y="92"/>
                    </a:lnTo>
                    <a:lnTo>
                      <a:pt x="168" y="84"/>
                    </a:lnTo>
                    <a:lnTo>
                      <a:pt x="174" y="78"/>
                    </a:lnTo>
                    <a:lnTo>
                      <a:pt x="178" y="76"/>
                    </a:lnTo>
                    <a:lnTo>
                      <a:pt x="182" y="74"/>
                    </a:lnTo>
                    <a:lnTo>
                      <a:pt x="188" y="72"/>
                    </a:lnTo>
                    <a:lnTo>
                      <a:pt x="192" y="72"/>
                    </a:lnTo>
                    <a:lnTo>
                      <a:pt x="194" y="68"/>
                    </a:lnTo>
                    <a:lnTo>
                      <a:pt x="194" y="68"/>
                    </a:lnTo>
                    <a:lnTo>
                      <a:pt x="196" y="66"/>
                    </a:lnTo>
                    <a:lnTo>
                      <a:pt x="196" y="66"/>
                    </a:lnTo>
                    <a:lnTo>
                      <a:pt x="198" y="62"/>
                    </a:lnTo>
                    <a:lnTo>
                      <a:pt x="196" y="60"/>
                    </a:lnTo>
                    <a:lnTo>
                      <a:pt x="192" y="60"/>
                    </a:lnTo>
                    <a:lnTo>
                      <a:pt x="190" y="58"/>
                    </a:lnTo>
                    <a:lnTo>
                      <a:pt x="188" y="56"/>
                    </a:lnTo>
                    <a:lnTo>
                      <a:pt x="190" y="50"/>
                    </a:lnTo>
                    <a:lnTo>
                      <a:pt x="192" y="42"/>
                    </a:lnTo>
                    <a:lnTo>
                      <a:pt x="192" y="42"/>
                    </a:lnTo>
                    <a:lnTo>
                      <a:pt x="192" y="42"/>
                    </a:lnTo>
                    <a:lnTo>
                      <a:pt x="192" y="42"/>
                    </a:lnTo>
                    <a:lnTo>
                      <a:pt x="192" y="42"/>
                    </a:lnTo>
                    <a:lnTo>
                      <a:pt x="192" y="42"/>
                    </a:lnTo>
                    <a:lnTo>
                      <a:pt x="186" y="38"/>
                    </a:lnTo>
                    <a:lnTo>
                      <a:pt x="180" y="34"/>
                    </a:lnTo>
                    <a:lnTo>
                      <a:pt x="172" y="26"/>
                    </a:lnTo>
                    <a:lnTo>
                      <a:pt x="162" y="18"/>
                    </a:lnTo>
                    <a:lnTo>
                      <a:pt x="156" y="16"/>
                    </a:lnTo>
                    <a:lnTo>
                      <a:pt x="150" y="14"/>
                    </a:lnTo>
                    <a:lnTo>
                      <a:pt x="150" y="14"/>
                    </a:lnTo>
                    <a:lnTo>
                      <a:pt x="144" y="14"/>
                    </a:lnTo>
                    <a:lnTo>
                      <a:pt x="140" y="12"/>
                    </a:lnTo>
                    <a:lnTo>
                      <a:pt x="140" y="10"/>
                    </a:lnTo>
                    <a:lnTo>
                      <a:pt x="138" y="8"/>
                    </a:lnTo>
                    <a:lnTo>
                      <a:pt x="138" y="4"/>
                    </a:lnTo>
                    <a:lnTo>
                      <a:pt x="138" y="2"/>
                    </a:lnTo>
                    <a:lnTo>
                      <a:pt x="136" y="0"/>
                    </a:lnTo>
                    <a:lnTo>
                      <a:pt x="136" y="0"/>
                    </a:lnTo>
                    <a:lnTo>
                      <a:pt x="132" y="0"/>
                    </a:lnTo>
                    <a:lnTo>
                      <a:pt x="130" y="2"/>
                    </a:lnTo>
                    <a:lnTo>
                      <a:pt x="130" y="2"/>
                    </a:lnTo>
                    <a:lnTo>
                      <a:pt x="126" y="6"/>
                    </a:lnTo>
                    <a:lnTo>
                      <a:pt x="126" y="6"/>
                    </a:lnTo>
                    <a:lnTo>
                      <a:pt x="120" y="10"/>
                    </a:lnTo>
                    <a:lnTo>
                      <a:pt x="116" y="10"/>
                    </a:lnTo>
                    <a:lnTo>
                      <a:pt x="110" y="8"/>
                    </a:lnTo>
                    <a:lnTo>
                      <a:pt x="110" y="8"/>
                    </a:lnTo>
                    <a:lnTo>
                      <a:pt x="98" y="6"/>
                    </a:lnTo>
                    <a:lnTo>
                      <a:pt x="90" y="4"/>
                    </a:lnTo>
                    <a:lnTo>
                      <a:pt x="64" y="4"/>
                    </a:lnTo>
                    <a:lnTo>
                      <a:pt x="64" y="4"/>
                    </a:lnTo>
                    <a:lnTo>
                      <a:pt x="48" y="2"/>
                    </a:lnTo>
                    <a:lnTo>
                      <a:pt x="34" y="4"/>
                    </a:lnTo>
                    <a:lnTo>
                      <a:pt x="20" y="8"/>
                    </a:lnTo>
                    <a:lnTo>
                      <a:pt x="0" y="20"/>
                    </a:lnTo>
                    <a:lnTo>
                      <a:pt x="0" y="20"/>
                    </a:lnTo>
                    <a:lnTo>
                      <a:pt x="0" y="32"/>
                    </a:lnTo>
                    <a:lnTo>
                      <a:pt x="4" y="40"/>
                    </a:lnTo>
                    <a:lnTo>
                      <a:pt x="4" y="40"/>
                    </a:lnTo>
                    <a:lnTo>
                      <a:pt x="6" y="46"/>
                    </a:lnTo>
                    <a:lnTo>
                      <a:pt x="8" y="52"/>
                    </a:lnTo>
                    <a:lnTo>
                      <a:pt x="8" y="64"/>
                    </a:lnTo>
                    <a:lnTo>
                      <a:pt x="8" y="64"/>
                    </a:lnTo>
                    <a:lnTo>
                      <a:pt x="24" y="70"/>
                    </a:lnTo>
                    <a:lnTo>
                      <a:pt x="34" y="74"/>
                    </a:lnTo>
                    <a:lnTo>
                      <a:pt x="44" y="74"/>
                    </a:lnTo>
                    <a:lnTo>
                      <a:pt x="50" y="74"/>
                    </a:lnTo>
                    <a:lnTo>
                      <a:pt x="58" y="78"/>
                    </a:lnTo>
                    <a:lnTo>
                      <a:pt x="58" y="78"/>
                    </a:lnTo>
                    <a:lnTo>
                      <a:pt x="62" y="82"/>
                    </a:lnTo>
                    <a:lnTo>
                      <a:pt x="62" y="84"/>
                    </a:lnTo>
                    <a:lnTo>
                      <a:pt x="62" y="90"/>
                    </a:lnTo>
                    <a:lnTo>
                      <a:pt x="60" y="98"/>
                    </a:lnTo>
                    <a:lnTo>
                      <a:pt x="60" y="102"/>
                    </a:lnTo>
                    <a:lnTo>
                      <a:pt x="60" y="110"/>
                    </a:lnTo>
                    <a:lnTo>
                      <a:pt x="60" y="110"/>
                    </a:lnTo>
                    <a:lnTo>
                      <a:pt x="66" y="110"/>
                    </a:lnTo>
                    <a:lnTo>
                      <a:pt x="70" y="112"/>
                    </a:lnTo>
                    <a:lnTo>
                      <a:pt x="76" y="116"/>
                    </a:lnTo>
                    <a:lnTo>
                      <a:pt x="82" y="120"/>
                    </a:lnTo>
                    <a:lnTo>
                      <a:pt x="82" y="120"/>
                    </a:lnTo>
                    <a:lnTo>
                      <a:pt x="86" y="126"/>
                    </a:lnTo>
                    <a:lnTo>
                      <a:pt x="86" y="126"/>
                    </a:lnTo>
                    <a:lnTo>
                      <a:pt x="86" y="126"/>
                    </a:lnTo>
                    <a:lnTo>
                      <a:pt x="86" y="12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1" name="Freeform 114"/>
              <p:cNvSpPr>
                <a:spLocks/>
              </p:cNvSpPr>
              <p:nvPr/>
            </p:nvSpPr>
            <p:spPr bwMode="auto">
              <a:xfrm>
                <a:off x="3528" y="1672"/>
                <a:ext cx="62" cy="42"/>
              </a:xfrm>
              <a:custGeom>
                <a:avLst/>
                <a:gdLst>
                  <a:gd name="T0" fmla="*/ 20 w 62"/>
                  <a:gd name="T1" fmla="*/ 14 h 42"/>
                  <a:gd name="T2" fmla="*/ 20 w 62"/>
                  <a:gd name="T3" fmla="*/ 14 h 42"/>
                  <a:gd name="T4" fmla="*/ 14 w 62"/>
                  <a:gd name="T5" fmla="*/ 14 h 42"/>
                  <a:gd name="T6" fmla="*/ 12 w 62"/>
                  <a:gd name="T7" fmla="*/ 12 h 42"/>
                  <a:gd name="T8" fmla="*/ 10 w 62"/>
                  <a:gd name="T9" fmla="*/ 10 h 42"/>
                  <a:gd name="T10" fmla="*/ 10 w 62"/>
                  <a:gd name="T11" fmla="*/ 8 h 42"/>
                  <a:gd name="T12" fmla="*/ 8 w 62"/>
                  <a:gd name="T13" fmla="*/ 4 h 42"/>
                  <a:gd name="T14" fmla="*/ 8 w 62"/>
                  <a:gd name="T15" fmla="*/ 2 h 42"/>
                  <a:gd name="T16" fmla="*/ 6 w 62"/>
                  <a:gd name="T17" fmla="*/ 0 h 42"/>
                  <a:gd name="T18" fmla="*/ 6 w 62"/>
                  <a:gd name="T19" fmla="*/ 0 h 42"/>
                  <a:gd name="T20" fmla="*/ 2 w 62"/>
                  <a:gd name="T21" fmla="*/ 0 h 42"/>
                  <a:gd name="T22" fmla="*/ 0 w 62"/>
                  <a:gd name="T23" fmla="*/ 2 h 42"/>
                  <a:gd name="T24" fmla="*/ 0 w 62"/>
                  <a:gd name="T25" fmla="*/ 2 h 42"/>
                  <a:gd name="T26" fmla="*/ 2 w 62"/>
                  <a:gd name="T27" fmla="*/ 0 h 42"/>
                  <a:gd name="T28" fmla="*/ 6 w 62"/>
                  <a:gd name="T29" fmla="*/ 0 h 42"/>
                  <a:gd name="T30" fmla="*/ 6 w 62"/>
                  <a:gd name="T31" fmla="*/ 0 h 42"/>
                  <a:gd name="T32" fmla="*/ 8 w 62"/>
                  <a:gd name="T33" fmla="*/ 2 h 42"/>
                  <a:gd name="T34" fmla="*/ 8 w 62"/>
                  <a:gd name="T35" fmla="*/ 4 h 42"/>
                  <a:gd name="T36" fmla="*/ 8 w 62"/>
                  <a:gd name="T37" fmla="*/ 8 h 42"/>
                  <a:gd name="T38" fmla="*/ 10 w 62"/>
                  <a:gd name="T39" fmla="*/ 10 h 42"/>
                  <a:gd name="T40" fmla="*/ 10 w 62"/>
                  <a:gd name="T41" fmla="*/ 12 h 42"/>
                  <a:gd name="T42" fmla="*/ 14 w 62"/>
                  <a:gd name="T43" fmla="*/ 14 h 42"/>
                  <a:gd name="T44" fmla="*/ 20 w 62"/>
                  <a:gd name="T45" fmla="*/ 14 h 42"/>
                  <a:gd name="T46" fmla="*/ 20 w 62"/>
                  <a:gd name="T47" fmla="*/ 14 h 42"/>
                  <a:gd name="T48" fmla="*/ 26 w 62"/>
                  <a:gd name="T49" fmla="*/ 16 h 42"/>
                  <a:gd name="T50" fmla="*/ 32 w 62"/>
                  <a:gd name="T51" fmla="*/ 18 h 42"/>
                  <a:gd name="T52" fmla="*/ 42 w 62"/>
                  <a:gd name="T53" fmla="*/ 26 h 42"/>
                  <a:gd name="T54" fmla="*/ 50 w 62"/>
                  <a:gd name="T55" fmla="*/ 34 h 42"/>
                  <a:gd name="T56" fmla="*/ 56 w 62"/>
                  <a:gd name="T57" fmla="*/ 38 h 42"/>
                  <a:gd name="T58" fmla="*/ 62 w 62"/>
                  <a:gd name="T59" fmla="*/ 42 h 42"/>
                  <a:gd name="T60" fmla="*/ 62 w 62"/>
                  <a:gd name="T61" fmla="*/ 42 h 42"/>
                  <a:gd name="T62" fmla="*/ 62 w 62"/>
                  <a:gd name="T63" fmla="*/ 42 h 42"/>
                  <a:gd name="T64" fmla="*/ 62 w 62"/>
                  <a:gd name="T65" fmla="*/ 42 h 42"/>
                  <a:gd name="T66" fmla="*/ 56 w 62"/>
                  <a:gd name="T67" fmla="*/ 38 h 42"/>
                  <a:gd name="T68" fmla="*/ 52 w 62"/>
                  <a:gd name="T69" fmla="*/ 34 h 42"/>
                  <a:gd name="T70" fmla="*/ 42 w 62"/>
                  <a:gd name="T71" fmla="*/ 24 h 42"/>
                  <a:gd name="T72" fmla="*/ 32 w 62"/>
                  <a:gd name="T73" fmla="*/ 18 h 42"/>
                  <a:gd name="T74" fmla="*/ 26 w 62"/>
                  <a:gd name="T75" fmla="*/ 14 h 42"/>
                  <a:gd name="T76" fmla="*/ 20 w 62"/>
                  <a:gd name="T77" fmla="*/ 14 h 42"/>
                  <a:gd name="T78" fmla="*/ 20 w 62"/>
                  <a:gd name="T7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2">
                    <a:moveTo>
                      <a:pt x="20" y="14"/>
                    </a:moveTo>
                    <a:lnTo>
                      <a:pt x="20" y="14"/>
                    </a:lnTo>
                    <a:lnTo>
                      <a:pt x="14" y="14"/>
                    </a:lnTo>
                    <a:lnTo>
                      <a:pt x="12" y="12"/>
                    </a:lnTo>
                    <a:lnTo>
                      <a:pt x="10" y="10"/>
                    </a:lnTo>
                    <a:lnTo>
                      <a:pt x="10" y="8"/>
                    </a:lnTo>
                    <a:lnTo>
                      <a:pt x="8" y="4"/>
                    </a:lnTo>
                    <a:lnTo>
                      <a:pt x="8" y="2"/>
                    </a:lnTo>
                    <a:lnTo>
                      <a:pt x="6" y="0"/>
                    </a:lnTo>
                    <a:lnTo>
                      <a:pt x="6" y="0"/>
                    </a:lnTo>
                    <a:lnTo>
                      <a:pt x="2" y="0"/>
                    </a:lnTo>
                    <a:lnTo>
                      <a:pt x="0" y="2"/>
                    </a:lnTo>
                    <a:lnTo>
                      <a:pt x="0" y="2"/>
                    </a:lnTo>
                    <a:lnTo>
                      <a:pt x="2" y="0"/>
                    </a:lnTo>
                    <a:lnTo>
                      <a:pt x="6" y="0"/>
                    </a:lnTo>
                    <a:lnTo>
                      <a:pt x="6" y="0"/>
                    </a:lnTo>
                    <a:lnTo>
                      <a:pt x="8" y="2"/>
                    </a:lnTo>
                    <a:lnTo>
                      <a:pt x="8" y="4"/>
                    </a:lnTo>
                    <a:lnTo>
                      <a:pt x="8" y="8"/>
                    </a:lnTo>
                    <a:lnTo>
                      <a:pt x="10" y="10"/>
                    </a:lnTo>
                    <a:lnTo>
                      <a:pt x="10" y="12"/>
                    </a:lnTo>
                    <a:lnTo>
                      <a:pt x="14" y="14"/>
                    </a:lnTo>
                    <a:lnTo>
                      <a:pt x="20" y="14"/>
                    </a:lnTo>
                    <a:lnTo>
                      <a:pt x="20" y="14"/>
                    </a:lnTo>
                    <a:lnTo>
                      <a:pt x="26" y="16"/>
                    </a:lnTo>
                    <a:lnTo>
                      <a:pt x="32" y="18"/>
                    </a:lnTo>
                    <a:lnTo>
                      <a:pt x="42" y="26"/>
                    </a:lnTo>
                    <a:lnTo>
                      <a:pt x="50" y="34"/>
                    </a:lnTo>
                    <a:lnTo>
                      <a:pt x="56" y="38"/>
                    </a:lnTo>
                    <a:lnTo>
                      <a:pt x="62" y="42"/>
                    </a:lnTo>
                    <a:lnTo>
                      <a:pt x="62" y="42"/>
                    </a:lnTo>
                    <a:lnTo>
                      <a:pt x="62" y="42"/>
                    </a:lnTo>
                    <a:lnTo>
                      <a:pt x="62" y="42"/>
                    </a:lnTo>
                    <a:lnTo>
                      <a:pt x="56" y="38"/>
                    </a:lnTo>
                    <a:lnTo>
                      <a:pt x="52" y="34"/>
                    </a:lnTo>
                    <a:lnTo>
                      <a:pt x="42" y="24"/>
                    </a:lnTo>
                    <a:lnTo>
                      <a:pt x="32" y="18"/>
                    </a:lnTo>
                    <a:lnTo>
                      <a:pt x="26" y="14"/>
                    </a:lnTo>
                    <a:lnTo>
                      <a:pt x="20" y="14"/>
                    </a:lnTo>
                    <a:lnTo>
                      <a:pt x="20"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2" name="Freeform 115"/>
              <p:cNvSpPr>
                <a:spLocks/>
              </p:cNvSpPr>
              <p:nvPr/>
            </p:nvSpPr>
            <p:spPr bwMode="auto">
              <a:xfrm>
                <a:off x="3398" y="1674"/>
                <a:ext cx="126" cy="18"/>
              </a:xfrm>
              <a:custGeom>
                <a:avLst/>
                <a:gdLst>
                  <a:gd name="T0" fmla="*/ 64 w 126"/>
                  <a:gd name="T1" fmla="*/ 2 h 18"/>
                  <a:gd name="T2" fmla="*/ 64 w 126"/>
                  <a:gd name="T3" fmla="*/ 2 h 18"/>
                  <a:gd name="T4" fmla="*/ 90 w 126"/>
                  <a:gd name="T5" fmla="*/ 2 h 18"/>
                  <a:gd name="T6" fmla="*/ 98 w 126"/>
                  <a:gd name="T7" fmla="*/ 4 h 18"/>
                  <a:gd name="T8" fmla="*/ 110 w 126"/>
                  <a:gd name="T9" fmla="*/ 6 h 18"/>
                  <a:gd name="T10" fmla="*/ 110 w 126"/>
                  <a:gd name="T11" fmla="*/ 6 h 18"/>
                  <a:gd name="T12" fmla="*/ 116 w 126"/>
                  <a:gd name="T13" fmla="*/ 8 h 18"/>
                  <a:gd name="T14" fmla="*/ 120 w 126"/>
                  <a:gd name="T15" fmla="*/ 8 h 18"/>
                  <a:gd name="T16" fmla="*/ 126 w 126"/>
                  <a:gd name="T17" fmla="*/ 4 h 18"/>
                  <a:gd name="T18" fmla="*/ 126 w 126"/>
                  <a:gd name="T19" fmla="*/ 4 h 18"/>
                  <a:gd name="T20" fmla="*/ 120 w 126"/>
                  <a:gd name="T21" fmla="*/ 8 h 18"/>
                  <a:gd name="T22" fmla="*/ 116 w 126"/>
                  <a:gd name="T23" fmla="*/ 8 h 18"/>
                  <a:gd name="T24" fmla="*/ 110 w 126"/>
                  <a:gd name="T25" fmla="*/ 6 h 18"/>
                  <a:gd name="T26" fmla="*/ 110 w 126"/>
                  <a:gd name="T27" fmla="*/ 6 h 18"/>
                  <a:gd name="T28" fmla="*/ 100 w 126"/>
                  <a:gd name="T29" fmla="*/ 4 h 18"/>
                  <a:gd name="T30" fmla="*/ 90 w 126"/>
                  <a:gd name="T31" fmla="*/ 2 h 18"/>
                  <a:gd name="T32" fmla="*/ 64 w 126"/>
                  <a:gd name="T33" fmla="*/ 0 h 18"/>
                  <a:gd name="T34" fmla="*/ 64 w 126"/>
                  <a:gd name="T35" fmla="*/ 0 h 18"/>
                  <a:gd name="T36" fmla="*/ 48 w 126"/>
                  <a:gd name="T37" fmla="*/ 0 h 18"/>
                  <a:gd name="T38" fmla="*/ 34 w 126"/>
                  <a:gd name="T39" fmla="*/ 0 h 18"/>
                  <a:gd name="T40" fmla="*/ 20 w 126"/>
                  <a:gd name="T41" fmla="*/ 6 h 18"/>
                  <a:gd name="T42" fmla="*/ 0 w 126"/>
                  <a:gd name="T43" fmla="*/ 18 h 18"/>
                  <a:gd name="T44" fmla="*/ 0 w 126"/>
                  <a:gd name="T45" fmla="*/ 18 h 18"/>
                  <a:gd name="T46" fmla="*/ 0 w 126"/>
                  <a:gd name="T47" fmla="*/ 18 h 18"/>
                  <a:gd name="T48" fmla="*/ 20 w 126"/>
                  <a:gd name="T49" fmla="*/ 6 h 18"/>
                  <a:gd name="T50" fmla="*/ 34 w 126"/>
                  <a:gd name="T51" fmla="*/ 2 h 18"/>
                  <a:gd name="T52" fmla="*/ 48 w 126"/>
                  <a:gd name="T53" fmla="*/ 0 h 18"/>
                  <a:gd name="T54" fmla="*/ 64 w 126"/>
                  <a:gd name="T55" fmla="*/ 2 h 18"/>
                  <a:gd name="T56" fmla="*/ 64 w 126"/>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8">
                    <a:moveTo>
                      <a:pt x="64" y="2"/>
                    </a:moveTo>
                    <a:lnTo>
                      <a:pt x="64" y="2"/>
                    </a:lnTo>
                    <a:lnTo>
                      <a:pt x="90" y="2"/>
                    </a:lnTo>
                    <a:lnTo>
                      <a:pt x="98" y="4"/>
                    </a:lnTo>
                    <a:lnTo>
                      <a:pt x="110" y="6"/>
                    </a:lnTo>
                    <a:lnTo>
                      <a:pt x="110" y="6"/>
                    </a:lnTo>
                    <a:lnTo>
                      <a:pt x="116" y="8"/>
                    </a:lnTo>
                    <a:lnTo>
                      <a:pt x="120" y="8"/>
                    </a:lnTo>
                    <a:lnTo>
                      <a:pt x="126" y="4"/>
                    </a:lnTo>
                    <a:lnTo>
                      <a:pt x="126" y="4"/>
                    </a:lnTo>
                    <a:lnTo>
                      <a:pt x="120" y="8"/>
                    </a:lnTo>
                    <a:lnTo>
                      <a:pt x="116" y="8"/>
                    </a:lnTo>
                    <a:lnTo>
                      <a:pt x="110" y="6"/>
                    </a:lnTo>
                    <a:lnTo>
                      <a:pt x="110" y="6"/>
                    </a:lnTo>
                    <a:lnTo>
                      <a:pt x="100" y="4"/>
                    </a:lnTo>
                    <a:lnTo>
                      <a:pt x="90" y="2"/>
                    </a:lnTo>
                    <a:lnTo>
                      <a:pt x="64" y="0"/>
                    </a:lnTo>
                    <a:lnTo>
                      <a:pt x="64" y="0"/>
                    </a:lnTo>
                    <a:lnTo>
                      <a:pt x="48" y="0"/>
                    </a:lnTo>
                    <a:lnTo>
                      <a:pt x="34" y="0"/>
                    </a:lnTo>
                    <a:lnTo>
                      <a:pt x="20" y="6"/>
                    </a:lnTo>
                    <a:lnTo>
                      <a:pt x="0" y="18"/>
                    </a:lnTo>
                    <a:lnTo>
                      <a:pt x="0" y="18"/>
                    </a:lnTo>
                    <a:lnTo>
                      <a:pt x="0" y="18"/>
                    </a:lnTo>
                    <a:lnTo>
                      <a:pt x="20" y="6"/>
                    </a:lnTo>
                    <a:lnTo>
                      <a:pt x="34" y="2"/>
                    </a:lnTo>
                    <a:lnTo>
                      <a:pt x="48" y="0"/>
                    </a:lnTo>
                    <a:lnTo>
                      <a:pt x="64" y="2"/>
                    </a:lnTo>
                    <a:lnTo>
                      <a:pt x="6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3" name="Freeform 116"/>
              <p:cNvSpPr>
                <a:spLocks/>
              </p:cNvSpPr>
              <p:nvPr/>
            </p:nvSpPr>
            <p:spPr bwMode="auto">
              <a:xfrm>
                <a:off x="3472" y="1688"/>
                <a:ext cx="328" cy="256"/>
              </a:xfrm>
              <a:custGeom>
                <a:avLst/>
                <a:gdLst>
                  <a:gd name="T0" fmla="*/ 314 w 328"/>
                  <a:gd name="T1" fmla="*/ 126 h 256"/>
                  <a:gd name="T2" fmla="*/ 296 w 328"/>
                  <a:gd name="T3" fmla="*/ 122 h 256"/>
                  <a:gd name="T4" fmla="*/ 298 w 328"/>
                  <a:gd name="T5" fmla="*/ 110 h 256"/>
                  <a:gd name="T6" fmla="*/ 278 w 328"/>
                  <a:gd name="T7" fmla="*/ 96 h 256"/>
                  <a:gd name="T8" fmla="*/ 270 w 328"/>
                  <a:gd name="T9" fmla="*/ 78 h 256"/>
                  <a:gd name="T10" fmla="*/ 264 w 328"/>
                  <a:gd name="T11" fmla="*/ 66 h 256"/>
                  <a:gd name="T12" fmla="*/ 272 w 328"/>
                  <a:gd name="T13" fmla="*/ 58 h 256"/>
                  <a:gd name="T14" fmla="*/ 266 w 328"/>
                  <a:gd name="T15" fmla="*/ 38 h 256"/>
                  <a:gd name="T16" fmla="*/ 268 w 328"/>
                  <a:gd name="T17" fmla="*/ 28 h 256"/>
                  <a:gd name="T18" fmla="*/ 256 w 328"/>
                  <a:gd name="T19" fmla="*/ 24 h 256"/>
                  <a:gd name="T20" fmla="*/ 236 w 328"/>
                  <a:gd name="T21" fmla="*/ 16 h 256"/>
                  <a:gd name="T22" fmla="*/ 216 w 328"/>
                  <a:gd name="T23" fmla="*/ 24 h 256"/>
                  <a:gd name="T24" fmla="*/ 212 w 328"/>
                  <a:gd name="T25" fmla="*/ 10 h 256"/>
                  <a:gd name="T26" fmla="*/ 196 w 328"/>
                  <a:gd name="T27" fmla="*/ 10 h 256"/>
                  <a:gd name="T28" fmla="*/ 180 w 328"/>
                  <a:gd name="T29" fmla="*/ 0 h 256"/>
                  <a:gd name="T30" fmla="*/ 172 w 328"/>
                  <a:gd name="T31" fmla="*/ 0 h 256"/>
                  <a:gd name="T32" fmla="*/ 160 w 328"/>
                  <a:gd name="T33" fmla="*/ 6 h 256"/>
                  <a:gd name="T34" fmla="*/ 152 w 328"/>
                  <a:gd name="T35" fmla="*/ 18 h 256"/>
                  <a:gd name="T36" fmla="*/ 140 w 328"/>
                  <a:gd name="T37" fmla="*/ 18 h 256"/>
                  <a:gd name="T38" fmla="*/ 120 w 328"/>
                  <a:gd name="T39" fmla="*/ 26 h 256"/>
                  <a:gd name="T40" fmla="*/ 118 w 328"/>
                  <a:gd name="T41" fmla="*/ 44 h 256"/>
                  <a:gd name="T42" fmla="*/ 122 w 328"/>
                  <a:gd name="T43" fmla="*/ 50 h 256"/>
                  <a:gd name="T44" fmla="*/ 114 w 328"/>
                  <a:gd name="T45" fmla="*/ 58 h 256"/>
                  <a:gd name="T46" fmla="*/ 94 w 328"/>
                  <a:gd name="T47" fmla="*/ 68 h 256"/>
                  <a:gd name="T48" fmla="*/ 86 w 328"/>
                  <a:gd name="T49" fmla="*/ 80 h 256"/>
                  <a:gd name="T50" fmla="*/ 90 w 328"/>
                  <a:gd name="T51" fmla="*/ 98 h 256"/>
                  <a:gd name="T52" fmla="*/ 88 w 328"/>
                  <a:gd name="T53" fmla="*/ 106 h 256"/>
                  <a:gd name="T54" fmla="*/ 78 w 328"/>
                  <a:gd name="T55" fmla="*/ 98 h 256"/>
                  <a:gd name="T56" fmla="*/ 62 w 328"/>
                  <a:gd name="T57" fmla="*/ 106 h 256"/>
                  <a:gd name="T58" fmla="*/ 38 w 328"/>
                  <a:gd name="T59" fmla="*/ 118 h 256"/>
                  <a:gd name="T60" fmla="*/ 12 w 328"/>
                  <a:gd name="T61" fmla="*/ 118 h 256"/>
                  <a:gd name="T62" fmla="*/ 28 w 328"/>
                  <a:gd name="T63" fmla="*/ 178 h 256"/>
                  <a:gd name="T64" fmla="*/ 8 w 328"/>
                  <a:gd name="T65" fmla="*/ 192 h 256"/>
                  <a:gd name="T66" fmla="*/ 0 w 328"/>
                  <a:gd name="T67" fmla="*/ 204 h 256"/>
                  <a:gd name="T68" fmla="*/ 14 w 328"/>
                  <a:gd name="T69" fmla="*/ 212 h 256"/>
                  <a:gd name="T70" fmla="*/ 14 w 328"/>
                  <a:gd name="T71" fmla="*/ 236 h 256"/>
                  <a:gd name="T72" fmla="*/ 16 w 328"/>
                  <a:gd name="T73" fmla="*/ 242 h 256"/>
                  <a:gd name="T74" fmla="*/ 22 w 328"/>
                  <a:gd name="T75" fmla="*/ 236 h 256"/>
                  <a:gd name="T76" fmla="*/ 32 w 328"/>
                  <a:gd name="T77" fmla="*/ 236 h 256"/>
                  <a:gd name="T78" fmla="*/ 50 w 328"/>
                  <a:gd name="T79" fmla="*/ 222 h 256"/>
                  <a:gd name="T80" fmla="*/ 90 w 328"/>
                  <a:gd name="T81" fmla="*/ 220 h 256"/>
                  <a:gd name="T82" fmla="*/ 128 w 328"/>
                  <a:gd name="T83" fmla="*/ 230 h 256"/>
                  <a:gd name="T84" fmla="*/ 146 w 328"/>
                  <a:gd name="T85" fmla="*/ 236 h 256"/>
                  <a:gd name="T86" fmla="*/ 182 w 328"/>
                  <a:gd name="T87" fmla="*/ 238 h 256"/>
                  <a:gd name="T88" fmla="*/ 190 w 328"/>
                  <a:gd name="T89" fmla="*/ 246 h 256"/>
                  <a:gd name="T90" fmla="*/ 206 w 328"/>
                  <a:gd name="T91" fmla="*/ 236 h 256"/>
                  <a:gd name="T92" fmla="*/ 214 w 328"/>
                  <a:gd name="T93" fmla="*/ 250 h 256"/>
                  <a:gd name="T94" fmla="*/ 232 w 328"/>
                  <a:gd name="T95" fmla="*/ 246 h 256"/>
                  <a:gd name="T96" fmla="*/ 250 w 328"/>
                  <a:gd name="T97" fmla="*/ 256 h 256"/>
                  <a:gd name="T98" fmla="*/ 256 w 328"/>
                  <a:gd name="T99" fmla="*/ 242 h 256"/>
                  <a:gd name="T100" fmla="*/ 266 w 328"/>
                  <a:gd name="T101" fmla="*/ 220 h 256"/>
                  <a:gd name="T102" fmla="*/ 296 w 328"/>
                  <a:gd name="T103" fmla="*/ 212 h 256"/>
                  <a:gd name="T104" fmla="*/ 290 w 328"/>
                  <a:gd name="T105" fmla="*/ 188 h 256"/>
                  <a:gd name="T106" fmla="*/ 284 w 328"/>
                  <a:gd name="T107" fmla="*/ 170 h 256"/>
                  <a:gd name="T108" fmla="*/ 282 w 328"/>
                  <a:gd name="T109" fmla="*/ 158 h 256"/>
                  <a:gd name="T110" fmla="*/ 296 w 328"/>
                  <a:gd name="T111" fmla="*/ 156 h 256"/>
                  <a:gd name="T112" fmla="*/ 310 w 328"/>
                  <a:gd name="T113" fmla="*/ 162 h 256"/>
                  <a:gd name="T114" fmla="*/ 324 w 328"/>
                  <a:gd name="T115" fmla="*/ 150 h 256"/>
                  <a:gd name="T116" fmla="*/ 326 w 328"/>
                  <a:gd name="T117" fmla="*/ 140 h 256"/>
                  <a:gd name="T118" fmla="*/ 320 w 328"/>
                  <a:gd name="T119" fmla="*/ 1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256">
                    <a:moveTo>
                      <a:pt x="320" y="132"/>
                    </a:moveTo>
                    <a:lnTo>
                      <a:pt x="320" y="132"/>
                    </a:lnTo>
                    <a:lnTo>
                      <a:pt x="318" y="128"/>
                    </a:lnTo>
                    <a:lnTo>
                      <a:pt x="314" y="126"/>
                    </a:lnTo>
                    <a:lnTo>
                      <a:pt x="304" y="126"/>
                    </a:lnTo>
                    <a:lnTo>
                      <a:pt x="300" y="124"/>
                    </a:lnTo>
                    <a:lnTo>
                      <a:pt x="296" y="124"/>
                    </a:lnTo>
                    <a:lnTo>
                      <a:pt x="296" y="122"/>
                    </a:lnTo>
                    <a:lnTo>
                      <a:pt x="298" y="116"/>
                    </a:lnTo>
                    <a:lnTo>
                      <a:pt x="298" y="116"/>
                    </a:lnTo>
                    <a:lnTo>
                      <a:pt x="300" y="114"/>
                    </a:lnTo>
                    <a:lnTo>
                      <a:pt x="298" y="110"/>
                    </a:lnTo>
                    <a:lnTo>
                      <a:pt x="292" y="108"/>
                    </a:lnTo>
                    <a:lnTo>
                      <a:pt x="286" y="106"/>
                    </a:lnTo>
                    <a:lnTo>
                      <a:pt x="282" y="102"/>
                    </a:lnTo>
                    <a:lnTo>
                      <a:pt x="278" y="96"/>
                    </a:lnTo>
                    <a:lnTo>
                      <a:pt x="276" y="88"/>
                    </a:lnTo>
                    <a:lnTo>
                      <a:pt x="276" y="88"/>
                    </a:lnTo>
                    <a:lnTo>
                      <a:pt x="274" y="82"/>
                    </a:lnTo>
                    <a:lnTo>
                      <a:pt x="270" y="78"/>
                    </a:lnTo>
                    <a:lnTo>
                      <a:pt x="266" y="72"/>
                    </a:lnTo>
                    <a:lnTo>
                      <a:pt x="264" y="70"/>
                    </a:lnTo>
                    <a:lnTo>
                      <a:pt x="262" y="68"/>
                    </a:lnTo>
                    <a:lnTo>
                      <a:pt x="264" y="66"/>
                    </a:lnTo>
                    <a:lnTo>
                      <a:pt x="266" y="64"/>
                    </a:lnTo>
                    <a:lnTo>
                      <a:pt x="266" y="64"/>
                    </a:lnTo>
                    <a:lnTo>
                      <a:pt x="270" y="60"/>
                    </a:lnTo>
                    <a:lnTo>
                      <a:pt x="272" y="58"/>
                    </a:lnTo>
                    <a:lnTo>
                      <a:pt x="268" y="54"/>
                    </a:lnTo>
                    <a:lnTo>
                      <a:pt x="266" y="48"/>
                    </a:lnTo>
                    <a:lnTo>
                      <a:pt x="266" y="44"/>
                    </a:lnTo>
                    <a:lnTo>
                      <a:pt x="266" y="38"/>
                    </a:lnTo>
                    <a:lnTo>
                      <a:pt x="266" y="38"/>
                    </a:lnTo>
                    <a:lnTo>
                      <a:pt x="268" y="34"/>
                    </a:lnTo>
                    <a:lnTo>
                      <a:pt x="268" y="30"/>
                    </a:lnTo>
                    <a:lnTo>
                      <a:pt x="268" y="28"/>
                    </a:lnTo>
                    <a:lnTo>
                      <a:pt x="266" y="28"/>
                    </a:lnTo>
                    <a:lnTo>
                      <a:pt x="260" y="26"/>
                    </a:lnTo>
                    <a:lnTo>
                      <a:pt x="258" y="26"/>
                    </a:lnTo>
                    <a:lnTo>
                      <a:pt x="256" y="24"/>
                    </a:lnTo>
                    <a:lnTo>
                      <a:pt x="256" y="24"/>
                    </a:lnTo>
                    <a:lnTo>
                      <a:pt x="250" y="18"/>
                    </a:lnTo>
                    <a:lnTo>
                      <a:pt x="244" y="16"/>
                    </a:lnTo>
                    <a:lnTo>
                      <a:pt x="236" y="16"/>
                    </a:lnTo>
                    <a:lnTo>
                      <a:pt x="224" y="22"/>
                    </a:lnTo>
                    <a:lnTo>
                      <a:pt x="224" y="22"/>
                    </a:lnTo>
                    <a:lnTo>
                      <a:pt x="218" y="24"/>
                    </a:lnTo>
                    <a:lnTo>
                      <a:pt x="216" y="24"/>
                    </a:lnTo>
                    <a:lnTo>
                      <a:pt x="214" y="20"/>
                    </a:lnTo>
                    <a:lnTo>
                      <a:pt x="214" y="16"/>
                    </a:lnTo>
                    <a:lnTo>
                      <a:pt x="214" y="14"/>
                    </a:lnTo>
                    <a:lnTo>
                      <a:pt x="212" y="10"/>
                    </a:lnTo>
                    <a:lnTo>
                      <a:pt x="210" y="8"/>
                    </a:lnTo>
                    <a:lnTo>
                      <a:pt x="202" y="10"/>
                    </a:lnTo>
                    <a:lnTo>
                      <a:pt x="202" y="10"/>
                    </a:lnTo>
                    <a:lnTo>
                      <a:pt x="196" y="10"/>
                    </a:lnTo>
                    <a:lnTo>
                      <a:pt x="192" y="10"/>
                    </a:lnTo>
                    <a:lnTo>
                      <a:pt x="188" y="6"/>
                    </a:lnTo>
                    <a:lnTo>
                      <a:pt x="184" y="2"/>
                    </a:lnTo>
                    <a:lnTo>
                      <a:pt x="180" y="0"/>
                    </a:lnTo>
                    <a:lnTo>
                      <a:pt x="172" y="0"/>
                    </a:lnTo>
                    <a:lnTo>
                      <a:pt x="172" y="0"/>
                    </a:lnTo>
                    <a:lnTo>
                      <a:pt x="172" y="0"/>
                    </a:lnTo>
                    <a:lnTo>
                      <a:pt x="172" y="0"/>
                    </a:lnTo>
                    <a:lnTo>
                      <a:pt x="172" y="2"/>
                    </a:lnTo>
                    <a:lnTo>
                      <a:pt x="172" y="2"/>
                    </a:lnTo>
                    <a:lnTo>
                      <a:pt x="164" y="4"/>
                    </a:lnTo>
                    <a:lnTo>
                      <a:pt x="160" y="6"/>
                    </a:lnTo>
                    <a:lnTo>
                      <a:pt x="160" y="6"/>
                    </a:lnTo>
                    <a:lnTo>
                      <a:pt x="154" y="14"/>
                    </a:lnTo>
                    <a:lnTo>
                      <a:pt x="154" y="14"/>
                    </a:lnTo>
                    <a:lnTo>
                      <a:pt x="152" y="18"/>
                    </a:lnTo>
                    <a:lnTo>
                      <a:pt x="152" y="18"/>
                    </a:lnTo>
                    <a:lnTo>
                      <a:pt x="148" y="18"/>
                    </a:lnTo>
                    <a:lnTo>
                      <a:pt x="146" y="20"/>
                    </a:lnTo>
                    <a:lnTo>
                      <a:pt x="140" y="18"/>
                    </a:lnTo>
                    <a:lnTo>
                      <a:pt x="130" y="20"/>
                    </a:lnTo>
                    <a:lnTo>
                      <a:pt x="126" y="22"/>
                    </a:lnTo>
                    <a:lnTo>
                      <a:pt x="120" y="26"/>
                    </a:lnTo>
                    <a:lnTo>
                      <a:pt x="120" y="26"/>
                    </a:lnTo>
                    <a:lnTo>
                      <a:pt x="116" y="34"/>
                    </a:lnTo>
                    <a:lnTo>
                      <a:pt x="116" y="40"/>
                    </a:lnTo>
                    <a:lnTo>
                      <a:pt x="116" y="42"/>
                    </a:lnTo>
                    <a:lnTo>
                      <a:pt x="118" y="44"/>
                    </a:lnTo>
                    <a:lnTo>
                      <a:pt x="122" y="44"/>
                    </a:lnTo>
                    <a:lnTo>
                      <a:pt x="124" y="46"/>
                    </a:lnTo>
                    <a:lnTo>
                      <a:pt x="122" y="50"/>
                    </a:lnTo>
                    <a:lnTo>
                      <a:pt x="122" y="50"/>
                    </a:lnTo>
                    <a:lnTo>
                      <a:pt x="120" y="52"/>
                    </a:lnTo>
                    <a:lnTo>
                      <a:pt x="120" y="52"/>
                    </a:lnTo>
                    <a:lnTo>
                      <a:pt x="118" y="56"/>
                    </a:lnTo>
                    <a:lnTo>
                      <a:pt x="114" y="58"/>
                    </a:lnTo>
                    <a:lnTo>
                      <a:pt x="108" y="58"/>
                    </a:lnTo>
                    <a:lnTo>
                      <a:pt x="104" y="60"/>
                    </a:lnTo>
                    <a:lnTo>
                      <a:pt x="100" y="64"/>
                    </a:lnTo>
                    <a:lnTo>
                      <a:pt x="94" y="68"/>
                    </a:lnTo>
                    <a:lnTo>
                      <a:pt x="88" y="76"/>
                    </a:lnTo>
                    <a:lnTo>
                      <a:pt x="88" y="76"/>
                    </a:lnTo>
                    <a:lnTo>
                      <a:pt x="86" y="80"/>
                    </a:lnTo>
                    <a:lnTo>
                      <a:pt x="86" y="80"/>
                    </a:lnTo>
                    <a:lnTo>
                      <a:pt x="86" y="84"/>
                    </a:lnTo>
                    <a:lnTo>
                      <a:pt x="86" y="88"/>
                    </a:lnTo>
                    <a:lnTo>
                      <a:pt x="88" y="94"/>
                    </a:lnTo>
                    <a:lnTo>
                      <a:pt x="90" y="98"/>
                    </a:lnTo>
                    <a:lnTo>
                      <a:pt x="92" y="102"/>
                    </a:lnTo>
                    <a:lnTo>
                      <a:pt x="92" y="102"/>
                    </a:lnTo>
                    <a:lnTo>
                      <a:pt x="88" y="106"/>
                    </a:lnTo>
                    <a:lnTo>
                      <a:pt x="88" y="106"/>
                    </a:lnTo>
                    <a:lnTo>
                      <a:pt x="86" y="108"/>
                    </a:lnTo>
                    <a:lnTo>
                      <a:pt x="84" y="106"/>
                    </a:lnTo>
                    <a:lnTo>
                      <a:pt x="80" y="100"/>
                    </a:lnTo>
                    <a:lnTo>
                      <a:pt x="78" y="98"/>
                    </a:lnTo>
                    <a:lnTo>
                      <a:pt x="74" y="98"/>
                    </a:lnTo>
                    <a:lnTo>
                      <a:pt x="70" y="100"/>
                    </a:lnTo>
                    <a:lnTo>
                      <a:pt x="62" y="106"/>
                    </a:lnTo>
                    <a:lnTo>
                      <a:pt x="62" y="106"/>
                    </a:lnTo>
                    <a:lnTo>
                      <a:pt x="54" y="112"/>
                    </a:lnTo>
                    <a:lnTo>
                      <a:pt x="48" y="116"/>
                    </a:lnTo>
                    <a:lnTo>
                      <a:pt x="42" y="118"/>
                    </a:lnTo>
                    <a:lnTo>
                      <a:pt x="38" y="118"/>
                    </a:lnTo>
                    <a:lnTo>
                      <a:pt x="28" y="116"/>
                    </a:lnTo>
                    <a:lnTo>
                      <a:pt x="20" y="116"/>
                    </a:lnTo>
                    <a:lnTo>
                      <a:pt x="12" y="118"/>
                    </a:lnTo>
                    <a:lnTo>
                      <a:pt x="12" y="118"/>
                    </a:lnTo>
                    <a:lnTo>
                      <a:pt x="24" y="154"/>
                    </a:lnTo>
                    <a:lnTo>
                      <a:pt x="26" y="166"/>
                    </a:lnTo>
                    <a:lnTo>
                      <a:pt x="28" y="178"/>
                    </a:lnTo>
                    <a:lnTo>
                      <a:pt x="28" y="178"/>
                    </a:lnTo>
                    <a:lnTo>
                      <a:pt x="26" y="182"/>
                    </a:lnTo>
                    <a:lnTo>
                      <a:pt x="22" y="186"/>
                    </a:lnTo>
                    <a:lnTo>
                      <a:pt x="22" y="186"/>
                    </a:lnTo>
                    <a:lnTo>
                      <a:pt x="8" y="192"/>
                    </a:lnTo>
                    <a:lnTo>
                      <a:pt x="2" y="198"/>
                    </a:lnTo>
                    <a:lnTo>
                      <a:pt x="0" y="202"/>
                    </a:lnTo>
                    <a:lnTo>
                      <a:pt x="0" y="202"/>
                    </a:lnTo>
                    <a:lnTo>
                      <a:pt x="0" y="204"/>
                    </a:lnTo>
                    <a:lnTo>
                      <a:pt x="4" y="208"/>
                    </a:lnTo>
                    <a:lnTo>
                      <a:pt x="4" y="208"/>
                    </a:lnTo>
                    <a:lnTo>
                      <a:pt x="12" y="210"/>
                    </a:lnTo>
                    <a:lnTo>
                      <a:pt x="14" y="212"/>
                    </a:lnTo>
                    <a:lnTo>
                      <a:pt x="16" y="216"/>
                    </a:lnTo>
                    <a:lnTo>
                      <a:pt x="16" y="220"/>
                    </a:lnTo>
                    <a:lnTo>
                      <a:pt x="14" y="230"/>
                    </a:lnTo>
                    <a:lnTo>
                      <a:pt x="14" y="236"/>
                    </a:lnTo>
                    <a:lnTo>
                      <a:pt x="14" y="240"/>
                    </a:lnTo>
                    <a:lnTo>
                      <a:pt x="14" y="240"/>
                    </a:lnTo>
                    <a:lnTo>
                      <a:pt x="16" y="242"/>
                    </a:lnTo>
                    <a:lnTo>
                      <a:pt x="16" y="242"/>
                    </a:lnTo>
                    <a:lnTo>
                      <a:pt x="16" y="242"/>
                    </a:lnTo>
                    <a:lnTo>
                      <a:pt x="16" y="242"/>
                    </a:lnTo>
                    <a:lnTo>
                      <a:pt x="20" y="238"/>
                    </a:lnTo>
                    <a:lnTo>
                      <a:pt x="22" y="236"/>
                    </a:lnTo>
                    <a:lnTo>
                      <a:pt x="28" y="236"/>
                    </a:lnTo>
                    <a:lnTo>
                      <a:pt x="28" y="236"/>
                    </a:lnTo>
                    <a:lnTo>
                      <a:pt x="30" y="238"/>
                    </a:lnTo>
                    <a:lnTo>
                      <a:pt x="32" y="236"/>
                    </a:lnTo>
                    <a:lnTo>
                      <a:pt x="34" y="232"/>
                    </a:lnTo>
                    <a:lnTo>
                      <a:pt x="36" y="228"/>
                    </a:lnTo>
                    <a:lnTo>
                      <a:pt x="42" y="226"/>
                    </a:lnTo>
                    <a:lnTo>
                      <a:pt x="50" y="222"/>
                    </a:lnTo>
                    <a:lnTo>
                      <a:pt x="64" y="220"/>
                    </a:lnTo>
                    <a:lnTo>
                      <a:pt x="64" y="220"/>
                    </a:lnTo>
                    <a:lnTo>
                      <a:pt x="78" y="218"/>
                    </a:lnTo>
                    <a:lnTo>
                      <a:pt x="90" y="220"/>
                    </a:lnTo>
                    <a:lnTo>
                      <a:pt x="106" y="224"/>
                    </a:lnTo>
                    <a:lnTo>
                      <a:pt x="118" y="228"/>
                    </a:lnTo>
                    <a:lnTo>
                      <a:pt x="124" y="230"/>
                    </a:lnTo>
                    <a:lnTo>
                      <a:pt x="128" y="230"/>
                    </a:lnTo>
                    <a:lnTo>
                      <a:pt x="128" y="230"/>
                    </a:lnTo>
                    <a:lnTo>
                      <a:pt x="136" y="230"/>
                    </a:lnTo>
                    <a:lnTo>
                      <a:pt x="140" y="234"/>
                    </a:lnTo>
                    <a:lnTo>
                      <a:pt x="146" y="236"/>
                    </a:lnTo>
                    <a:lnTo>
                      <a:pt x="160" y="236"/>
                    </a:lnTo>
                    <a:lnTo>
                      <a:pt x="160" y="236"/>
                    </a:lnTo>
                    <a:lnTo>
                      <a:pt x="172" y="238"/>
                    </a:lnTo>
                    <a:lnTo>
                      <a:pt x="182" y="238"/>
                    </a:lnTo>
                    <a:lnTo>
                      <a:pt x="186" y="242"/>
                    </a:lnTo>
                    <a:lnTo>
                      <a:pt x="188" y="244"/>
                    </a:lnTo>
                    <a:lnTo>
                      <a:pt x="188" y="246"/>
                    </a:lnTo>
                    <a:lnTo>
                      <a:pt x="190" y="246"/>
                    </a:lnTo>
                    <a:lnTo>
                      <a:pt x="198" y="240"/>
                    </a:lnTo>
                    <a:lnTo>
                      <a:pt x="198" y="240"/>
                    </a:lnTo>
                    <a:lnTo>
                      <a:pt x="202" y="238"/>
                    </a:lnTo>
                    <a:lnTo>
                      <a:pt x="206" y="236"/>
                    </a:lnTo>
                    <a:lnTo>
                      <a:pt x="208" y="238"/>
                    </a:lnTo>
                    <a:lnTo>
                      <a:pt x="208" y="242"/>
                    </a:lnTo>
                    <a:lnTo>
                      <a:pt x="212" y="248"/>
                    </a:lnTo>
                    <a:lnTo>
                      <a:pt x="214" y="250"/>
                    </a:lnTo>
                    <a:lnTo>
                      <a:pt x="216" y="248"/>
                    </a:lnTo>
                    <a:lnTo>
                      <a:pt x="216" y="248"/>
                    </a:lnTo>
                    <a:lnTo>
                      <a:pt x="224" y="246"/>
                    </a:lnTo>
                    <a:lnTo>
                      <a:pt x="232" y="246"/>
                    </a:lnTo>
                    <a:lnTo>
                      <a:pt x="240" y="246"/>
                    </a:lnTo>
                    <a:lnTo>
                      <a:pt x="244" y="248"/>
                    </a:lnTo>
                    <a:lnTo>
                      <a:pt x="244" y="248"/>
                    </a:lnTo>
                    <a:lnTo>
                      <a:pt x="250" y="256"/>
                    </a:lnTo>
                    <a:lnTo>
                      <a:pt x="254" y="256"/>
                    </a:lnTo>
                    <a:lnTo>
                      <a:pt x="256" y="252"/>
                    </a:lnTo>
                    <a:lnTo>
                      <a:pt x="256" y="242"/>
                    </a:lnTo>
                    <a:lnTo>
                      <a:pt x="256" y="242"/>
                    </a:lnTo>
                    <a:lnTo>
                      <a:pt x="256" y="236"/>
                    </a:lnTo>
                    <a:lnTo>
                      <a:pt x="258" y="230"/>
                    </a:lnTo>
                    <a:lnTo>
                      <a:pt x="262" y="224"/>
                    </a:lnTo>
                    <a:lnTo>
                      <a:pt x="266" y="220"/>
                    </a:lnTo>
                    <a:lnTo>
                      <a:pt x="272" y="216"/>
                    </a:lnTo>
                    <a:lnTo>
                      <a:pt x="278" y="212"/>
                    </a:lnTo>
                    <a:lnTo>
                      <a:pt x="286" y="212"/>
                    </a:lnTo>
                    <a:lnTo>
                      <a:pt x="296" y="212"/>
                    </a:lnTo>
                    <a:lnTo>
                      <a:pt x="296" y="212"/>
                    </a:lnTo>
                    <a:lnTo>
                      <a:pt x="292" y="204"/>
                    </a:lnTo>
                    <a:lnTo>
                      <a:pt x="290" y="198"/>
                    </a:lnTo>
                    <a:lnTo>
                      <a:pt x="290" y="188"/>
                    </a:lnTo>
                    <a:lnTo>
                      <a:pt x="292" y="186"/>
                    </a:lnTo>
                    <a:lnTo>
                      <a:pt x="290" y="182"/>
                    </a:lnTo>
                    <a:lnTo>
                      <a:pt x="288" y="176"/>
                    </a:lnTo>
                    <a:lnTo>
                      <a:pt x="284" y="170"/>
                    </a:lnTo>
                    <a:lnTo>
                      <a:pt x="284" y="170"/>
                    </a:lnTo>
                    <a:lnTo>
                      <a:pt x="282" y="168"/>
                    </a:lnTo>
                    <a:lnTo>
                      <a:pt x="280" y="164"/>
                    </a:lnTo>
                    <a:lnTo>
                      <a:pt x="282" y="158"/>
                    </a:lnTo>
                    <a:lnTo>
                      <a:pt x="284" y="156"/>
                    </a:lnTo>
                    <a:lnTo>
                      <a:pt x="288" y="154"/>
                    </a:lnTo>
                    <a:lnTo>
                      <a:pt x="292" y="154"/>
                    </a:lnTo>
                    <a:lnTo>
                      <a:pt x="296" y="156"/>
                    </a:lnTo>
                    <a:lnTo>
                      <a:pt x="296" y="156"/>
                    </a:lnTo>
                    <a:lnTo>
                      <a:pt x="302" y="160"/>
                    </a:lnTo>
                    <a:lnTo>
                      <a:pt x="306" y="162"/>
                    </a:lnTo>
                    <a:lnTo>
                      <a:pt x="310" y="162"/>
                    </a:lnTo>
                    <a:lnTo>
                      <a:pt x="312" y="160"/>
                    </a:lnTo>
                    <a:lnTo>
                      <a:pt x="318" y="156"/>
                    </a:lnTo>
                    <a:lnTo>
                      <a:pt x="324" y="150"/>
                    </a:lnTo>
                    <a:lnTo>
                      <a:pt x="324" y="150"/>
                    </a:lnTo>
                    <a:lnTo>
                      <a:pt x="328" y="146"/>
                    </a:lnTo>
                    <a:lnTo>
                      <a:pt x="328" y="144"/>
                    </a:lnTo>
                    <a:lnTo>
                      <a:pt x="328" y="142"/>
                    </a:lnTo>
                    <a:lnTo>
                      <a:pt x="326" y="140"/>
                    </a:lnTo>
                    <a:lnTo>
                      <a:pt x="322" y="138"/>
                    </a:lnTo>
                    <a:lnTo>
                      <a:pt x="320" y="134"/>
                    </a:lnTo>
                    <a:lnTo>
                      <a:pt x="320" y="132"/>
                    </a:lnTo>
                    <a:lnTo>
                      <a:pt x="320" y="13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4" name="Freeform 117"/>
              <p:cNvSpPr>
                <a:spLocks/>
              </p:cNvSpPr>
              <p:nvPr/>
            </p:nvSpPr>
            <p:spPr bwMode="auto">
              <a:xfrm>
                <a:off x="3632" y="1688"/>
                <a:ext cx="12" cy="6"/>
              </a:xfrm>
              <a:custGeom>
                <a:avLst/>
                <a:gdLst>
                  <a:gd name="T0" fmla="*/ 12 w 12"/>
                  <a:gd name="T1" fmla="*/ 2 h 6"/>
                  <a:gd name="T2" fmla="*/ 12 w 12"/>
                  <a:gd name="T3" fmla="*/ 2 h 6"/>
                  <a:gd name="T4" fmla="*/ 12 w 12"/>
                  <a:gd name="T5" fmla="*/ 0 h 6"/>
                  <a:gd name="T6" fmla="*/ 12 w 12"/>
                  <a:gd name="T7" fmla="*/ 0 h 6"/>
                  <a:gd name="T8" fmla="*/ 4 w 12"/>
                  <a:gd name="T9" fmla="*/ 2 h 6"/>
                  <a:gd name="T10" fmla="*/ 0 w 12"/>
                  <a:gd name="T11" fmla="*/ 6 h 6"/>
                  <a:gd name="T12" fmla="*/ 0 w 12"/>
                  <a:gd name="T13" fmla="*/ 6 h 6"/>
                  <a:gd name="T14" fmla="*/ 4 w 12"/>
                  <a:gd name="T15" fmla="*/ 4 h 6"/>
                  <a:gd name="T16" fmla="*/ 12 w 12"/>
                  <a:gd name="T17" fmla="*/ 2 h 6"/>
                  <a:gd name="T18" fmla="*/ 12 w 12"/>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2" y="2"/>
                    </a:moveTo>
                    <a:lnTo>
                      <a:pt x="12" y="2"/>
                    </a:lnTo>
                    <a:lnTo>
                      <a:pt x="12" y="0"/>
                    </a:lnTo>
                    <a:lnTo>
                      <a:pt x="12" y="0"/>
                    </a:lnTo>
                    <a:lnTo>
                      <a:pt x="4" y="2"/>
                    </a:lnTo>
                    <a:lnTo>
                      <a:pt x="0" y="6"/>
                    </a:lnTo>
                    <a:lnTo>
                      <a:pt x="0" y="6"/>
                    </a:lnTo>
                    <a:lnTo>
                      <a:pt x="4" y="4"/>
                    </a:lnTo>
                    <a:lnTo>
                      <a:pt x="12" y="2"/>
                    </a:lnTo>
                    <a:lnTo>
                      <a:pt x="1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5" name="Freeform 118"/>
              <p:cNvSpPr>
                <a:spLocks/>
              </p:cNvSpPr>
              <p:nvPr/>
            </p:nvSpPr>
            <p:spPr bwMode="auto">
              <a:xfrm>
                <a:off x="3592" y="1706"/>
                <a:ext cx="32" cy="8"/>
              </a:xfrm>
              <a:custGeom>
                <a:avLst/>
                <a:gdLst>
                  <a:gd name="T0" fmla="*/ 0 w 32"/>
                  <a:gd name="T1" fmla="*/ 8 h 8"/>
                  <a:gd name="T2" fmla="*/ 0 w 32"/>
                  <a:gd name="T3" fmla="*/ 8 h 8"/>
                  <a:gd name="T4" fmla="*/ 6 w 32"/>
                  <a:gd name="T5" fmla="*/ 4 h 8"/>
                  <a:gd name="T6" fmla="*/ 10 w 32"/>
                  <a:gd name="T7" fmla="*/ 2 h 8"/>
                  <a:gd name="T8" fmla="*/ 20 w 32"/>
                  <a:gd name="T9" fmla="*/ 0 h 8"/>
                  <a:gd name="T10" fmla="*/ 26 w 32"/>
                  <a:gd name="T11" fmla="*/ 2 h 8"/>
                  <a:gd name="T12" fmla="*/ 28 w 32"/>
                  <a:gd name="T13" fmla="*/ 0 h 8"/>
                  <a:gd name="T14" fmla="*/ 32 w 32"/>
                  <a:gd name="T15" fmla="*/ 0 h 8"/>
                  <a:gd name="T16" fmla="*/ 32 w 32"/>
                  <a:gd name="T17" fmla="*/ 0 h 8"/>
                  <a:gd name="T18" fmla="*/ 26 w 32"/>
                  <a:gd name="T19" fmla="*/ 0 h 8"/>
                  <a:gd name="T20" fmla="*/ 20 w 32"/>
                  <a:gd name="T21" fmla="*/ 0 h 8"/>
                  <a:gd name="T22" fmla="*/ 10 w 32"/>
                  <a:gd name="T23" fmla="*/ 2 h 8"/>
                  <a:gd name="T24" fmla="*/ 6 w 32"/>
                  <a:gd name="T25" fmla="*/ 4 h 8"/>
                  <a:gd name="T26" fmla="*/ 0 w 32"/>
                  <a:gd name="T27" fmla="*/ 8 h 8"/>
                  <a:gd name="T28" fmla="*/ 0 w 32"/>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8">
                    <a:moveTo>
                      <a:pt x="0" y="8"/>
                    </a:moveTo>
                    <a:lnTo>
                      <a:pt x="0" y="8"/>
                    </a:lnTo>
                    <a:lnTo>
                      <a:pt x="6" y="4"/>
                    </a:lnTo>
                    <a:lnTo>
                      <a:pt x="10" y="2"/>
                    </a:lnTo>
                    <a:lnTo>
                      <a:pt x="20" y="0"/>
                    </a:lnTo>
                    <a:lnTo>
                      <a:pt x="26" y="2"/>
                    </a:lnTo>
                    <a:lnTo>
                      <a:pt x="28" y="0"/>
                    </a:lnTo>
                    <a:lnTo>
                      <a:pt x="32" y="0"/>
                    </a:lnTo>
                    <a:lnTo>
                      <a:pt x="32" y="0"/>
                    </a:lnTo>
                    <a:lnTo>
                      <a:pt x="26" y="0"/>
                    </a:lnTo>
                    <a:lnTo>
                      <a:pt x="20" y="0"/>
                    </a:lnTo>
                    <a:lnTo>
                      <a:pt x="10" y="2"/>
                    </a:lnTo>
                    <a:lnTo>
                      <a:pt x="6" y="4"/>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6" name="Freeform 119"/>
              <p:cNvSpPr>
                <a:spLocks/>
              </p:cNvSpPr>
              <p:nvPr/>
            </p:nvSpPr>
            <p:spPr bwMode="auto">
              <a:xfrm>
                <a:off x="3558" y="1740"/>
                <a:ext cx="34" cy="28"/>
              </a:xfrm>
              <a:custGeom>
                <a:avLst/>
                <a:gdLst>
                  <a:gd name="T0" fmla="*/ 2 w 34"/>
                  <a:gd name="T1" fmla="*/ 24 h 28"/>
                  <a:gd name="T2" fmla="*/ 2 w 34"/>
                  <a:gd name="T3" fmla="*/ 24 h 28"/>
                  <a:gd name="T4" fmla="*/ 0 w 34"/>
                  <a:gd name="T5" fmla="*/ 28 h 28"/>
                  <a:gd name="T6" fmla="*/ 0 w 34"/>
                  <a:gd name="T7" fmla="*/ 28 h 28"/>
                  <a:gd name="T8" fmla="*/ 2 w 34"/>
                  <a:gd name="T9" fmla="*/ 24 h 28"/>
                  <a:gd name="T10" fmla="*/ 2 w 34"/>
                  <a:gd name="T11" fmla="*/ 24 h 28"/>
                  <a:gd name="T12" fmla="*/ 8 w 34"/>
                  <a:gd name="T13" fmla="*/ 16 h 28"/>
                  <a:gd name="T14" fmla="*/ 14 w 34"/>
                  <a:gd name="T15" fmla="*/ 12 h 28"/>
                  <a:gd name="T16" fmla="*/ 18 w 34"/>
                  <a:gd name="T17" fmla="*/ 8 h 28"/>
                  <a:gd name="T18" fmla="*/ 22 w 34"/>
                  <a:gd name="T19" fmla="*/ 6 h 28"/>
                  <a:gd name="T20" fmla="*/ 28 w 34"/>
                  <a:gd name="T21" fmla="*/ 6 h 28"/>
                  <a:gd name="T22" fmla="*/ 32 w 34"/>
                  <a:gd name="T23" fmla="*/ 4 h 28"/>
                  <a:gd name="T24" fmla="*/ 34 w 34"/>
                  <a:gd name="T25" fmla="*/ 0 h 28"/>
                  <a:gd name="T26" fmla="*/ 34 w 34"/>
                  <a:gd name="T27" fmla="*/ 0 h 28"/>
                  <a:gd name="T28" fmla="*/ 32 w 34"/>
                  <a:gd name="T29" fmla="*/ 4 h 28"/>
                  <a:gd name="T30" fmla="*/ 28 w 34"/>
                  <a:gd name="T31" fmla="*/ 4 h 28"/>
                  <a:gd name="T32" fmla="*/ 22 w 34"/>
                  <a:gd name="T33" fmla="*/ 6 h 28"/>
                  <a:gd name="T34" fmla="*/ 18 w 34"/>
                  <a:gd name="T35" fmla="*/ 8 h 28"/>
                  <a:gd name="T36" fmla="*/ 14 w 34"/>
                  <a:gd name="T37" fmla="*/ 10 h 28"/>
                  <a:gd name="T38" fmla="*/ 8 w 34"/>
                  <a:gd name="T39" fmla="*/ 16 h 28"/>
                  <a:gd name="T40" fmla="*/ 2 w 34"/>
                  <a:gd name="T41" fmla="*/ 24 h 28"/>
                  <a:gd name="T42" fmla="*/ 2 w 34"/>
                  <a:gd name="T4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8">
                    <a:moveTo>
                      <a:pt x="2" y="24"/>
                    </a:moveTo>
                    <a:lnTo>
                      <a:pt x="2" y="24"/>
                    </a:lnTo>
                    <a:lnTo>
                      <a:pt x="0" y="28"/>
                    </a:lnTo>
                    <a:lnTo>
                      <a:pt x="0" y="28"/>
                    </a:lnTo>
                    <a:lnTo>
                      <a:pt x="2" y="24"/>
                    </a:lnTo>
                    <a:lnTo>
                      <a:pt x="2" y="24"/>
                    </a:lnTo>
                    <a:lnTo>
                      <a:pt x="8" y="16"/>
                    </a:lnTo>
                    <a:lnTo>
                      <a:pt x="14" y="12"/>
                    </a:lnTo>
                    <a:lnTo>
                      <a:pt x="18" y="8"/>
                    </a:lnTo>
                    <a:lnTo>
                      <a:pt x="22" y="6"/>
                    </a:lnTo>
                    <a:lnTo>
                      <a:pt x="28" y="6"/>
                    </a:lnTo>
                    <a:lnTo>
                      <a:pt x="32" y="4"/>
                    </a:lnTo>
                    <a:lnTo>
                      <a:pt x="34" y="0"/>
                    </a:lnTo>
                    <a:lnTo>
                      <a:pt x="34" y="0"/>
                    </a:lnTo>
                    <a:lnTo>
                      <a:pt x="32" y="4"/>
                    </a:lnTo>
                    <a:lnTo>
                      <a:pt x="28" y="4"/>
                    </a:lnTo>
                    <a:lnTo>
                      <a:pt x="22" y="6"/>
                    </a:lnTo>
                    <a:lnTo>
                      <a:pt x="18" y="8"/>
                    </a:lnTo>
                    <a:lnTo>
                      <a:pt x="14" y="10"/>
                    </a:lnTo>
                    <a:lnTo>
                      <a:pt x="8" y="16"/>
                    </a:lnTo>
                    <a:lnTo>
                      <a:pt x="2" y="24"/>
                    </a:lnTo>
                    <a:lnTo>
                      <a:pt x="2"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7" name="Freeform 120"/>
              <p:cNvSpPr>
                <a:spLocks/>
              </p:cNvSpPr>
              <p:nvPr/>
            </p:nvSpPr>
            <p:spPr bwMode="auto">
              <a:xfrm>
                <a:off x="3484" y="1786"/>
                <a:ext cx="80" cy="20"/>
              </a:xfrm>
              <a:custGeom>
                <a:avLst/>
                <a:gdLst>
                  <a:gd name="T0" fmla="*/ 76 w 80"/>
                  <a:gd name="T1" fmla="*/ 8 h 20"/>
                  <a:gd name="T2" fmla="*/ 76 w 80"/>
                  <a:gd name="T3" fmla="*/ 8 h 20"/>
                  <a:gd name="T4" fmla="*/ 74 w 80"/>
                  <a:gd name="T5" fmla="*/ 8 h 20"/>
                  <a:gd name="T6" fmla="*/ 72 w 80"/>
                  <a:gd name="T7" fmla="*/ 8 h 20"/>
                  <a:gd name="T8" fmla="*/ 68 w 80"/>
                  <a:gd name="T9" fmla="*/ 2 h 20"/>
                  <a:gd name="T10" fmla="*/ 66 w 80"/>
                  <a:gd name="T11" fmla="*/ 0 h 20"/>
                  <a:gd name="T12" fmla="*/ 62 w 80"/>
                  <a:gd name="T13" fmla="*/ 0 h 20"/>
                  <a:gd name="T14" fmla="*/ 58 w 80"/>
                  <a:gd name="T15" fmla="*/ 2 h 20"/>
                  <a:gd name="T16" fmla="*/ 50 w 80"/>
                  <a:gd name="T17" fmla="*/ 8 h 20"/>
                  <a:gd name="T18" fmla="*/ 50 w 80"/>
                  <a:gd name="T19" fmla="*/ 8 h 20"/>
                  <a:gd name="T20" fmla="*/ 42 w 80"/>
                  <a:gd name="T21" fmla="*/ 14 h 20"/>
                  <a:gd name="T22" fmla="*/ 36 w 80"/>
                  <a:gd name="T23" fmla="*/ 18 h 20"/>
                  <a:gd name="T24" fmla="*/ 30 w 80"/>
                  <a:gd name="T25" fmla="*/ 18 h 20"/>
                  <a:gd name="T26" fmla="*/ 26 w 80"/>
                  <a:gd name="T27" fmla="*/ 18 h 20"/>
                  <a:gd name="T28" fmla="*/ 16 w 80"/>
                  <a:gd name="T29" fmla="*/ 18 h 20"/>
                  <a:gd name="T30" fmla="*/ 8 w 80"/>
                  <a:gd name="T31" fmla="*/ 18 h 20"/>
                  <a:gd name="T32" fmla="*/ 0 w 80"/>
                  <a:gd name="T33" fmla="*/ 18 h 20"/>
                  <a:gd name="T34" fmla="*/ 0 w 80"/>
                  <a:gd name="T35" fmla="*/ 18 h 20"/>
                  <a:gd name="T36" fmla="*/ 0 w 80"/>
                  <a:gd name="T37" fmla="*/ 18 h 20"/>
                  <a:gd name="T38" fmla="*/ 0 w 80"/>
                  <a:gd name="T39" fmla="*/ 18 h 20"/>
                  <a:gd name="T40" fmla="*/ 0 w 80"/>
                  <a:gd name="T41" fmla="*/ 20 h 20"/>
                  <a:gd name="T42" fmla="*/ 0 w 80"/>
                  <a:gd name="T43" fmla="*/ 20 h 20"/>
                  <a:gd name="T44" fmla="*/ 8 w 80"/>
                  <a:gd name="T45" fmla="*/ 18 h 20"/>
                  <a:gd name="T46" fmla="*/ 16 w 80"/>
                  <a:gd name="T47" fmla="*/ 18 h 20"/>
                  <a:gd name="T48" fmla="*/ 26 w 80"/>
                  <a:gd name="T49" fmla="*/ 20 h 20"/>
                  <a:gd name="T50" fmla="*/ 30 w 80"/>
                  <a:gd name="T51" fmla="*/ 20 h 20"/>
                  <a:gd name="T52" fmla="*/ 36 w 80"/>
                  <a:gd name="T53" fmla="*/ 18 h 20"/>
                  <a:gd name="T54" fmla="*/ 42 w 80"/>
                  <a:gd name="T55" fmla="*/ 14 h 20"/>
                  <a:gd name="T56" fmla="*/ 50 w 80"/>
                  <a:gd name="T57" fmla="*/ 8 h 20"/>
                  <a:gd name="T58" fmla="*/ 50 w 80"/>
                  <a:gd name="T59" fmla="*/ 8 h 20"/>
                  <a:gd name="T60" fmla="*/ 58 w 80"/>
                  <a:gd name="T61" fmla="*/ 2 h 20"/>
                  <a:gd name="T62" fmla="*/ 62 w 80"/>
                  <a:gd name="T63" fmla="*/ 0 h 20"/>
                  <a:gd name="T64" fmla="*/ 66 w 80"/>
                  <a:gd name="T65" fmla="*/ 0 h 20"/>
                  <a:gd name="T66" fmla="*/ 68 w 80"/>
                  <a:gd name="T67" fmla="*/ 2 h 20"/>
                  <a:gd name="T68" fmla="*/ 72 w 80"/>
                  <a:gd name="T69" fmla="*/ 8 h 20"/>
                  <a:gd name="T70" fmla="*/ 74 w 80"/>
                  <a:gd name="T71" fmla="*/ 10 h 20"/>
                  <a:gd name="T72" fmla="*/ 76 w 80"/>
                  <a:gd name="T73" fmla="*/ 8 h 20"/>
                  <a:gd name="T74" fmla="*/ 76 w 80"/>
                  <a:gd name="T75" fmla="*/ 8 h 20"/>
                  <a:gd name="T76" fmla="*/ 80 w 80"/>
                  <a:gd name="T77" fmla="*/ 4 h 20"/>
                  <a:gd name="T78" fmla="*/ 80 w 80"/>
                  <a:gd name="T79" fmla="*/ 4 h 20"/>
                  <a:gd name="T80" fmla="*/ 76 w 80"/>
                  <a:gd name="T81" fmla="*/ 8 h 20"/>
                  <a:gd name="T82" fmla="*/ 76 w 80"/>
                  <a:gd name="T8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20">
                    <a:moveTo>
                      <a:pt x="76" y="8"/>
                    </a:moveTo>
                    <a:lnTo>
                      <a:pt x="76" y="8"/>
                    </a:lnTo>
                    <a:lnTo>
                      <a:pt x="74" y="8"/>
                    </a:lnTo>
                    <a:lnTo>
                      <a:pt x="72" y="8"/>
                    </a:lnTo>
                    <a:lnTo>
                      <a:pt x="68" y="2"/>
                    </a:lnTo>
                    <a:lnTo>
                      <a:pt x="66" y="0"/>
                    </a:lnTo>
                    <a:lnTo>
                      <a:pt x="62" y="0"/>
                    </a:lnTo>
                    <a:lnTo>
                      <a:pt x="58" y="2"/>
                    </a:lnTo>
                    <a:lnTo>
                      <a:pt x="50" y="8"/>
                    </a:lnTo>
                    <a:lnTo>
                      <a:pt x="50" y="8"/>
                    </a:lnTo>
                    <a:lnTo>
                      <a:pt x="42" y="14"/>
                    </a:lnTo>
                    <a:lnTo>
                      <a:pt x="36" y="18"/>
                    </a:lnTo>
                    <a:lnTo>
                      <a:pt x="30" y="18"/>
                    </a:lnTo>
                    <a:lnTo>
                      <a:pt x="26" y="18"/>
                    </a:lnTo>
                    <a:lnTo>
                      <a:pt x="16" y="18"/>
                    </a:lnTo>
                    <a:lnTo>
                      <a:pt x="8" y="18"/>
                    </a:lnTo>
                    <a:lnTo>
                      <a:pt x="0" y="18"/>
                    </a:lnTo>
                    <a:lnTo>
                      <a:pt x="0" y="18"/>
                    </a:lnTo>
                    <a:lnTo>
                      <a:pt x="0" y="18"/>
                    </a:lnTo>
                    <a:lnTo>
                      <a:pt x="0" y="18"/>
                    </a:lnTo>
                    <a:lnTo>
                      <a:pt x="0" y="20"/>
                    </a:lnTo>
                    <a:lnTo>
                      <a:pt x="0" y="20"/>
                    </a:lnTo>
                    <a:lnTo>
                      <a:pt x="8" y="18"/>
                    </a:lnTo>
                    <a:lnTo>
                      <a:pt x="16" y="18"/>
                    </a:lnTo>
                    <a:lnTo>
                      <a:pt x="26" y="20"/>
                    </a:lnTo>
                    <a:lnTo>
                      <a:pt x="30" y="20"/>
                    </a:lnTo>
                    <a:lnTo>
                      <a:pt x="36" y="18"/>
                    </a:lnTo>
                    <a:lnTo>
                      <a:pt x="42" y="14"/>
                    </a:lnTo>
                    <a:lnTo>
                      <a:pt x="50" y="8"/>
                    </a:lnTo>
                    <a:lnTo>
                      <a:pt x="50" y="8"/>
                    </a:lnTo>
                    <a:lnTo>
                      <a:pt x="58" y="2"/>
                    </a:lnTo>
                    <a:lnTo>
                      <a:pt x="62" y="0"/>
                    </a:lnTo>
                    <a:lnTo>
                      <a:pt x="66" y="0"/>
                    </a:lnTo>
                    <a:lnTo>
                      <a:pt x="68" y="2"/>
                    </a:lnTo>
                    <a:lnTo>
                      <a:pt x="72" y="8"/>
                    </a:lnTo>
                    <a:lnTo>
                      <a:pt x="74" y="10"/>
                    </a:lnTo>
                    <a:lnTo>
                      <a:pt x="76" y="8"/>
                    </a:lnTo>
                    <a:lnTo>
                      <a:pt x="76" y="8"/>
                    </a:lnTo>
                    <a:lnTo>
                      <a:pt x="80" y="4"/>
                    </a:lnTo>
                    <a:lnTo>
                      <a:pt x="80" y="4"/>
                    </a:lnTo>
                    <a:lnTo>
                      <a:pt x="76" y="8"/>
                    </a:lnTo>
                    <a:lnTo>
                      <a:pt x="76"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8" name="Freeform 121"/>
              <p:cNvSpPr>
                <a:spLocks/>
              </p:cNvSpPr>
              <p:nvPr/>
            </p:nvSpPr>
            <p:spPr bwMode="auto">
              <a:xfrm>
                <a:off x="3164" y="1758"/>
                <a:ext cx="342" cy="298"/>
              </a:xfrm>
              <a:custGeom>
                <a:avLst/>
                <a:gdLst>
                  <a:gd name="T0" fmla="*/ 324 w 342"/>
                  <a:gd name="T1" fmla="*/ 150 h 298"/>
                  <a:gd name="T2" fmla="*/ 312 w 342"/>
                  <a:gd name="T3" fmla="*/ 138 h 298"/>
                  <a:gd name="T4" fmla="*/ 314 w 342"/>
                  <a:gd name="T5" fmla="*/ 122 h 298"/>
                  <a:gd name="T6" fmla="*/ 336 w 342"/>
                  <a:gd name="T7" fmla="*/ 108 h 298"/>
                  <a:gd name="T8" fmla="*/ 320 w 342"/>
                  <a:gd name="T9" fmla="*/ 48 h 298"/>
                  <a:gd name="T10" fmla="*/ 320 w 342"/>
                  <a:gd name="T11" fmla="*/ 44 h 298"/>
                  <a:gd name="T12" fmla="*/ 316 w 342"/>
                  <a:gd name="T13" fmla="*/ 34 h 298"/>
                  <a:gd name="T14" fmla="*/ 294 w 342"/>
                  <a:gd name="T15" fmla="*/ 24 h 298"/>
                  <a:gd name="T16" fmla="*/ 218 w 342"/>
                  <a:gd name="T17" fmla="*/ 24 h 298"/>
                  <a:gd name="T18" fmla="*/ 156 w 342"/>
                  <a:gd name="T19" fmla="*/ 24 h 298"/>
                  <a:gd name="T20" fmla="*/ 146 w 342"/>
                  <a:gd name="T21" fmla="*/ 6 h 298"/>
                  <a:gd name="T22" fmla="*/ 160 w 342"/>
                  <a:gd name="T23" fmla="*/ 12 h 298"/>
                  <a:gd name="T24" fmla="*/ 132 w 342"/>
                  <a:gd name="T25" fmla="*/ 0 h 298"/>
                  <a:gd name="T26" fmla="*/ 98 w 342"/>
                  <a:gd name="T27" fmla="*/ 10 h 298"/>
                  <a:gd name="T28" fmla="*/ 74 w 342"/>
                  <a:gd name="T29" fmla="*/ 24 h 298"/>
                  <a:gd name="T30" fmla="*/ 50 w 342"/>
                  <a:gd name="T31" fmla="*/ 34 h 298"/>
                  <a:gd name="T32" fmla="*/ 0 w 342"/>
                  <a:gd name="T33" fmla="*/ 48 h 298"/>
                  <a:gd name="T34" fmla="*/ 0 w 342"/>
                  <a:gd name="T35" fmla="*/ 52 h 298"/>
                  <a:gd name="T36" fmla="*/ 10 w 342"/>
                  <a:gd name="T37" fmla="*/ 52 h 298"/>
                  <a:gd name="T38" fmla="*/ 12 w 342"/>
                  <a:gd name="T39" fmla="*/ 64 h 298"/>
                  <a:gd name="T40" fmla="*/ 4 w 342"/>
                  <a:gd name="T41" fmla="*/ 80 h 298"/>
                  <a:gd name="T42" fmla="*/ 6 w 342"/>
                  <a:gd name="T43" fmla="*/ 110 h 298"/>
                  <a:gd name="T44" fmla="*/ 12 w 342"/>
                  <a:gd name="T45" fmla="*/ 128 h 298"/>
                  <a:gd name="T46" fmla="*/ 20 w 342"/>
                  <a:gd name="T47" fmla="*/ 144 h 298"/>
                  <a:gd name="T48" fmla="*/ 16 w 342"/>
                  <a:gd name="T49" fmla="*/ 166 h 298"/>
                  <a:gd name="T50" fmla="*/ 26 w 342"/>
                  <a:gd name="T51" fmla="*/ 178 h 298"/>
                  <a:gd name="T52" fmla="*/ 32 w 342"/>
                  <a:gd name="T53" fmla="*/ 198 h 298"/>
                  <a:gd name="T54" fmla="*/ 48 w 342"/>
                  <a:gd name="T55" fmla="*/ 210 h 298"/>
                  <a:gd name="T56" fmla="*/ 76 w 342"/>
                  <a:gd name="T57" fmla="*/ 218 h 298"/>
                  <a:gd name="T58" fmla="*/ 74 w 342"/>
                  <a:gd name="T59" fmla="*/ 222 h 298"/>
                  <a:gd name="T60" fmla="*/ 76 w 342"/>
                  <a:gd name="T61" fmla="*/ 234 h 298"/>
                  <a:gd name="T62" fmla="*/ 94 w 342"/>
                  <a:gd name="T63" fmla="*/ 238 h 298"/>
                  <a:gd name="T64" fmla="*/ 92 w 342"/>
                  <a:gd name="T65" fmla="*/ 230 h 298"/>
                  <a:gd name="T66" fmla="*/ 114 w 342"/>
                  <a:gd name="T67" fmla="*/ 234 h 298"/>
                  <a:gd name="T68" fmla="*/ 120 w 342"/>
                  <a:gd name="T69" fmla="*/ 246 h 298"/>
                  <a:gd name="T70" fmla="*/ 140 w 342"/>
                  <a:gd name="T71" fmla="*/ 248 h 298"/>
                  <a:gd name="T72" fmla="*/ 160 w 342"/>
                  <a:gd name="T73" fmla="*/ 274 h 298"/>
                  <a:gd name="T74" fmla="*/ 164 w 342"/>
                  <a:gd name="T75" fmla="*/ 276 h 298"/>
                  <a:gd name="T76" fmla="*/ 164 w 342"/>
                  <a:gd name="T77" fmla="*/ 280 h 298"/>
                  <a:gd name="T78" fmla="*/ 184 w 342"/>
                  <a:gd name="T79" fmla="*/ 272 h 298"/>
                  <a:gd name="T80" fmla="*/ 192 w 342"/>
                  <a:gd name="T81" fmla="*/ 286 h 298"/>
                  <a:gd name="T82" fmla="*/ 198 w 342"/>
                  <a:gd name="T83" fmla="*/ 290 h 298"/>
                  <a:gd name="T84" fmla="*/ 206 w 342"/>
                  <a:gd name="T85" fmla="*/ 286 h 298"/>
                  <a:gd name="T86" fmla="*/ 234 w 342"/>
                  <a:gd name="T87" fmla="*/ 280 h 298"/>
                  <a:gd name="T88" fmla="*/ 268 w 342"/>
                  <a:gd name="T89" fmla="*/ 286 h 298"/>
                  <a:gd name="T90" fmla="*/ 286 w 342"/>
                  <a:gd name="T91" fmla="*/ 296 h 298"/>
                  <a:gd name="T92" fmla="*/ 292 w 342"/>
                  <a:gd name="T93" fmla="*/ 290 h 298"/>
                  <a:gd name="T94" fmla="*/ 292 w 342"/>
                  <a:gd name="T95" fmla="*/ 272 h 298"/>
                  <a:gd name="T96" fmla="*/ 326 w 342"/>
                  <a:gd name="T97" fmla="*/ 232 h 298"/>
                  <a:gd name="T98" fmla="*/ 342 w 342"/>
                  <a:gd name="T99" fmla="*/ 222 h 298"/>
                  <a:gd name="T100" fmla="*/ 336 w 342"/>
                  <a:gd name="T101" fmla="*/ 210 h 298"/>
                  <a:gd name="T102" fmla="*/ 330 w 342"/>
                  <a:gd name="T103" fmla="*/ 194 h 298"/>
                  <a:gd name="T104" fmla="*/ 324 w 342"/>
                  <a:gd name="T105" fmla="*/ 17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298">
                    <a:moveTo>
                      <a:pt x="322" y="170"/>
                    </a:moveTo>
                    <a:lnTo>
                      <a:pt x="322" y="170"/>
                    </a:lnTo>
                    <a:lnTo>
                      <a:pt x="320" y="166"/>
                    </a:lnTo>
                    <a:lnTo>
                      <a:pt x="320" y="160"/>
                    </a:lnTo>
                    <a:lnTo>
                      <a:pt x="324" y="150"/>
                    </a:lnTo>
                    <a:lnTo>
                      <a:pt x="324" y="146"/>
                    </a:lnTo>
                    <a:lnTo>
                      <a:pt x="322" y="144"/>
                    </a:lnTo>
                    <a:lnTo>
                      <a:pt x="320" y="140"/>
                    </a:lnTo>
                    <a:lnTo>
                      <a:pt x="312" y="138"/>
                    </a:lnTo>
                    <a:lnTo>
                      <a:pt x="312" y="138"/>
                    </a:lnTo>
                    <a:lnTo>
                      <a:pt x="308" y="134"/>
                    </a:lnTo>
                    <a:lnTo>
                      <a:pt x="308" y="132"/>
                    </a:lnTo>
                    <a:lnTo>
                      <a:pt x="308" y="132"/>
                    </a:lnTo>
                    <a:lnTo>
                      <a:pt x="310" y="128"/>
                    </a:lnTo>
                    <a:lnTo>
                      <a:pt x="314" y="122"/>
                    </a:lnTo>
                    <a:lnTo>
                      <a:pt x="330" y="114"/>
                    </a:lnTo>
                    <a:lnTo>
                      <a:pt x="330" y="114"/>
                    </a:lnTo>
                    <a:lnTo>
                      <a:pt x="334" y="112"/>
                    </a:lnTo>
                    <a:lnTo>
                      <a:pt x="336" y="108"/>
                    </a:lnTo>
                    <a:lnTo>
                      <a:pt x="336" y="108"/>
                    </a:lnTo>
                    <a:lnTo>
                      <a:pt x="334" y="96"/>
                    </a:lnTo>
                    <a:lnTo>
                      <a:pt x="332" y="82"/>
                    </a:lnTo>
                    <a:lnTo>
                      <a:pt x="320" y="48"/>
                    </a:lnTo>
                    <a:lnTo>
                      <a:pt x="320" y="48"/>
                    </a:lnTo>
                    <a:lnTo>
                      <a:pt x="320" y="48"/>
                    </a:lnTo>
                    <a:lnTo>
                      <a:pt x="320" y="48"/>
                    </a:lnTo>
                    <a:lnTo>
                      <a:pt x="320" y="44"/>
                    </a:lnTo>
                    <a:lnTo>
                      <a:pt x="320" y="44"/>
                    </a:lnTo>
                    <a:lnTo>
                      <a:pt x="320" y="44"/>
                    </a:lnTo>
                    <a:lnTo>
                      <a:pt x="320" y="44"/>
                    </a:lnTo>
                    <a:lnTo>
                      <a:pt x="320" y="40"/>
                    </a:lnTo>
                    <a:lnTo>
                      <a:pt x="320" y="40"/>
                    </a:lnTo>
                    <a:lnTo>
                      <a:pt x="320" y="40"/>
                    </a:lnTo>
                    <a:lnTo>
                      <a:pt x="320" y="40"/>
                    </a:lnTo>
                    <a:lnTo>
                      <a:pt x="316" y="34"/>
                    </a:lnTo>
                    <a:lnTo>
                      <a:pt x="316" y="34"/>
                    </a:lnTo>
                    <a:lnTo>
                      <a:pt x="310" y="30"/>
                    </a:lnTo>
                    <a:lnTo>
                      <a:pt x="304" y="26"/>
                    </a:lnTo>
                    <a:lnTo>
                      <a:pt x="300" y="24"/>
                    </a:lnTo>
                    <a:lnTo>
                      <a:pt x="294" y="24"/>
                    </a:lnTo>
                    <a:lnTo>
                      <a:pt x="294" y="24"/>
                    </a:lnTo>
                    <a:lnTo>
                      <a:pt x="284" y="26"/>
                    </a:lnTo>
                    <a:lnTo>
                      <a:pt x="274" y="28"/>
                    </a:lnTo>
                    <a:lnTo>
                      <a:pt x="248" y="28"/>
                    </a:lnTo>
                    <a:lnTo>
                      <a:pt x="218" y="24"/>
                    </a:lnTo>
                    <a:lnTo>
                      <a:pt x="186" y="20"/>
                    </a:lnTo>
                    <a:lnTo>
                      <a:pt x="186" y="20"/>
                    </a:lnTo>
                    <a:lnTo>
                      <a:pt x="176" y="24"/>
                    </a:lnTo>
                    <a:lnTo>
                      <a:pt x="166" y="26"/>
                    </a:lnTo>
                    <a:lnTo>
                      <a:pt x="156" y="24"/>
                    </a:lnTo>
                    <a:lnTo>
                      <a:pt x="152" y="22"/>
                    </a:lnTo>
                    <a:lnTo>
                      <a:pt x="150" y="18"/>
                    </a:lnTo>
                    <a:lnTo>
                      <a:pt x="150" y="18"/>
                    </a:lnTo>
                    <a:lnTo>
                      <a:pt x="146" y="6"/>
                    </a:lnTo>
                    <a:lnTo>
                      <a:pt x="146" y="6"/>
                    </a:lnTo>
                    <a:lnTo>
                      <a:pt x="150" y="10"/>
                    </a:lnTo>
                    <a:lnTo>
                      <a:pt x="150" y="10"/>
                    </a:lnTo>
                    <a:lnTo>
                      <a:pt x="156" y="12"/>
                    </a:lnTo>
                    <a:lnTo>
                      <a:pt x="160" y="14"/>
                    </a:lnTo>
                    <a:lnTo>
                      <a:pt x="160" y="12"/>
                    </a:lnTo>
                    <a:lnTo>
                      <a:pt x="158" y="10"/>
                    </a:lnTo>
                    <a:lnTo>
                      <a:pt x="158" y="10"/>
                    </a:lnTo>
                    <a:lnTo>
                      <a:pt x="148" y="4"/>
                    </a:lnTo>
                    <a:lnTo>
                      <a:pt x="140" y="0"/>
                    </a:lnTo>
                    <a:lnTo>
                      <a:pt x="132" y="0"/>
                    </a:lnTo>
                    <a:lnTo>
                      <a:pt x="120" y="2"/>
                    </a:lnTo>
                    <a:lnTo>
                      <a:pt x="120" y="2"/>
                    </a:lnTo>
                    <a:lnTo>
                      <a:pt x="104" y="6"/>
                    </a:lnTo>
                    <a:lnTo>
                      <a:pt x="100" y="8"/>
                    </a:lnTo>
                    <a:lnTo>
                      <a:pt x="98" y="10"/>
                    </a:lnTo>
                    <a:lnTo>
                      <a:pt x="88" y="14"/>
                    </a:lnTo>
                    <a:lnTo>
                      <a:pt x="88" y="14"/>
                    </a:lnTo>
                    <a:lnTo>
                      <a:pt x="82" y="16"/>
                    </a:lnTo>
                    <a:lnTo>
                      <a:pt x="78" y="18"/>
                    </a:lnTo>
                    <a:lnTo>
                      <a:pt x="74" y="24"/>
                    </a:lnTo>
                    <a:lnTo>
                      <a:pt x="72" y="26"/>
                    </a:lnTo>
                    <a:lnTo>
                      <a:pt x="68" y="28"/>
                    </a:lnTo>
                    <a:lnTo>
                      <a:pt x="60" y="30"/>
                    </a:lnTo>
                    <a:lnTo>
                      <a:pt x="50" y="34"/>
                    </a:lnTo>
                    <a:lnTo>
                      <a:pt x="50" y="34"/>
                    </a:lnTo>
                    <a:lnTo>
                      <a:pt x="32" y="38"/>
                    </a:lnTo>
                    <a:lnTo>
                      <a:pt x="20" y="44"/>
                    </a:lnTo>
                    <a:lnTo>
                      <a:pt x="12" y="46"/>
                    </a:lnTo>
                    <a:lnTo>
                      <a:pt x="0" y="48"/>
                    </a:lnTo>
                    <a:lnTo>
                      <a:pt x="0" y="48"/>
                    </a:lnTo>
                    <a:lnTo>
                      <a:pt x="0" y="50"/>
                    </a:lnTo>
                    <a:lnTo>
                      <a:pt x="0" y="50"/>
                    </a:lnTo>
                    <a:lnTo>
                      <a:pt x="0" y="50"/>
                    </a:lnTo>
                    <a:lnTo>
                      <a:pt x="0" y="50"/>
                    </a:lnTo>
                    <a:lnTo>
                      <a:pt x="0" y="52"/>
                    </a:lnTo>
                    <a:lnTo>
                      <a:pt x="0" y="52"/>
                    </a:lnTo>
                    <a:lnTo>
                      <a:pt x="2" y="54"/>
                    </a:lnTo>
                    <a:lnTo>
                      <a:pt x="4" y="54"/>
                    </a:lnTo>
                    <a:lnTo>
                      <a:pt x="6" y="52"/>
                    </a:lnTo>
                    <a:lnTo>
                      <a:pt x="10" y="52"/>
                    </a:lnTo>
                    <a:lnTo>
                      <a:pt x="10" y="52"/>
                    </a:lnTo>
                    <a:lnTo>
                      <a:pt x="12" y="56"/>
                    </a:lnTo>
                    <a:lnTo>
                      <a:pt x="12" y="62"/>
                    </a:lnTo>
                    <a:lnTo>
                      <a:pt x="12" y="62"/>
                    </a:lnTo>
                    <a:lnTo>
                      <a:pt x="12" y="64"/>
                    </a:lnTo>
                    <a:lnTo>
                      <a:pt x="10" y="64"/>
                    </a:lnTo>
                    <a:lnTo>
                      <a:pt x="2" y="60"/>
                    </a:lnTo>
                    <a:lnTo>
                      <a:pt x="2" y="60"/>
                    </a:lnTo>
                    <a:lnTo>
                      <a:pt x="4" y="70"/>
                    </a:lnTo>
                    <a:lnTo>
                      <a:pt x="4" y="80"/>
                    </a:lnTo>
                    <a:lnTo>
                      <a:pt x="2" y="92"/>
                    </a:lnTo>
                    <a:lnTo>
                      <a:pt x="0" y="96"/>
                    </a:lnTo>
                    <a:lnTo>
                      <a:pt x="0" y="102"/>
                    </a:lnTo>
                    <a:lnTo>
                      <a:pt x="2" y="106"/>
                    </a:lnTo>
                    <a:lnTo>
                      <a:pt x="6" y="110"/>
                    </a:lnTo>
                    <a:lnTo>
                      <a:pt x="6" y="110"/>
                    </a:lnTo>
                    <a:lnTo>
                      <a:pt x="14" y="118"/>
                    </a:lnTo>
                    <a:lnTo>
                      <a:pt x="14" y="122"/>
                    </a:lnTo>
                    <a:lnTo>
                      <a:pt x="14" y="124"/>
                    </a:lnTo>
                    <a:lnTo>
                      <a:pt x="12" y="128"/>
                    </a:lnTo>
                    <a:lnTo>
                      <a:pt x="12" y="130"/>
                    </a:lnTo>
                    <a:lnTo>
                      <a:pt x="14" y="134"/>
                    </a:lnTo>
                    <a:lnTo>
                      <a:pt x="14" y="134"/>
                    </a:lnTo>
                    <a:lnTo>
                      <a:pt x="18" y="140"/>
                    </a:lnTo>
                    <a:lnTo>
                      <a:pt x="20" y="144"/>
                    </a:lnTo>
                    <a:lnTo>
                      <a:pt x="20" y="148"/>
                    </a:lnTo>
                    <a:lnTo>
                      <a:pt x="18" y="150"/>
                    </a:lnTo>
                    <a:lnTo>
                      <a:pt x="16" y="156"/>
                    </a:lnTo>
                    <a:lnTo>
                      <a:pt x="16" y="160"/>
                    </a:lnTo>
                    <a:lnTo>
                      <a:pt x="16" y="166"/>
                    </a:lnTo>
                    <a:lnTo>
                      <a:pt x="16" y="166"/>
                    </a:lnTo>
                    <a:lnTo>
                      <a:pt x="18" y="170"/>
                    </a:lnTo>
                    <a:lnTo>
                      <a:pt x="20" y="172"/>
                    </a:lnTo>
                    <a:lnTo>
                      <a:pt x="24" y="176"/>
                    </a:lnTo>
                    <a:lnTo>
                      <a:pt x="26" y="178"/>
                    </a:lnTo>
                    <a:lnTo>
                      <a:pt x="28" y="184"/>
                    </a:lnTo>
                    <a:lnTo>
                      <a:pt x="26" y="192"/>
                    </a:lnTo>
                    <a:lnTo>
                      <a:pt x="24" y="202"/>
                    </a:lnTo>
                    <a:lnTo>
                      <a:pt x="24" y="202"/>
                    </a:lnTo>
                    <a:lnTo>
                      <a:pt x="32" y="198"/>
                    </a:lnTo>
                    <a:lnTo>
                      <a:pt x="32" y="198"/>
                    </a:lnTo>
                    <a:lnTo>
                      <a:pt x="34" y="198"/>
                    </a:lnTo>
                    <a:lnTo>
                      <a:pt x="38" y="202"/>
                    </a:lnTo>
                    <a:lnTo>
                      <a:pt x="42" y="206"/>
                    </a:lnTo>
                    <a:lnTo>
                      <a:pt x="48" y="210"/>
                    </a:lnTo>
                    <a:lnTo>
                      <a:pt x="48" y="210"/>
                    </a:lnTo>
                    <a:lnTo>
                      <a:pt x="62" y="214"/>
                    </a:lnTo>
                    <a:lnTo>
                      <a:pt x="70" y="214"/>
                    </a:lnTo>
                    <a:lnTo>
                      <a:pt x="74" y="216"/>
                    </a:lnTo>
                    <a:lnTo>
                      <a:pt x="76" y="218"/>
                    </a:lnTo>
                    <a:lnTo>
                      <a:pt x="76" y="218"/>
                    </a:lnTo>
                    <a:lnTo>
                      <a:pt x="78" y="220"/>
                    </a:lnTo>
                    <a:lnTo>
                      <a:pt x="78" y="220"/>
                    </a:lnTo>
                    <a:lnTo>
                      <a:pt x="76" y="220"/>
                    </a:lnTo>
                    <a:lnTo>
                      <a:pt x="74" y="222"/>
                    </a:lnTo>
                    <a:lnTo>
                      <a:pt x="72" y="222"/>
                    </a:lnTo>
                    <a:lnTo>
                      <a:pt x="70" y="224"/>
                    </a:lnTo>
                    <a:lnTo>
                      <a:pt x="70" y="224"/>
                    </a:lnTo>
                    <a:lnTo>
                      <a:pt x="70" y="228"/>
                    </a:lnTo>
                    <a:lnTo>
                      <a:pt x="76" y="234"/>
                    </a:lnTo>
                    <a:lnTo>
                      <a:pt x="76" y="234"/>
                    </a:lnTo>
                    <a:lnTo>
                      <a:pt x="82" y="242"/>
                    </a:lnTo>
                    <a:lnTo>
                      <a:pt x="88" y="244"/>
                    </a:lnTo>
                    <a:lnTo>
                      <a:pt x="92" y="242"/>
                    </a:lnTo>
                    <a:lnTo>
                      <a:pt x="94" y="238"/>
                    </a:lnTo>
                    <a:lnTo>
                      <a:pt x="94" y="238"/>
                    </a:lnTo>
                    <a:lnTo>
                      <a:pt x="94" y="236"/>
                    </a:lnTo>
                    <a:lnTo>
                      <a:pt x="94" y="232"/>
                    </a:lnTo>
                    <a:lnTo>
                      <a:pt x="94" y="232"/>
                    </a:lnTo>
                    <a:lnTo>
                      <a:pt x="92" y="230"/>
                    </a:lnTo>
                    <a:lnTo>
                      <a:pt x="92" y="230"/>
                    </a:lnTo>
                    <a:lnTo>
                      <a:pt x="94" y="230"/>
                    </a:lnTo>
                    <a:lnTo>
                      <a:pt x="100" y="230"/>
                    </a:lnTo>
                    <a:lnTo>
                      <a:pt x="114" y="234"/>
                    </a:lnTo>
                    <a:lnTo>
                      <a:pt x="114" y="234"/>
                    </a:lnTo>
                    <a:lnTo>
                      <a:pt x="118" y="236"/>
                    </a:lnTo>
                    <a:lnTo>
                      <a:pt x="118" y="238"/>
                    </a:lnTo>
                    <a:lnTo>
                      <a:pt x="118" y="242"/>
                    </a:lnTo>
                    <a:lnTo>
                      <a:pt x="120" y="246"/>
                    </a:lnTo>
                    <a:lnTo>
                      <a:pt x="120" y="246"/>
                    </a:lnTo>
                    <a:lnTo>
                      <a:pt x="124" y="248"/>
                    </a:lnTo>
                    <a:lnTo>
                      <a:pt x="128" y="248"/>
                    </a:lnTo>
                    <a:lnTo>
                      <a:pt x="132" y="248"/>
                    </a:lnTo>
                    <a:lnTo>
                      <a:pt x="140" y="248"/>
                    </a:lnTo>
                    <a:lnTo>
                      <a:pt x="140" y="248"/>
                    </a:lnTo>
                    <a:lnTo>
                      <a:pt x="148" y="254"/>
                    </a:lnTo>
                    <a:lnTo>
                      <a:pt x="154" y="260"/>
                    </a:lnTo>
                    <a:lnTo>
                      <a:pt x="156" y="266"/>
                    </a:lnTo>
                    <a:lnTo>
                      <a:pt x="160" y="274"/>
                    </a:lnTo>
                    <a:lnTo>
                      <a:pt x="160" y="274"/>
                    </a:lnTo>
                    <a:lnTo>
                      <a:pt x="160" y="274"/>
                    </a:lnTo>
                    <a:lnTo>
                      <a:pt x="160" y="274"/>
                    </a:lnTo>
                    <a:lnTo>
                      <a:pt x="162" y="274"/>
                    </a:lnTo>
                    <a:lnTo>
                      <a:pt x="164" y="276"/>
                    </a:lnTo>
                    <a:lnTo>
                      <a:pt x="164" y="276"/>
                    </a:lnTo>
                    <a:lnTo>
                      <a:pt x="164" y="278"/>
                    </a:lnTo>
                    <a:lnTo>
                      <a:pt x="164" y="278"/>
                    </a:lnTo>
                    <a:lnTo>
                      <a:pt x="164" y="280"/>
                    </a:lnTo>
                    <a:lnTo>
                      <a:pt x="164" y="280"/>
                    </a:lnTo>
                    <a:lnTo>
                      <a:pt x="164" y="280"/>
                    </a:lnTo>
                    <a:lnTo>
                      <a:pt x="168" y="280"/>
                    </a:lnTo>
                    <a:lnTo>
                      <a:pt x="174" y="274"/>
                    </a:lnTo>
                    <a:lnTo>
                      <a:pt x="174" y="274"/>
                    </a:lnTo>
                    <a:lnTo>
                      <a:pt x="178" y="270"/>
                    </a:lnTo>
                    <a:lnTo>
                      <a:pt x="184" y="272"/>
                    </a:lnTo>
                    <a:lnTo>
                      <a:pt x="188" y="274"/>
                    </a:lnTo>
                    <a:lnTo>
                      <a:pt x="192" y="278"/>
                    </a:lnTo>
                    <a:lnTo>
                      <a:pt x="192" y="278"/>
                    </a:lnTo>
                    <a:lnTo>
                      <a:pt x="194" y="282"/>
                    </a:lnTo>
                    <a:lnTo>
                      <a:pt x="192" y="286"/>
                    </a:lnTo>
                    <a:lnTo>
                      <a:pt x="192" y="286"/>
                    </a:lnTo>
                    <a:lnTo>
                      <a:pt x="192" y="288"/>
                    </a:lnTo>
                    <a:lnTo>
                      <a:pt x="192" y="288"/>
                    </a:lnTo>
                    <a:lnTo>
                      <a:pt x="196" y="288"/>
                    </a:lnTo>
                    <a:lnTo>
                      <a:pt x="198" y="290"/>
                    </a:lnTo>
                    <a:lnTo>
                      <a:pt x="200" y="290"/>
                    </a:lnTo>
                    <a:lnTo>
                      <a:pt x="200" y="290"/>
                    </a:lnTo>
                    <a:lnTo>
                      <a:pt x="202" y="290"/>
                    </a:lnTo>
                    <a:lnTo>
                      <a:pt x="202" y="290"/>
                    </a:lnTo>
                    <a:lnTo>
                      <a:pt x="206" y="286"/>
                    </a:lnTo>
                    <a:lnTo>
                      <a:pt x="210" y="282"/>
                    </a:lnTo>
                    <a:lnTo>
                      <a:pt x="212" y="280"/>
                    </a:lnTo>
                    <a:lnTo>
                      <a:pt x="214" y="280"/>
                    </a:lnTo>
                    <a:lnTo>
                      <a:pt x="214" y="280"/>
                    </a:lnTo>
                    <a:lnTo>
                      <a:pt x="234" y="280"/>
                    </a:lnTo>
                    <a:lnTo>
                      <a:pt x="250" y="280"/>
                    </a:lnTo>
                    <a:lnTo>
                      <a:pt x="266" y="284"/>
                    </a:lnTo>
                    <a:lnTo>
                      <a:pt x="266" y="284"/>
                    </a:lnTo>
                    <a:lnTo>
                      <a:pt x="268" y="286"/>
                    </a:lnTo>
                    <a:lnTo>
                      <a:pt x="268" y="286"/>
                    </a:lnTo>
                    <a:lnTo>
                      <a:pt x="268" y="288"/>
                    </a:lnTo>
                    <a:lnTo>
                      <a:pt x="268" y="288"/>
                    </a:lnTo>
                    <a:lnTo>
                      <a:pt x="272" y="292"/>
                    </a:lnTo>
                    <a:lnTo>
                      <a:pt x="286" y="296"/>
                    </a:lnTo>
                    <a:lnTo>
                      <a:pt x="286" y="296"/>
                    </a:lnTo>
                    <a:lnTo>
                      <a:pt x="296" y="298"/>
                    </a:lnTo>
                    <a:lnTo>
                      <a:pt x="298" y="298"/>
                    </a:lnTo>
                    <a:lnTo>
                      <a:pt x="296" y="296"/>
                    </a:lnTo>
                    <a:lnTo>
                      <a:pt x="294" y="292"/>
                    </a:lnTo>
                    <a:lnTo>
                      <a:pt x="292" y="290"/>
                    </a:lnTo>
                    <a:lnTo>
                      <a:pt x="294" y="288"/>
                    </a:lnTo>
                    <a:lnTo>
                      <a:pt x="294" y="288"/>
                    </a:lnTo>
                    <a:lnTo>
                      <a:pt x="294" y="284"/>
                    </a:lnTo>
                    <a:lnTo>
                      <a:pt x="292" y="278"/>
                    </a:lnTo>
                    <a:lnTo>
                      <a:pt x="292" y="272"/>
                    </a:lnTo>
                    <a:lnTo>
                      <a:pt x="296" y="266"/>
                    </a:lnTo>
                    <a:lnTo>
                      <a:pt x="296" y="266"/>
                    </a:lnTo>
                    <a:lnTo>
                      <a:pt x="312" y="244"/>
                    </a:lnTo>
                    <a:lnTo>
                      <a:pt x="322" y="236"/>
                    </a:lnTo>
                    <a:lnTo>
                      <a:pt x="326" y="232"/>
                    </a:lnTo>
                    <a:lnTo>
                      <a:pt x="330" y="230"/>
                    </a:lnTo>
                    <a:lnTo>
                      <a:pt x="330" y="230"/>
                    </a:lnTo>
                    <a:lnTo>
                      <a:pt x="338" y="228"/>
                    </a:lnTo>
                    <a:lnTo>
                      <a:pt x="340" y="226"/>
                    </a:lnTo>
                    <a:lnTo>
                      <a:pt x="342" y="222"/>
                    </a:lnTo>
                    <a:lnTo>
                      <a:pt x="340" y="218"/>
                    </a:lnTo>
                    <a:lnTo>
                      <a:pt x="336" y="212"/>
                    </a:lnTo>
                    <a:lnTo>
                      <a:pt x="336" y="212"/>
                    </a:lnTo>
                    <a:lnTo>
                      <a:pt x="336" y="210"/>
                    </a:lnTo>
                    <a:lnTo>
                      <a:pt x="336" y="210"/>
                    </a:lnTo>
                    <a:lnTo>
                      <a:pt x="340" y="210"/>
                    </a:lnTo>
                    <a:lnTo>
                      <a:pt x="340" y="208"/>
                    </a:lnTo>
                    <a:lnTo>
                      <a:pt x="340" y="206"/>
                    </a:lnTo>
                    <a:lnTo>
                      <a:pt x="330" y="194"/>
                    </a:lnTo>
                    <a:lnTo>
                      <a:pt x="330" y="194"/>
                    </a:lnTo>
                    <a:lnTo>
                      <a:pt x="324" y="186"/>
                    </a:lnTo>
                    <a:lnTo>
                      <a:pt x="324" y="182"/>
                    </a:lnTo>
                    <a:lnTo>
                      <a:pt x="324" y="178"/>
                    </a:lnTo>
                    <a:lnTo>
                      <a:pt x="324" y="172"/>
                    </a:lnTo>
                    <a:lnTo>
                      <a:pt x="324" y="172"/>
                    </a:lnTo>
                    <a:lnTo>
                      <a:pt x="324" y="174"/>
                    </a:lnTo>
                    <a:lnTo>
                      <a:pt x="324" y="174"/>
                    </a:lnTo>
                    <a:lnTo>
                      <a:pt x="322" y="170"/>
                    </a:lnTo>
                    <a:lnTo>
                      <a:pt x="322" y="17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49" name="Freeform 122"/>
              <p:cNvSpPr>
                <a:spLocks/>
              </p:cNvSpPr>
              <p:nvPr/>
            </p:nvSpPr>
            <p:spPr bwMode="auto">
              <a:xfrm>
                <a:off x="3480" y="1792"/>
                <a:ext cx="4" cy="6"/>
              </a:xfrm>
              <a:custGeom>
                <a:avLst/>
                <a:gdLst>
                  <a:gd name="T0" fmla="*/ 0 w 4"/>
                  <a:gd name="T1" fmla="*/ 0 h 6"/>
                  <a:gd name="T2" fmla="*/ 0 w 4"/>
                  <a:gd name="T3" fmla="*/ 0 h 6"/>
                  <a:gd name="T4" fmla="*/ 4 w 4"/>
                  <a:gd name="T5" fmla="*/ 6 h 6"/>
                  <a:gd name="T6" fmla="*/ 4 w 4"/>
                  <a:gd name="T7" fmla="*/ 6 h 6"/>
                  <a:gd name="T8" fmla="*/ 0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0" y="0"/>
                    </a:lnTo>
                    <a:lnTo>
                      <a:pt x="4" y="6"/>
                    </a:lnTo>
                    <a:lnTo>
                      <a:pt x="4" y="6"/>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0" name="Freeform 123"/>
              <p:cNvSpPr>
                <a:spLocks/>
              </p:cNvSpPr>
              <p:nvPr/>
            </p:nvSpPr>
            <p:spPr bwMode="auto">
              <a:xfrm>
                <a:off x="3484" y="1802"/>
                <a:ext cx="0" cy="4"/>
              </a:xfrm>
              <a:custGeom>
                <a:avLst/>
                <a:gdLst>
                  <a:gd name="T0" fmla="*/ 2 h 4"/>
                  <a:gd name="T1" fmla="*/ 2 h 4"/>
                  <a:gd name="T2" fmla="*/ 2 h 4"/>
                  <a:gd name="T3" fmla="*/ 2 h 4"/>
                  <a:gd name="T4" fmla="*/ 2 h 4"/>
                  <a:gd name="T5" fmla="*/ 2 h 4"/>
                  <a:gd name="T6" fmla="*/ 0 h 4"/>
                  <a:gd name="T7" fmla="*/ 0 h 4"/>
                  <a:gd name="T8" fmla="*/ 4 h 4"/>
                  <a:gd name="T9" fmla="*/ 4 h 4"/>
                  <a:gd name="T10" fmla="*/ 4 h 4"/>
                  <a:gd name="T11" fmla="*/ 4 h 4"/>
                  <a:gd name="T12" fmla="*/ 4 h 4"/>
                  <a:gd name="T13" fmla="*/ 4 h 4"/>
                  <a:gd name="T14" fmla="*/ 2 h 4"/>
                  <a:gd name="T15" fmla="*/ 2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4">
                    <a:moveTo>
                      <a:pt x="0" y="2"/>
                    </a:moveTo>
                    <a:lnTo>
                      <a:pt x="0" y="2"/>
                    </a:lnTo>
                    <a:lnTo>
                      <a:pt x="0" y="2"/>
                    </a:lnTo>
                    <a:lnTo>
                      <a:pt x="0" y="2"/>
                    </a:lnTo>
                    <a:lnTo>
                      <a:pt x="0" y="2"/>
                    </a:lnTo>
                    <a:lnTo>
                      <a:pt x="0" y="2"/>
                    </a:lnTo>
                    <a:lnTo>
                      <a:pt x="0" y="0"/>
                    </a:lnTo>
                    <a:lnTo>
                      <a:pt x="0" y="0"/>
                    </a:lnTo>
                    <a:lnTo>
                      <a:pt x="0" y="4"/>
                    </a:lnTo>
                    <a:lnTo>
                      <a:pt x="0" y="4"/>
                    </a:lnTo>
                    <a:lnTo>
                      <a:pt x="0" y="4"/>
                    </a:lnTo>
                    <a:lnTo>
                      <a:pt x="0" y="4"/>
                    </a:lnTo>
                    <a:lnTo>
                      <a:pt x="0" y="4"/>
                    </a:lnTo>
                    <a:lnTo>
                      <a:pt x="0" y="4"/>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1" name="Freeform 124"/>
              <p:cNvSpPr>
                <a:spLocks/>
              </p:cNvSpPr>
              <p:nvPr/>
            </p:nvSpPr>
            <p:spPr bwMode="auto">
              <a:xfrm>
                <a:off x="3486" y="1928"/>
                <a:ext cx="2" cy="4"/>
              </a:xfrm>
              <a:custGeom>
                <a:avLst/>
                <a:gdLst>
                  <a:gd name="T0" fmla="*/ 0 w 2"/>
                  <a:gd name="T1" fmla="*/ 0 h 4"/>
                  <a:gd name="T2" fmla="*/ 0 w 2"/>
                  <a:gd name="T3" fmla="*/ 0 h 4"/>
                  <a:gd name="T4" fmla="*/ 2 w 2"/>
                  <a:gd name="T5" fmla="*/ 4 h 4"/>
                  <a:gd name="T6" fmla="*/ 2 w 2"/>
                  <a:gd name="T7" fmla="*/ 4 h 4"/>
                  <a:gd name="T8" fmla="*/ 2 w 2"/>
                  <a:gd name="T9" fmla="*/ 2 h 4"/>
                  <a:gd name="T10" fmla="*/ 2 w 2"/>
                  <a:gd name="T11" fmla="*/ 2 h 4"/>
                  <a:gd name="T12" fmla="*/ 2 w 2"/>
                  <a:gd name="T13" fmla="*/ 2 h 4"/>
                  <a:gd name="T14" fmla="*/ 2 w 2"/>
                  <a:gd name="T15" fmla="*/ 2 h 4"/>
                  <a:gd name="T16" fmla="*/ 0 w 2"/>
                  <a:gd name="T17" fmla="*/ 0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4"/>
                    </a:lnTo>
                    <a:lnTo>
                      <a:pt x="2" y="4"/>
                    </a:lnTo>
                    <a:lnTo>
                      <a:pt x="2" y="2"/>
                    </a:lnTo>
                    <a:lnTo>
                      <a:pt x="2" y="2"/>
                    </a:lnTo>
                    <a:lnTo>
                      <a:pt x="2" y="2"/>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2" name="Freeform 125"/>
              <p:cNvSpPr>
                <a:spLocks/>
              </p:cNvSpPr>
              <p:nvPr/>
            </p:nvSpPr>
            <p:spPr bwMode="auto">
              <a:xfrm>
                <a:off x="3472" y="1866"/>
                <a:ext cx="28" cy="24"/>
              </a:xfrm>
              <a:custGeom>
                <a:avLst/>
                <a:gdLst>
                  <a:gd name="T0" fmla="*/ 22 w 28"/>
                  <a:gd name="T1" fmla="*/ 6 h 24"/>
                  <a:gd name="T2" fmla="*/ 22 w 28"/>
                  <a:gd name="T3" fmla="*/ 6 h 24"/>
                  <a:gd name="T4" fmla="*/ 6 w 28"/>
                  <a:gd name="T5" fmla="*/ 14 h 24"/>
                  <a:gd name="T6" fmla="*/ 2 w 28"/>
                  <a:gd name="T7" fmla="*/ 20 h 24"/>
                  <a:gd name="T8" fmla="*/ 0 w 28"/>
                  <a:gd name="T9" fmla="*/ 24 h 24"/>
                  <a:gd name="T10" fmla="*/ 0 w 28"/>
                  <a:gd name="T11" fmla="*/ 24 h 24"/>
                  <a:gd name="T12" fmla="*/ 2 w 28"/>
                  <a:gd name="T13" fmla="*/ 20 h 24"/>
                  <a:gd name="T14" fmla="*/ 8 w 28"/>
                  <a:gd name="T15" fmla="*/ 14 h 24"/>
                  <a:gd name="T16" fmla="*/ 22 w 28"/>
                  <a:gd name="T17" fmla="*/ 8 h 24"/>
                  <a:gd name="T18" fmla="*/ 22 w 28"/>
                  <a:gd name="T19" fmla="*/ 8 h 24"/>
                  <a:gd name="T20" fmla="*/ 26 w 28"/>
                  <a:gd name="T21" fmla="*/ 4 h 24"/>
                  <a:gd name="T22" fmla="*/ 28 w 28"/>
                  <a:gd name="T23" fmla="*/ 0 h 24"/>
                  <a:gd name="T24" fmla="*/ 28 w 28"/>
                  <a:gd name="T25" fmla="*/ 0 h 24"/>
                  <a:gd name="T26" fmla="*/ 26 w 28"/>
                  <a:gd name="T27" fmla="*/ 4 h 24"/>
                  <a:gd name="T28" fmla="*/ 22 w 28"/>
                  <a:gd name="T29" fmla="*/ 6 h 24"/>
                  <a:gd name="T30" fmla="*/ 22 w 28"/>
                  <a:gd name="T3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4">
                    <a:moveTo>
                      <a:pt x="22" y="6"/>
                    </a:moveTo>
                    <a:lnTo>
                      <a:pt x="22" y="6"/>
                    </a:lnTo>
                    <a:lnTo>
                      <a:pt x="6" y="14"/>
                    </a:lnTo>
                    <a:lnTo>
                      <a:pt x="2" y="20"/>
                    </a:lnTo>
                    <a:lnTo>
                      <a:pt x="0" y="24"/>
                    </a:lnTo>
                    <a:lnTo>
                      <a:pt x="0" y="24"/>
                    </a:lnTo>
                    <a:lnTo>
                      <a:pt x="2" y="20"/>
                    </a:lnTo>
                    <a:lnTo>
                      <a:pt x="8" y="14"/>
                    </a:lnTo>
                    <a:lnTo>
                      <a:pt x="22" y="8"/>
                    </a:lnTo>
                    <a:lnTo>
                      <a:pt x="22" y="8"/>
                    </a:lnTo>
                    <a:lnTo>
                      <a:pt x="26" y="4"/>
                    </a:lnTo>
                    <a:lnTo>
                      <a:pt x="28" y="0"/>
                    </a:lnTo>
                    <a:lnTo>
                      <a:pt x="28" y="0"/>
                    </a:lnTo>
                    <a:lnTo>
                      <a:pt x="26" y="4"/>
                    </a:lnTo>
                    <a:lnTo>
                      <a:pt x="22" y="6"/>
                    </a:lnTo>
                    <a:lnTo>
                      <a:pt x="2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3" name="Freeform 126"/>
              <p:cNvSpPr>
                <a:spLocks/>
              </p:cNvSpPr>
              <p:nvPr/>
            </p:nvSpPr>
            <p:spPr bwMode="auto">
              <a:xfrm>
                <a:off x="3484" y="1804"/>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4" name="Freeform 127"/>
              <p:cNvSpPr>
                <a:spLocks/>
              </p:cNvSpPr>
              <p:nvPr/>
            </p:nvSpPr>
            <p:spPr bwMode="auto">
              <a:xfrm>
                <a:off x="2510" y="1952"/>
                <a:ext cx="446" cy="432"/>
              </a:xfrm>
              <a:custGeom>
                <a:avLst/>
                <a:gdLst>
                  <a:gd name="T0" fmla="*/ 404 w 446"/>
                  <a:gd name="T1" fmla="*/ 336 h 432"/>
                  <a:gd name="T2" fmla="*/ 408 w 446"/>
                  <a:gd name="T3" fmla="*/ 314 h 432"/>
                  <a:gd name="T4" fmla="*/ 400 w 446"/>
                  <a:gd name="T5" fmla="*/ 294 h 432"/>
                  <a:gd name="T6" fmla="*/ 402 w 446"/>
                  <a:gd name="T7" fmla="*/ 272 h 432"/>
                  <a:gd name="T8" fmla="*/ 402 w 446"/>
                  <a:gd name="T9" fmla="*/ 252 h 432"/>
                  <a:gd name="T10" fmla="*/ 398 w 446"/>
                  <a:gd name="T11" fmla="*/ 242 h 432"/>
                  <a:gd name="T12" fmla="*/ 382 w 446"/>
                  <a:gd name="T13" fmla="*/ 240 h 432"/>
                  <a:gd name="T14" fmla="*/ 370 w 446"/>
                  <a:gd name="T15" fmla="*/ 246 h 432"/>
                  <a:gd name="T16" fmla="*/ 376 w 446"/>
                  <a:gd name="T17" fmla="*/ 228 h 432"/>
                  <a:gd name="T18" fmla="*/ 386 w 446"/>
                  <a:gd name="T19" fmla="*/ 210 h 432"/>
                  <a:gd name="T20" fmla="*/ 398 w 446"/>
                  <a:gd name="T21" fmla="*/ 200 h 432"/>
                  <a:gd name="T22" fmla="*/ 404 w 446"/>
                  <a:gd name="T23" fmla="*/ 184 h 432"/>
                  <a:gd name="T24" fmla="*/ 424 w 446"/>
                  <a:gd name="T25" fmla="*/ 176 h 432"/>
                  <a:gd name="T26" fmla="*/ 444 w 446"/>
                  <a:gd name="T27" fmla="*/ 106 h 432"/>
                  <a:gd name="T28" fmla="*/ 400 w 446"/>
                  <a:gd name="T29" fmla="*/ 96 h 432"/>
                  <a:gd name="T30" fmla="*/ 370 w 446"/>
                  <a:gd name="T31" fmla="*/ 82 h 432"/>
                  <a:gd name="T32" fmla="*/ 364 w 446"/>
                  <a:gd name="T33" fmla="*/ 80 h 432"/>
                  <a:gd name="T34" fmla="*/ 332 w 446"/>
                  <a:gd name="T35" fmla="*/ 62 h 432"/>
                  <a:gd name="T36" fmla="*/ 318 w 446"/>
                  <a:gd name="T37" fmla="*/ 56 h 432"/>
                  <a:gd name="T38" fmla="*/ 294 w 446"/>
                  <a:gd name="T39" fmla="*/ 38 h 432"/>
                  <a:gd name="T40" fmla="*/ 274 w 446"/>
                  <a:gd name="T41" fmla="*/ 20 h 432"/>
                  <a:gd name="T42" fmla="*/ 252 w 446"/>
                  <a:gd name="T43" fmla="*/ 0 h 432"/>
                  <a:gd name="T44" fmla="*/ 218 w 446"/>
                  <a:gd name="T45" fmla="*/ 32 h 432"/>
                  <a:gd name="T46" fmla="*/ 220 w 446"/>
                  <a:gd name="T47" fmla="*/ 46 h 432"/>
                  <a:gd name="T48" fmla="*/ 168 w 446"/>
                  <a:gd name="T49" fmla="*/ 74 h 432"/>
                  <a:gd name="T50" fmla="*/ 160 w 446"/>
                  <a:gd name="T51" fmla="*/ 90 h 432"/>
                  <a:gd name="T52" fmla="*/ 122 w 446"/>
                  <a:gd name="T53" fmla="*/ 72 h 432"/>
                  <a:gd name="T54" fmla="*/ 102 w 446"/>
                  <a:gd name="T55" fmla="*/ 78 h 432"/>
                  <a:gd name="T56" fmla="*/ 112 w 446"/>
                  <a:gd name="T57" fmla="*/ 112 h 432"/>
                  <a:gd name="T58" fmla="*/ 102 w 446"/>
                  <a:gd name="T59" fmla="*/ 122 h 432"/>
                  <a:gd name="T60" fmla="*/ 88 w 446"/>
                  <a:gd name="T61" fmla="*/ 122 h 432"/>
                  <a:gd name="T62" fmla="*/ 60 w 446"/>
                  <a:gd name="T63" fmla="*/ 112 h 432"/>
                  <a:gd name="T64" fmla="*/ 42 w 446"/>
                  <a:gd name="T65" fmla="*/ 120 h 432"/>
                  <a:gd name="T66" fmla="*/ 18 w 446"/>
                  <a:gd name="T67" fmla="*/ 122 h 432"/>
                  <a:gd name="T68" fmla="*/ 14 w 446"/>
                  <a:gd name="T69" fmla="*/ 138 h 432"/>
                  <a:gd name="T70" fmla="*/ 14 w 446"/>
                  <a:gd name="T71" fmla="*/ 146 h 432"/>
                  <a:gd name="T72" fmla="*/ 6 w 446"/>
                  <a:gd name="T73" fmla="*/ 156 h 432"/>
                  <a:gd name="T74" fmla="*/ 44 w 446"/>
                  <a:gd name="T75" fmla="*/ 168 h 432"/>
                  <a:gd name="T76" fmla="*/ 72 w 446"/>
                  <a:gd name="T77" fmla="*/ 180 h 432"/>
                  <a:gd name="T78" fmla="*/ 86 w 446"/>
                  <a:gd name="T79" fmla="*/ 192 h 432"/>
                  <a:gd name="T80" fmla="*/ 96 w 446"/>
                  <a:gd name="T81" fmla="*/ 204 h 432"/>
                  <a:gd name="T82" fmla="*/ 110 w 446"/>
                  <a:gd name="T83" fmla="*/ 234 h 432"/>
                  <a:gd name="T84" fmla="*/ 128 w 446"/>
                  <a:gd name="T85" fmla="*/ 260 h 432"/>
                  <a:gd name="T86" fmla="*/ 136 w 446"/>
                  <a:gd name="T87" fmla="*/ 278 h 432"/>
                  <a:gd name="T88" fmla="*/ 130 w 446"/>
                  <a:gd name="T89" fmla="*/ 278 h 432"/>
                  <a:gd name="T90" fmla="*/ 126 w 446"/>
                  <a:gd name="T91" fmla="*/ 314 h 432"/>
                  <a:gd name="T92" fmla="*/ 118 w 446"/>
                  <a:gd name="T93" fmla="*/ 362 h 432"/>
                  <a:gd name="T94" fmla="*/ 118 w 446"/>
                  <a:gd name="T95" fmla="*/ 390 h 432"/>
                  <a:gd name="T96" fmla="*/ 146 w 446"/>
                  <a:gd name="T97" fmla="*/ 408 h 432"/>
                  <a:gd name="T98" fmla="*/ 184 w 446"/>
                  <a:gd name="T99" fmla="*/ 412 h 432"/>
                  <a:gd name="T100" fmla="*/ 220 w 446"/>
                  <a:gd name="T101" fmla="*/ 416 h 432"/>
                  <a:gd name="T102" fmla="*/ 254 w 446"/>
                  <a:gd name="T103" fmla="*/ 430 h 432"/>
                  <a:gd name="T104" fmla="*/ 272 w 446"/>
                  <a:gd name="T105" fmla="*/ 398 h 432"/>
                  <a:gd name="T106" fmla="*/ 306 w 446"/>
                  <a:gd name="T107" fmla="*/ 372 h 432"/>
                  <a:gd name="T108" fmla="*/ 332 w 446"/>
                  <a:gd name="T109" fmla="*/ 382 h 432"/>
                  <a:gd name="T110" fmla="*/ 360 w 446"/>
                  <a:gd name="T111" fmla="*/ 390 h 432"/>
                  <a:gd name="T112" fmla="*/ 396 w 446"/>
                  <a:gd name="T113" fmla="*/ 380 h 432"/>
                  <a:gd name="T114" fmla="*/ 428 w 446"/>
                  <a:gd name="T115" fmla="*/ 34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432">
                    <a:moveTo>
                      <a:pt x="428" y="344"/>
                    </a:moveTo>
                    <a:lnTo>
                      <a:pt x="428" y="344"/>
                    </a:lnTo>
                    <a:lnTo>
                      <a:pt x="426" y="342"/>
                    </a:lnTo>
                    <a:lnTo>
                      <a:pt x="424" y="342"/>
                    </a:lnTo>
                    <a:lnTo>
                      <a:pt x="416" y="344"/>
                    </a:lnTo>
                    <a:lnTo>
                      <a:pt x="412" y="344"/>
                    </a:lnTo>
                    <a:lnTo>
                      <a:pt x="408" y="342"/>
                    </a:lnTo>
                    <a:lnTo>
                      <a:pt x="406" y="340"/>
                    </a:lnTo>
                    <a:lnTo>
                      <a:pt x="404" y="336"/>
                    </a:lnTo>
                    <a:lnTo>
                      <a:pt x="404" y="336"/>
                    </a:lnTo>
                    <a:lnTo>
                      <a:pt x="402" y="332"/>
                    </a:lnTo>
                    <a:lnTo>
                      <a:pt x="402" y="328"/>
                    </a:lnTo>
                    <a:lnTo>
                      <a:pt x="404" y="322"/>
                    </a:lnTo>
                    <a:lnTo>
                      <a:pt x="404" y="322"/>
                    </a:lnTo>
                    <a:lnTo>
                      <a:pt x="406" y="320"/>
                    </a:lnTo>
                    <a:lnTo>
                      <a:pt x="406" y="320"/>
                    </a:lnTo>
                    <a:lnTo>
                      <a:pt x="408" y="318"/>
                    </a:lnTo>
                    <a:lnTo>
                      <a:pt x="408" y="314"/>
                    </a:lnTo>
                    <a:lnTo>
                      <a:pt x="406" y="310"/>
                    </a:lnTo>
                    <a:lnTo>
                      <a:pt x="398" y="306"/>
                    </a:lnTo>
                    <a:lnTo>
                      <a:pt x="398" y="306"/>
                    </a:lnTo>
                    <a:lnTo>
                      <a:pt x="392" y="300"/>
                    </a:lnTo>
                    <a:lnTo>
                      <a:pt x="392" y="298"/>
                    </a:lnTo>
                    <a:lnTo>
                      <a:pt x="394" y="298"/>
                    </a:lnTo>
                    <a:lnTo>
                      <a:pt x="394" y="298"/>
                    </a:lnTo>
                    <a:lnTo>
                      <a:pt x="396" y="296"/>
                    </a:lnTo>
                    <a:lnTo>
                      <a:pt x="400" y="294"/>
                    </a:lnTo>
                    <a:lnTo>
                      <a:pt x="406" y="292"/>
                    </a:lnTo>
                    <a:lnTo>
                      <a:pt x="410" y="288"/>
                    </a:lnTo>
                    <a:lnTo>
                      <a:pt x="410" y="288"/>
                    </a:lnTo>
                    <a:lnTo>
                      <a:pt x="412" y="286"/>
                    </a:lnTo>
                    <a:lnTo>
                      <a:pt x="412" y="286"/>
                    </a:lnTo>
                    <a:lnTo>
                      <a:pt x="412" y="284"/>
                    </a:lnTo>
                    <a:lnTo>
                      <a:pt x="410" y="280"/>
                    </a:lnTo>
                    <a:lnTo>
                      <a:pt x="404" y="276"/>
                    </a:lnTo>
                    <a:lnTo>
                      <a:pt x="402" y="272"/>
                    </a:lnTo>
                    <a:lnTo>
                      <a:pt x="402" y="270"/>
                    </a:lnTo>
                    <a:lnTo>
                      <a:pt x="402" y="264"/>
                    </a:lnTo>
                    <a:lnTo>
                      <a:pt x="404" y="258"/>
                    </a:lnTo>
                    <a:lnTo>
                      <a:pt x="404" y="258"/>
                    </a:lnTo>
                    <a:lnTo>
                      <a:pt x="404" y="258"/>
                    </a:lnTo>
                    <a:lnTo>
                      <a:pt x="404" y="258"/>
                    </a:lnTo>
                    <a:lnTo>
                      <a:pt x="404" y="258"/>
                    </a:lnTo>
                    <a:lnTo>
                      <a:pt x="404" y="258"/>
                    </a:lnTo>
                    <a:lnTo>
                      <a:pt x="402" y="252"/>
                    </a:lnTo>
                    <a:lnTo>
                      <a:pt x="400" y="250"/>
                    </a:lnTo>
                    <a:lnTo>
                      <a:pt x="396" y="248"/>
                    </a:lnTo>
                    <a:lnTo>
                      <a:pt x="396" y="248"/>
                    </a:lnTo>
                    <a:lnTo>
                      <a:pt x="396" y="248"/>
                    </a:lnTo>
                    <a:lnTo>
                      <a:pt x="396" y="248"/>
                    </a:lnTo>
                    <a:lnTo>
                      <a:pt x="396" y="248"/>
                    </a:lnTo>
                    <a:lnTo>
                      <a:pt x="396" y="248"/>
                    </a:lnTo>
                    <a:lnTo>
                      <a:pt x="396" y="248"/>
                    </a:lnTo>
                    <a:lnTo>
                      <a:pt x="398" y="242"/>
                    </a:lnTo>
                    <a:lnTo>
                      <a:pt x="398" y="242"/>
                    </a:lnTo>
                    <a:lnTo>
                      <a:pt x="398" y="238"/>
                    </a:lnTo>
                    <a:lnTo>
                      <a:pt x="398" y="234"/>
                    </a:lnTo>
                    <a:lnTo>
                      <a:pt x="396" y="232"/>
                    </a:lnTo>
                    <a:lnTo>
                      <a:pt x="390" y="232"/>
                    </a:lnTo>
                    <a:lnTo>
                      <a:pt x="390" y="232"/>
                    </a:lnTo>
                    <a:lnTo>
                      <a:pt x="384" y="236"/>
                    </a:lnTo>
                    <a:lnTo>
                      <a:pt x="382" y="240"/>
                    </a:lnTo>
                    <a:lnTo>
                      <a:pt x="382" y="240"/>
                    </a:lnTo>
                    <a:lnTo>
                      <a:pt x="382" y="242"/>
                    </a:lnTo>
                    <a:lnTo>
                      <a:pt x="382" y="242"/>
                    </a:lnTo>
                    <a:lnTo>
                      <a:pt x="380" y="246"/>
                    </a:lnTo>
                    <a:lnTo>
                      <a:pt x="378" y="248"/>
                    </a:lnTo>
                    <a:lnTo>
                      <a:pt x="378" y="248"/>
                    </a:lnTo>
                    <a:lnTo>
                      <a:pt x="372" y="250"/>
                    </a:lnTo>
                    <a:lnTo>
                      <a:pt x="370" y="248"/>
                    </a:lnTo>
                    <a:lnTo>
                      <a:pt x="370" y="246"/>
                    </a:lnTo>
                    <a:lnTo>
                      <a:pt x="370" y="246"/>
                    </a:lnTo>
                    <a:lnTo>
                      <a:pt x="370" y="244"/>
                    </a:lnTo>
                    <a:lnTo>
                      <a:pt x="372" y="242"/>
                    </a:lnTo>
                    <a:lnTo>
                      <a:pt x="372" y="242"/>
                    </a:lnTo>
                    <a:lnTo>
                      <a:pt x="376" y="240"/>
                    </a:lnTo>
                    <a:lnTo>
                      <a:pt x="376" y="238"/>
                    </a:lnTo>
                    <a:lnTo>
                      <a:pt x="376" y="238"/>
                    </a:lnTo>
                    <a:lnTo>
                      <a:pt x="376" y="232"/>
                    </a:lnTo>
                    <a:lnTo>
                      <a:pt x="376" y="228"/>
                    </a:lnTo>
                    <a:lnTo>
                      <a:pt x="376" y="228"/>
                    </a:lnTo>
                    <a:lnTo>
                      <a:pt x="376" y="224"/>
                    </a:lnTo>
                    <a:lnTo>
                      <a:pt x="380" y="222"/>
                    </a:lnTo>
                    <a:lnTo>
                      <a:pt x="380" y="222"/>
                    </a:lnTo>
                    <a:lnTo>
                      <a:pt x="384" y="218"/>
                    </a:lnTo>
                    <a:lnTo>
                      <a:pt x="386" y="216"/>
                    </a:lnTo>
                    <a:lnTo>
                      <a:pt x="386" y="216"/>
                    </a:lnTo>
                    <a:lnTo>
                      <a:pt x="386" y="210"/>
                    </a:lnTo>
                    <a:lnTo>
                      <a:pt x="386" y="210"/>
                    </a:lnTo>
                    <a:lnTo>
                      <a:pt x="386" y="210"/>
                    </a:lnTo>
                    <a:lnTo>
                      <a:pt x="386" y="210"/>
                    </a:lnTo>
                    <a:lnTo>
                      <a:pt x="386" y="210"/>
                    </a:lnTo>
                    <a:lnTo>
                      <a:pt x="386" y="210"/>
                    </a:lnTo>
                    <a:lnTo>
                      <a:pt x="388" y="208"/>
                    </a:lnTo>
                    <a:lnTo>
                      <a:pt x="392" y="206"/>
                    </a:lnTo>
                    <a:lnTo>
                      <a:pt x="392" y="206"/>
                    </a:lnTo>
                    <a:lnTo>
                      <a:pt x="396" y="202"/>
                    </a:lnTo>
                    <a:lnTo>
                      <a:pt x="398" y="200"/>
                    </a:lnTo>
                    <a:lnTo>
                      <a:pt x="398" y="200"/>
                    </a:lnTo>
                    <a:lnTo>
                      <a:pt x="398" y="196"/>
                    </a:lnTo>
                    <a:lnTo>
                      <a:pt x="398" y="196"/>
                    </a:lnTo>
                    <a:lnTo>
                      <a:pt x="398" y="194"/>
                    </a:lnTo>
                    <a:lnTo>
                      <a:pt x="402" y="192"/>
                    </a:lnTo>
                    <a:lnTo>
                      <a:pt x="402" y="192"/>
                    </a:lnTo>
                    <a:lnTo>
                      <a:pt x="406" y="190"/>
                    </a:lnTo>
                    <a:lnTo>
                      <a:pt x="406" y="190"/>
                    </a:lnTo>
                    <a:lnTo>
                      <a:pt x="406" y="186"/>
                    </a:lnTo>
                    <a:lnTo>
                      <a:pt x="404" y="184"/>
                    </a:lnTo>
                    <a:lnTo>
                      <a:pt x="404" y="184"/>
                    </a:lnTo>
                    <a:lnTo>
                      <a:pt x="406" y="182"/>
                    </a:lnTo>
                    <a:lnTo>
                      <a:pt x="406" y="182"/>
                    </a:lnTo>
                    <a:lnTo>
                      <a:pt x="410" y="180"/>
                    </a:lnTo>
                    <a:lnTo>
                      <a:pt x="414" y="180"/>
                    </a:lnTo>
                    <a:lnTo>
                      <a:pt x="418" y="180"/>
                    </a:lnTo>
                    <a:lnTo>
                      <a:pt x="424" y="176"/>
                    </a:lnTo>
                    <a:lnTo>
                      <a:pt x="424" y="176"/>
                    </a:lnTo>
                    <a:lnTo>
                      <a:pt x="424" y="176"/>
                    </a:lnTo>
                    <a:lnTo>
                      <a:pt x="424" y="176"/>
                    </a:lnTo>
                    <a:lnTo>
                      <a:pt x="426" y="156"/>
                    </a:lnTo>
                    <a:lnTo>
                      <a:pt x="428" y="142"/>
                    </a:lnTo>
                    <a:lnTo>
                      <a:pt x="432" y="130"/>
                    </a:lnTo>
                    <a:lnTo>
                      <a:pt x="438" y="122"/>
                    </a:lnTo>
                    <a:lnTo>
                      <a:pt x="446" y="112"/>
                    </a:lnTo>
                    <a:lnTo>
                      <a:pt x="446" y="108"/>
                    </a:lnTo>
                    <a:lnTo>
                      <a:pt x="444" y="106"/>
                    </a:lnTo>
                    <a:lnTo>
                      <a:pt x="444" y="106"/>
                    </a:lnTo>
                    <a:lnTo>
                      <a:pt x="428" y="100"/>
                    </a:lnTo>
                    <a:lnTo>
                      <a:pt x="422" y="98"/>
                    </a:lnTo>
                    <a:lnTo>
                      <a:pt x="414" y="100"/>
                    </a:lnTo>
                    <a:lnTo>
                      <a:pt x="414" y="100"/>
                    </a:lnTo>
                    <a:lnTo>
                      <a:pt x="408" y="100"/>
                    </a:lnTo>
                    <a:lnTo>
                      <a:pt x="406" y="98"/>
                    </a:lnTo>
                    <a:lnTo>
                      <a:pt x="404" y="96"/>
                    </a:lnTo>
                    <a:lnTo>
                      <a:pt x="400" y="96"/>
                    </a:lnTo>
                    <a:lnTo>
                      <a:pt x="400" y="96"/>
                    </a:lnTo>
                    <a:lnTo>
                      <a:pt x="396" y="94"/>
                    </a:lnTo>
                    <a:lnTo>
                      <a:pt x="394" y="90"/>
                    </a:lnTo>
                    <a:lnTo>
                      <a:pt x="390" y="86"/>
                    </a:lnTo>
                    <a:lnTo>
                      <a:pt x="384" y="82"/>
                    </a:lnTo>
                    <a:lnTo>
                      <a:pt x="384" y="82"/>
                    </a:lnTo>
                    <a:lnTo>
                      <a:pt x="384" y="82"/>
                    </a:lnTo>
                    <a:lnTo>
                      <a:pt x="384" y="82"/>
                    </a:lnTo>
                    <a:lnTo>
                      <a:pt x="378" y="82"/>
                    </a:lnTo>
                    <a:lnTo>
                      <a:pt x="370" y="82"/>
                    </a:lnTo>
                    <a:lnTo>
                      <a:pt x="370" y="82"/>
                    </a:lnTo>
                    <a:lnTo>
                      <a:pt x="366" y="80"/>
                    </a:lnTo>
                    <a:lnTo>
                      <a:pt x="366" y="80"/>
                    </a:lnTo>
                    <a:lnTo>
                      <a:pt x="364" y="80"/>
                    </a:lnTo>
                    <a:lnTo>
                      <a:pt x="364" y="80"/>
                    </a:lnTo>
                    <a:lnTo>
                      <a:pt x="364" y="80"/>
                    </a:lnTo>
                    <a:lnTo>
                      <a:pt x="364" y="80"/>
                    </a:lnTo>
                    <a:lnTo>
                      <a:pt x="364" y="80"/>
                    </a:lnTo>
                    <a:lnTo>
                      <a:pt x="364" y="80"/>
                    </a:lnTo>
                    <a:lnTo>
                      <a:pt x="360" y="82"/>
                    </a:lnTo>
                    <a:lnTo>
                      <a:pt x="356" y="82"/>
                    </a:lnTo>
                    <a:lnTo>
                      <a:pt x="350" y="78"/>
                    </a:lnTo>
                    <a:lnTo>
                      <a:pt x="346" y="72"/>
                    </a:lnTo>
                    <a:lnTo>
                      <a:pt x="344" y="70"/>
                    </a:lnTo>
                    <a:lnTo>
                      <a:pt x="340" y="68"/>
                    </a:lnTo>
                    <a:lnTo>
                      <a:pt x="340" y="68"/>
                    </a:lnTo>
                    <a:lnTo>
                      <a:pt x="334" y="66"/>
                    </a:lnTo>
                    <a:lnTo>
                      <a:pt x="332" y="62"/>
                    </a:lnTo>
                    <a:lnTo>
                      <a:pt x="332" y="60"/>
                    </a:lnTo>
                    <a:lnTo>
                      <a:pt x="332" y="56"/>
                    </a:lnTo>
                    <a:lnTo>
                      <a:pt x="332" y="52"/>
                    </a:lnTo>
                    <a:lnTo>
                      <a:pt x="334" y="50"/>
                    </a:lnTo>
                    <a:lnTo>
                      <a:pt x="332" y="48"/>
                    </a:lnTo>
                    <a:lnTo>
                      <a:pt x="332" y="48"/>
                    </a:lnTo>
                    <a:lnTo>
                      <a:pt x="328" y="48"/>
                    </a:lnTo>
                    <a:lnTo>
                      <a:pt x="326" y="50"/>
                    </a:lnTo>
                    <a:lnTo>
                      <a:pt x="318" y="56"/>
                    </a:lnTo>
                    <a:lnTo>
                      <a:pt x="316" y="60"/>
                    </a:lnTo>
                    <a:lnTo>
                      <a:pt x="314" y="60"/>
                    </a:lnTo>
                    <a:lnTo>
                      <a:pt x="312" y="58"/>
                    </a:lnTo>
                    <a:lnTo>
                      <a:pt x="310" y="50"/>
                    </a:lnTo>
                    <a:lnTo>
                      <a:pt x="310" y="50"/>
                    </a:lnTo>
                    <a:lnTo>
                      <a:pt x="308" y="46"/>
                    </a:lnTo>
                    <a:lnTo>
                      <a:pt x="306" y="42"/>
                    </a:lnTo>
                    <a:lnTo>
                      <a:pt x="300" y="40"/>
                    </a:lnTo>
                    <a:lnTo>
                      <a:pt x="294" y="38"/>
                    </a:lnTo>
                    <a:lnTo>
                      <a:pt x="292" y="36"/>
                    </a:lnTo>
                    <a:lnTo>
                      <a:pt x="290" y="34"/>
                    </a:lnTo>
                    <a:lnTo>
                      <a:pt x="290" y="34"/>
                    </a:lnTo>
                    <a:lnTo>
                      <a:pt x="288" y="30"/>
                    </a:lnTo>
                    <a:lnTo>
                      <a:pt x="284" y="30"/>
                    </a:lnTo>
                    <a:lnTo>
                      <a:pt x="280" y="30"/>
                    </a:lnTo>
                    <a:lnTo>
                      <a:pt x="276" y="24"/>
                    </a:lnTo>
                    <a:lnTo>
                      <a:pt x="276" y="24"/>
                    </a:lnTo>
                    <a:lnTo>
                      <a:pt x="274" y="20"/>
                    </a:lnTo>
                    <a:lnTo>
                      <a:pt x="272" y="18"/>
                    </a:lnTo>
                    <a:lnTo>
                      <a:pt x="266" y="18"/>
                    </a:lnTo>
                    <a:lnTo>
                      <a:pt x="262" y="18"/>
                    </a:lnTo>
                    <a:lnTo>
                      <a:pt x="258" y="16"/>
                    </a:lnTo>
                    <a:lnTo>
                      <a:pt x="256" y="10"/>
                    </a:lnTo>
                    <a:lnTo>
                      <a:pt x="252" y="0"/>
                    </a:lnTo>
                    <a:lnTo>
                      <a:pt x="252" y="0"/>
                    </a:lnTo>
                    <a:lnTo>
                      <a:pt x="252" y="0"/>
                    </a:lnTo>
                    <a:lnTo>
                      <a:pt x="252" y="0"/>
                    </a:lnTo>
                    <a:lnTo>
                      <a:pt x="252" y="0"/>
                    </a:lnTo>
                    <a:lnTo>
                      <a:pt x="252" y="0"/>
                    </a:lnTo>
                    <a:lnTo>
                      <a:pt x="236" y="4"/>
                    </a:lnTo>
                    <a:lnTo>
                      <a:pt x="226" y="6"/>
                    </a:lnTo>
                    <a:lnTo>
                      <a:pt x="220" y="12"/>
                    </a:lnTo>
                    <a:lnTo>
                      <a:pt x="218" y="18"/>
                    </a:lnTo>
                    <a:lnTo>
                      <a:pt x="218" y="18"/>
                    </a:lnTo>
                    <a:lnTo>
                      <a:pt x="218" y="28"/>
                    </a:lnTo>
                    <a:lnTo>
                      <a:pt x="218" y="32"/>
                    </a:lnTo>
                    <a:lnTo>
                      <a:pt x="220" y="36"/>
                    </a:lnTo>
                    <a:lnTo>
                      <a:pt x="220" y="36"/>
                    </a:lnTo>
                    <a:lnTo>
                      <a:pt x="220" y="38"/>
                    </a:lnTo>
                    <a:lnTo>
                      <a:pt x="220" y="38"/>
                    </a:lnTo>
                    <a:lnTo>
                      <a:pt x="218" y="40"/>
                    </a:lnTo>
                    <a:lnTo>
                      <a:pt x="220" y="42"/>
                    </a:lnTo>
                    <a:lnTo>
                      <a:pt x="220" y="42"/>
                    </a:lnTo>
                    <a:lnTo>
                      <a:pt x="220" y="44"/>
                    </a:lnTo>
                    <a:lnTo>
                      <a:pt x="220" y="46"/>
                    </a:lnTo>
                    <a:lnTo>
                      <a:pt x="216" y="48"/>
                    </a:lnTo>
                    <a:lnTo>
                      <a:pt x="214" y="50"/>
                    </a:lnTo>
                    <a:lnTo>
                      <a:pt x="214" y="50"/>
                    </a:lnTo>
                    <a:lnTo>
                      <a:pt x="212" y="52"/>
                    </a:lnTo>
                    <a:lnTo>
                      <a:pt x="208" y="54"/>
                    </a:lnTo>
                    <a:lnTo>
                      <a:pt x="184" y="64"/>
                    </a:lnTo>
                    <a:lnTo>
                      <a:pt x="184" y="64"/>
                    </a:lnTo>
                    <a:lnTo>
                      <a:pt x="170" y="72"/>
                    </a:lnTo>
                    <a:lnTo>
                      <a:pt x="168" y="74"/>
                    </a:lnTo>
                    <a:lnTo>
                      <a:pt x="168" y="76"/>
                    </a:lnTo>
                    <a:lnTo>
                      <a:pt x="170" y="80"/>
                    </a:lnTo>
                    <a:lnTo>
                      <a:pt x="174" y="82"/>
                    </a:lnTo>
                    <a:lnTo>
                      <a:pt x="174" y="82"/>
                    </a:lnTo>
                    <a:lnTo>
                      <a:pt x="176" y="84"/>
                    </a:lnTo>
                    <a:lnTo>
                      <a:pt x="174" y="84"/>
                    </a:lnTo>
                    <a:lnTo>
                      <a:pt x="162" y="90"/>
                    </a:lnTo>
                    <a:lnTo>
                      <a:pt x="162" y="90"/>
                    </a:lnTo>
                    <a:lnTo>
                      <a:pt x="160" y="90"/>
                    </a:lnTo>
                    <a:lnTo>
                      <a:pt x="156" y="92"/>
                    </a:lnTo>
                    <a:lnTo>
                      <a:pt x="148" y="90"/>
                    </a:lnTo>
                    <a:lnTo>
                      <a:pt x="138" y="88"/>
                    </a:lnTo>
                    <a:lnTo>
                      <a:pt x="126" y="88"/>
                    </a:lnTo>
                    <a:lnTo>
                      <a:pt x="126" y="88"/>
                    </a:lnTo>
                    <a:lnTo>
                      <a:pt x="124" y="88"/>
                    </a:lnTo>
                    <a:lnTo>
                      <a:pt x="124" y="86"/>
                    </a:lnTo>
                    <a:lnTo>
                      <a:pt x="122" y="78"/>
                    </a:lnTo>
                    <a:lnTo>
                      <a:pt x="122" y="72"/>
                    </a:lnTo>
                    <a:lnTo>
                      <a:pt x="120" y="70"/>
                    </a:lnTo>
                    <a:lnTo>
                      <a:pt x="116" y="72"/>
                    </a:lnTo>
                    <a:lnTo>
                      <a:pt x="116" y="72"/>
                    </a:lnTo>
                    <a:lnTo>
                      <a:pt x="108" y="72"/>
                    </a:lnTo>
                    <a:lnTo>
                      <a:pt x="102" y="70"/>
                    </a:lnTo>
                    <a:lnTo>
                      <a:pt x="100" y="70"/>
                    </a:lnTo>
                    <a:lnTo>
                      <a:pt x="100" y="72"/>
                    </a:lnTo>
                    <a:lnTo>
                      <a:pt x="100" y="72"/>
                    </a:lnTo>
                    <a:lnTo>
                      <a:pt x="102" y="78"/>
                    </a:lnTo>
                    <a:lnTo>
                      <a:pt x="102" y="82"/>
                    </a:lnTo>
                    <a:lnTo>
                      <a:pt x="102" y="84"/>
                    </a:lnTo>
                    <a:lnTo>
                      <a:pt x="104" y="88"/>
                    </a:lnTo>
                    <a:lnTo>
                      <a:pt x="104" y="88"/>
                    </a:lnTo>
                    <a:lnTo>
                      <a:pt x="108" y="92"/>
                    </a:lnTo>
                    <a:lnTo>
                      <a:pt x="110" y="98"/>
                    </a:lnTo>
                    <a:lnTo>
                      <a:pt x="112" y="106"/>
                    </a:lnTo>
                    <a:lnTo>
                      <a:pt x="112" y="112"/>
                    </a:lnTo>
                    <a:lnTo>
                      <a:pt x="112" y="112"/>
                    </a:lnTo>
                    <a:lnTo>
                      <a:pt x="112" y="116"/>
                    </a:lnTo>
                    <a:lnTo>
                      <a:pt x="112" y="118"/>
                    </a:lnTo>
                    <a:lnTo>
                      <a:pt x="114" y="122"/>
                    </a:lnTo>
                    <a:lnTo>
                      <a:pt x="116" y="124"/>
                    </a:lnTo>
                    <a:lnTo>
                      <a:pt x="110" y="126"/>
                    </a:lnTo>
                    <a:lnTo>
                      <a:pt x="110" y="126"/>
                    </a:lnTo>
                    <a:lnTo>
                      <a:pt x="106" y="126"/>
                    </a:lnTo>
                    <a:lnTo>
                      <a:pt x="102" y="124"/>
                    </a:lnTo>
                    <a:lnTo>
                      <a:pt x="102" y="122"/>
                    </a:lnTo>
                    <a:lnTo>
                      <a:pt x="100" y="120"/>
                    </a:lnTo>
                    <a:lnTo>
                      <a:pt x="100" y="120"/>
                    </a:lnTo>
                    <a:lnTo>
                      <a:pt x="98" y="120"/>
                    </a:lnTo>
                    <a:lnTo>
                      <a:pt x="98" y="122"/>
                    </a:lnTo>
                    <a:lnTo>
                      <a:pt x="96" y="124"/>
                    </a:lnTo>
                    <a:lnTo>
                      <a:pt x="92" y="124"/>
                    </a:lnTo>
                    <a:lnTo>
                      <a:pt x="92" y="124"/>
                    </a:lnTo>
                    <a:lnTo>
                      <a:pt x="88" y="124"/>
                    </a:lnTo>
                    <a:lnTo>
                      <a:pt x="88" y="122"/>
                    </a:lnTo>
                    <a:lnTo>
                      <a:pt x="86" y="122"/>
                    </a:lnTo>
                    <a:lnTo>
                      <a:pt x="84" y="122"/>
                    </a:lnTo>
                    <a:lnTo>
                      <a:pt x="84" y="122"/>
                    </a:lnTo>
                    <a:lnTo>
                      <a:pt x="76" y="128"/>
                    </a:lnTo>
                    <a:lnTo>
                      <a:pt x="72" y="130"/>
                    </a:lnTo>
                    <a:lnTo>
                      <a:pt x="70" y="128"/>
                    </a:lnTo>
                    <a:lnTo>
                      <a:pt x="70" y="128"/>
                    </a:lnTo>
                    <a:lnTo>
                      <a:pt x="64" y="116"/>
                    </a:lnTo>
                    <a:lnTo>
                      <a:pt x="60" y="112"/>
                    </a:lnTo>
                    <a:lnTo>
                      <a:pt x="56" y="110"/>
                    </a:lnTo>
                    <a:lnTo>
                      <a:pt x="54" y="112"/>
                    </a:lnTo>
                    <a:lnTo>
                      <a:pt x="54" y="112"/>
                    </a:lnTo>
                    <a:lnTo>
                      <a:pt x="48" y="114"/>
                    </a:lnTo>
                    <a:lnTo>
                      <a:pt x="46" y="114"/>
                    </a:lnTo>
                    <a:lnTo>
                      <a:pt x="42" y="114"/>
                    </a:lnTo>
                    <a:lnTo>
                      <a:pt x="42" y="118"/>
                    </a:lnTo>
                    <a:lnTo>
                      <a:pt x="42" y="118"/>
                    </a:lnTo>
                    <a:lnTo>
                      <a:pt x="42" y="120"/>
                    </a:lnTo>
                    <a:lnTo>
                      <a:pt x="40" y="122"/>
                    </a:lnTo>
                    <a:lnTo>
                      <a:pt x="36" y="122"/>
                    </a:lnTo>
                    <a:lnTo>
                      <a:pt x="30" y="120"/>
                    </a:lnTo>
                    <a:lnTo>
                      <a:pt x="30" y="120"/>
                    </a:lnTo>
                    <a:lnTo>
                      <a:pt x="28" y="118"/>
                    </a:lnTo>
                    <a:lnTo>
                      <a:pt x="26" y="120"/>
                    </a:lnTo>
                    <a:lnTo>
                      <a:pt x="24" y="122"/>
                    </a:lnTo>
                    <a:lnTo>
                      <a:pt x="18" y="122"/>
                    </a:lnTo>
                    <a:lnTo>
                      <a:pt x="18" y="122"/>
                    </a:lnTo>
                    <a:lnTo>
                      <a:pt x="8" y="124"/>
                    </a:lnTo>
                    <a:lnTo>
                      <a:pt x="4" y="128"/>
                    </a:lnTo>
                    <a:lnTo>
                      <a:pt x="0" y="132"/>
                    </a:lnTo>
                    <a:lnTo>
                      <a:pt x="0" y="136"/>
                    </a:lnTo>
                    <a:lnTo>
                      <a:pt x="0" y="136"/>
                    </a:lnTo>
                    <a:lnTo>
                      <a:pt x="2" y="138"/>
                    </a:lnTo>
                    <a:lnTo>
                      <a:pt x="6" y="138"/>
                    </a:lnTo>
                    <a:lnTo>
                      <a:pt x="10" y="138"/>
                    </a:lnTo>
                    <a:lnTo>
                      <a:pt x="14" y="138"/>
                    </a:lnTo>
                    <a:lnTo>
                      <a:pt x="14" y="138"/>
                    </a:lnTo>
                    <a:lnTo>
                      <a:pt x="14" y="140"/>
                    </a:lnTo>
                    <a:lnTo>
                      <a:pt x="12" y="140"/>
                    </a:lnTo>
                    <a:lnTo>
                      <a:pt x="8" y="142"/>
                    </a:lnTo>
                    <a:lnTo>
                      <a:pt x="6" y="144"/>
                    </a:lnTo>
                    <a:lnTo>
                      <a:pt x="6" y="144"/>
                    </a:lnTo>
                    <a:lnTo>
                      <a:pt x="8" y="146"/>
                    </a:lnTo>
                    <a:lnTo>
                      <a:pt x="12" y="146"/>
                    </a:lnTo>
                    <a:lnTo>
                      <a:pt x="14" y="146"/>
                    </a:lnTo>
                    <a:lnTo>
                      <a:pt x="18" y="148"/>
                    </a:lnTo>
                    <a:lnTo>
                      <a:pt x="18" y="148"/>
                    </a:lnTo>
                    <a:lnTo>
                      <a:pt x="18" y="150"/>
                    </a:lnTo>
                    <a:lnTo>
                      <a:pt x="16" y="150"/>
                    </a:lnTo>
                    <a:lnTo>
                      <a:pt x="8" y="152"/>
                    </a:lnTo>
                    <a:lnTo>
                      <a:pt x="4" y="152"/>
                    </a:lnTo>
                    <a:lnTo>
                      <a:pt x="4" y="154"/>
                    </a:lnTo>
                    <a:lnTo>
                      <a:pt x="6" y="156"/>
                    </a:lnTo>
                    <a:lnTo>
                      <a:pt x="6" y="156"/>
                    </a:lnTo>
                    <a:lnTo>
                      <a:pt x="12" y="160"/>
                    </a:lnTo>
                    <a:lnTo>
                      <a:pt x="14" y="164"/>
                    </a:lnTo>
                    <a:lnTo>
                      <a:pt x="16" y="166"/>
                    </a:lnTo>
                    <a:lnTo>
                      <a:pt x="20" y="164"/>
                    </a:lnTo>
                    <a:lnTo>
                      <a:pt x="20" y="164"/>
                    </a:lnTo>
                    <a:lnTo>
                      <a:pt x="26" y="164"/>
                    </a:lnTo>
                    <a:lnTo>
                      <a:pt x="30" y="164"/>
                    </a:lnTo>
                    <a:lnTo>
                      <a:pt x="44" y="168"/>
                    </a:lnTo>
                    <a:lnTo>
                      <a:pt x="44" y="168"/>
                    </a:lnTo>
                    <a:lnTo>
                      <a:pt x="50" y="172"/>
                    </a:lnTo>
                    <a:lnTo>
                      <a:pt x="54" y="174"/>
                    </a:lnTo>
                    <a:lnTo>
                      <a:pt x="58" y="176"/>
                    </a:lnTo>
                    <a:lnTo>
                      <a:pt x="62" y="176"/>
                    </a:lnTo>
                    <a:lnTo>
                      <a:pt x="62" y="176"/>
                    </a:lnTo>
                    <a:lnTo>
                      <a:pt x="66" y="176"/>
                    </a:lnTo>
                    <a:lnTo>
                      <a:pt x="66" y="178"/>
                    </a:lnTo>
                    <a:lnTo>
                      <a:pt x="66" y="180"/>
                    </a:lnTo>
                    <a:lnTo>
                      <a:pt x="72" y="180"/>
                    </a:lnTo>
                    <a:lnTo>
                      <a:pt x="72" y="180"/>
                    </a:lnTo>
                    <a:lnTo>
                      <a:pt x="80" y="180"/>
                    </a:lnTo>
                    <a:lnTo>
                      <a:pt x="82" y="182"/>
                    </a:lnTo>
                    <a:lnTo>
                      <a:pt x="80" y="184"/>
                    </a:lnTo>
                    <a:lnTo>
                      <a:pt x="80" y="184"/>
                    </a:lnTo>
                    <a:lnTo>
                      <a:pt x="78" y="188"/>
                    </a:lnTo>
                    <a:lnTo>
                      <a:pt x="78" y="190"/>
                    </a:lnTo>
                    <a:lnTo>
                      <a:pt x="80" y="192"/>
                    </a:lnTo>
                    <a:lnTo>
                      <a:pt x="86" y="192"/>
                    </a:lnTo>
                    <a:lnTo>
                      <a:pt x="86" y="192"/>
                    </a:lnTo>
                    <a:lnTo>
                      <a:pt x="90" y="194"/>
                    </a:lnTo>
                    <a:lnTo>
                      <a:pt x="90" y="196"/>
                    </a:lnTo>
                    <a:lnTo>
                      <a:pt x="88" y="198"/>
                    </a:lnTo>
                    <a:lnTo>
                      <a:pt x="90" y="200"/>
                    </a:lnTo>
                    <a:lnTo>
                      <a:pt x="92" y="200"/>
                    </a:lnTo>
                    <a:lnTo>
                      <a:pt x="92" y="200"/>
                    </a:lnTo>
                    <a:lnTo>
                      <a:pt x="96" y="202"/>
                    </a:lnTo>
                    <a:lnTo>
                      <a:pt x="96" y="204"/>
                    </a:lnTo>
                    <a:lnTo>
                      <a:pt x="96" y="206"/>
                    </a:lnTo>
                    <a:lnTo>
                      <a:pt x="94" y="208"/>
                    </a:lnTo>
                    <a:lnTo>
                      <a:pt x="94" y="208"/>
                    </a:lnTo>
                    <a:lnTo>
                      <a:pt x="92" y="210"/>
                    </a:lnTo>
                    <a:lnTo>
                      <a:pt x="92" y="214"/>
                    </a:lnTo>
                    <a:lnTo>
                      <a:pt x="96" y="220"/>
                    </a:lnTo>
                    <a:lnTo>
                      <a:pt x="102" y="228"/>
                    </a:lnTo>
                    <a:lnTo>
                      <a:pt x="110" y="234"/>
                    </a:lnTo>
                    <a:lnTo>
                      <a:pt x="110" y="234"/>
                    </a:lnTo>
                    <a:lnTo>
                      <a:pt x="118" y="238"/>
                    </a:lnTo>
                    <a:lnTo>
                      <a:pt x="124" y="240"/>
                    </a:lnTo>
                    <a:lnTo>
                      <a:pt x="126" y="240"/>
                    </a:lnTo>
                    <a:lnTo>
                      <a:pt x="124" y="242"/>
                    </a:lnTo>
                    <a:lnTo>
                      <a:pt x="124" y="242"/>
                    </a:lnTo>
                    <a:lnTo>
                      <a:pt x="124" y="246"/>
                    </a:lnTo>
                    <a:lnTo>
                      <a:pt x="126" y="248"/>
                    </a:lnTo>
                    <a:lnTo>
                      <a:pt x="128" y="252"/>
                    </a:lnTo>
                    <a:lnTo>
                      <a:pt x="128" y="260"/>
                    </a:lnTo>
                    <a:lnTo>
                      <a:pt x="128" y="260"/>
                    </a:lnTo>
                    <a:lnTo>
                      <a:pt x="126" y="262"/>
                    </a:lnTo>
                    <a:lnTo>
                      <a:pt x="124" y="266"/>
                    </a:lnTo>
                    <a:lnTo>
                      <a:pt x="120" y="266"/>
                    </a:lnTo>
                    <a:lnTo>
                      <a:pt x="120" y="268"/>
                    </a:lnTo>
                    <a:lnTo>
                      <a:pt x="120" y="268"/>
                    </a:lnTo>
                    <a:lnTo>
                      <a:pt x="128" y="272"/>
                    </a:lnTo>
                    <a:lnTo>
                      <a:pt x="128" y="272"/>
                    </a:lnTo>
                    <a:lnTo>
                      <a:pt x="136" y="278"/>
                    </a:lnTo>
                    <a:lnTo>
                      <a:pt x="140" y="284"/>
                    </a:lnTo>
                    <a:lnTo>
                      <a:pt x="140" y="290"/>
                    </a:lnTo>
                    <a:lnTo>
                      <a:pt x="142" y="296"/>
                    </a:lnTo>
                    <a:lnTo>
                      <a:pt x="142" y="296"/>
                    </a:lnTo>
                    <a:lnTo>
                      <a:pt x="142" y="298"/>
                    </a:lnTo>
                    <a:lnTo>
                      <a:pt x="140" y="292"/>
                    </a:lnTo>
                    <a:lnTo>
                      <a:pt x="136" y="284"/>
                    </a:lnTo>
                    <a:lnTo>
                      <a:pt x="132" y="280"/>
                    </a:lnTo>
                    <a:lnTo>
                      <a:pt x="130" y="278"/>
                    </a:lnTo>
                    <a:lnTo>
                      <a:pt x="130" y="278"/>
                    </a:lnTo>
                    <a:lnTo>
                      <a:pt x="126" y="284"/>
                    </a:lnTo>
                    <a:lnTo>
                      <a:pt x="124" y="302"/>
                    </a:lnTo>
                    <a:lnTo>
                      <a:pt x="124" y="302"/>
                    </a:lnTo>
                    <a:lnTo>
                      <a:pt x="122" y="316"/>
                    </a:lnTo>
                    <a:lnTo>
                      <a:pt x="122" y="316"/>
                    </a:lnTo>
                    <a:lnTo>
                      <a:pt x="124" y="316"/>
                    </a:lnTo>
                    <a:lnTo>
                      <a:pt x="124" y="316"/>
                    </a:lnTo>
                    <a:lnTo>
                      <a:pt x="126" y="314"/>
                    </a:lnTo>
                    <a:lnTo>
                      <a:pt x="126" y="316"/>
                    </a:lnTo>
                    <a:lnTo>
                      <a:pt x="128" y="318"/>
                    </a:lnTo>
                    <a:lnTo>
                      <a:pt x="126" y="320"/>
                    </a:lnTo>
                    <a:lnTo>
                      <a:pt x="126" y="320"/>
                    </a:lnTo>
                    <a:lnTo>
                      <a:pt x="124" y="320"/>
                    </a:lnTo>
                    <a:lnTo>
                      <a:pt x="122" y="324"/>
                    </a:lnTo>
                    <a:lnTo>
                      <a:pt x="120" y="344"/>
                    </a:lnTo>
                    <a:lnTo>
                      <a:pt x="120" y="344"/>
                    </a:lnTo>
                    <a:lnTo>
                      <a:pt x="118" y="362"/>
                    </a:lnTo>
                    <a:lnTo>
                      <a:pt x="114" y="372"/>
                    </a:lnTo>
                    <a:lnTo>
                      <a:pt x="110" y="378"/>
                    </a:lnTo>
                    <a:lnTo>
                      <a:pt x="106" y="380"/>
                    </a:lnTo>
                    <a:lnTo>
                      <a:pt x="106" y="380"/>
                    </a:lnTo>
                    <a:lnTo>
                      <a:pt x="110" y="384"/>
                    </a:lnTo>
                    <a:lnTo>
                      <a:pt x="114" y="386"/>
                    </a:lnTo>
                    <a:lnTo>
                      <a:pt x="118" y="386"/>
                    </a:lnTo>
                    <a:lnTo>
                      <a:pt x="118" y="390"/>
                    </a:lnTo>
                    <a:lnTo>
                      <a:pt x="118" y="390"/>
                    </a:lnTo>
                    <a:lnTo>
                      <a:pt x="118" y="394"/>
                    </a:lnTo>
                    <a:lnTo>
                      <a:pt x="120" y="396"/>
                    </a:lnTo>
                    <a:lnTo>
                      <a:pt x="128" y="398"/>
                    </a:lnTo>
                    <a:lnTo>
                      <a:pt x="136" y="400"/>
                    </a:lnTo>
                    <a:lnTo>
                      <a:pt x="140" y="402"/>
                    </a:lnTo>
                    <a:lnTo>
                      <a:pt x="142" y="406"/>
                    </a:lnTo>
                    <a:lnTo>
                      <a:pt x="142" y="406"/>
                    </a:lnTo>
                    <a:lnTo>
                      <a:pt x="144" y="408"/>
                    </a:lnTo>
                    <a:lnTo>
                      <a:pt x="146" y="408"/>
                    </a:lnTo>
                    <a:lnTo>
                      <a:pt x="152" y="408"/>
                    </a:lnTo>
                    <a:lnTo>
                      <a:pt x="158" y="408"/>
                    </a:lnTo>
                    <a:lnTo>
                      <a:pt x="160" y="410"/>
                    </a:lnTo>
                    <a:lnTo>
                      <a:pt x="162" y="412"/>
                    </a:lnTo>
                    <a:lnTo>
                      <a:pt x="162" y="412"/>
                    </a:lnTo>
                    <a:lnTo>
                      <a:pt x="166" y="414"/>
                    </a:lnTo>
                    <a:lnTo>
                      <a:pt x="170" y="412"/>
                    </a:lnTo>
                    <a:lnTo>
                      <a:pt x="174" y="412"/>
                    </a:lnTo>
                    <a:lnTo>
                      <a:pt x="184" y="412"/>
                    </a:lnTo>
                    <a:lnTo>
                      <a:pt x="184" y="412"/>
                    </a:lnTo>
                    <a:lnTo>
                      <a:pt x="186" y="412"/>
                    </a:lnTo>
                    <a:lnTo>
                      <a:pt x="188" y="412"/>
                    </a:lnTo>
                    <a:lnTo>
                      <a:pt x="190" y="408"/>
                    </a:lnTo>
                    <a:lnTo>
                      <a:pt x="192" y="406"/>
                    </a:lnTo>
                    <a:lnTo>
                      <a:pt x="196" y="408"/>
                    </a:lnTo>
                    <a:lnTo>
                      <a:pt x="216" y="418"/>
                    </a:lnTo>
                    <a:lnTo>
                      <a:pt x="216" y="418"/>
                    </a:lnTo>
                    <a:lnTo>
                      <a:pt x="220" y="416"/>
                    </a:lnTo>
                    <a:lnTo>
                      <a:pt x="222" y="418"/>
                    </a:lnTo>
                    <a:lnTo>
                      <a:pt x="224" y="420"/>
                    </a:lnTo>
                    <a:lnTo>
                      <a:pt x="226" y="422"/>
                    </a:lnTo>
                    <a:lnTo>
                      <a:pt x="226" y="422"/>
                    </a:lnTo>
                    <a:lnTo>
                      <a:pt x="236" y="428"/>
                    </a:lnTo>
                    <a:lnTo>
                      <a:pt x="242" y="428"/>
                    </a:lnTo>
                    <a:lnTo>
                      <a:pt x="246" y="428"/>
                    </a:lnTo>
                    <a:lnTo>
                      <a:pt x="254" y="430"/>
                    </a:lnTo>
                    <a:lnTo>
                      <a:pt x="254" y="430"/>
                    </a:lnTo>
                    <a:lnTo>
                      <a:pt x="258" y="432"/>
                    </a:lnTo>
                    <a:lnTo>
                      <a:pt x="260" y="430"/>
                    </a:lnTo>
                    <a:lnTo>
                      <a:pt x="264" y="426"/>
                    </a:lnTo>
                    <a:lnTo>
                      <a:pt x="272" y="426"/>
                    </a:lnTo>
                    <a:lnTo>
                      <a:pt x="272" y="426"/>
                    </a:lnTo>
                    <a:lnTo>
                      <a:pt x="272" y="414"/>
                    </a:lnTo>
                    <a:lnTo>
                      <a:pt x="272" y="410"/>
                    </a:lnTo>
                    <a:lnTo>
                      <a:pt x="272" y="406"/>
                    </a:lnTo>
                    <a:lnTo>
                      <a:pt x="272" y="398"/>
                    </a:lnTo>
                    <a:lnTo>
                      <a:pt x="272" y="398"/>
                    </a:lnTo>
                    <a:lnTo>
                      <a:pt x="274" y="394"/>
                    </a:lnTo>
                    <a:lnTo>
                      <a:pt x="274" y="390"/>
                    </a:lnTo>
                    <a:lnTo>
                      <a:pt x="280" y="388"/>
                    </a:lnTo>
                    <a:lnTo>
                      <a:pt x="286" y="384"/>
                    </a:lnTo>
                    <a:lnTo>
                      <a:pt x="292" y="380"/>
                    </a:lnTo>
                    <a:lnTo>
                      <a:pt x="292" y="380"/>
                    </a:lnTo>
                    <a:lnTo>
                      <a:pt x="304" y="372"/>
                    </a:lnTo>
                    <a:lnTo>
                      <a:pt x="306" y="372"/>
                    </a:lnTo>
                    <a:lnTo>
                      <a:pt x="306" y="374"/>
                    </a:lnTo>
                    <a:lnTo>
                      <a:pt x="308" y="378"/>
                    </a:lnTo>
                    <a:lnTo>
                      <a:pt x="310" y="378"/>
                    </a:lnTo>
                    <a:lnTo>
                      <a:pt x="314" y="380"/>
                    </a:lnTo>
                    <a:lnTo>
                      <a:pt x="314" y="380"/>
                    </a:lnTo>
                    <a:lnTo>
                      <a:pt x="322" y="380"/>
                    </a:lnTo>
                    <a:lnTo>
                      <a:pt x="324" y="382"/>
                    </a:lnTo>
                    <a:lnTo>
                      <a:pt x="326" y="382"/>
                    </a:lnTo>
                    <a:lnTo>
                      <a:pt x="332" y="382"/>
                    </a:lnTo>
                    <a:lnTo>
                      <a:pt x="332" y="382"/>
                    </a:lnTo>
                    <a:lnTo>
                      <a:pt x="338" y="380"/>
                    </a:lnTo>
                    <a:lnTo>
                      <a:pt x="344" y="382"/>
                    </a:lnTo>
                    <a:lnTo>
                      <a:pt x="346" y="384"/>
                    </a:lnTo>
                    <a:lnTo>
                      <a:pt x="350" y="390"/>
                    </a:lnTo>
                    <a:lnTo>
                      <a:pt x="350" y="390"/>
                    </a:lnTo>
                    <a:lnTo>
                      <a:pt x="354" y="392"/>
                    </a:lnTo>
                    <a:lnTo>
                      <a:pt x="358" y="392"/>
                    </a:lnTo>
                    <a:lnTo>
                      <a:pt x="360" y="390"/>
                    </a:lnTo>
                    <a:lnTo>
                      <a:pt x="364" y="394"/>
                    </a:lnTo>
                    <a:lnTo>
                      <a:pt x="364" y="394"/>
                    </a:lnTo>
                    <a:lnTo>
                      <a:pt x="372" y="394"/>
                    </a:lnTo>
                    <a:lnTo>
                      <a:pt x="384" y="394"/>
                    </a:lnTo>
                    <a:lnTo>
                      <a:pt x="392" y="388"/>
                    </a:lnTo>
                    <a:lnTo>
                      <a:pt x="396" y="386"/>
                    </a:lnTo>
                    <a:lnTo>
                      <a:pt x="396" y="382"/>
                    </a:lnTo>
                    <a:lnTo>
                      <a:pt x="396" y="382"/>
                    </a:lnTo>
                    <a:lnTo>
                      <a:pt x="396" y="380"/>
                    </a:lnTo>
                    <a:lnTo>
                      <a:pt x="398" y="378"/>
                    </a:lnTo>
                    <a:lnTo>
                      <a:pt x="406" y="374"/>
                    </a:lnTo>
                    <a:lnTo>
                      <a:pt x="422" y="364"/>
                    </a:lnTo>
                    <a:lnTo>
                      <a:pt x="422" y="364"/>
                    </a:lnTo>
                    <a:lnTo>
                      <a:pt x="424" y="360"/>
                    </a:lnTo>
                    <a:lnTo>
                      <a:pt x="426" y="354"/>
                    </a:lnTo>
                    <a:lnTo>
                      <a:pt x="428" y="348"/>
                    </a:lnTo>
                    <a:lnTo>
                      <a:pt x="430" y="346"/>
                    </a:lnTo>
                    <a:lnTo>
                      <a:pt x="428" y="344"/>
                    </a:lnTo>
                    <a:lnTo>
                      <a:pt x="428" y="34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5" name="Freeform 128"/>
              <p:cNvSpPr>
                <a:spLocks/>
              </p:cNvSpPr>
              <p:nvPr/>
            </p:nvSpPr>
            <p:spPr bwMode="auto">
              <a:xfrm>
                <a:off x="2346" y="2392"/>
                <a:ext cx="114" cy="244"/>
              </a:xfrm>
              <a:custGeom>
                <a:avLst/>
                <a:gdLst>
                  <a:gd name="T0" fmla="*/ 88 w 114"/>
                  <a:gd name="T1" fmla="*/ 192 h 244"/>
                  <a:gd name="T2" fmla="*/ 86 w 114"/>
                  <a:gd name="T3" fmla="*/ 186 h 244"/>
                  <a:gd name="T4" fmla="*/ 80 w 114"/>
                  <a:gd name="T5" fmla="*/ 184 h 244"/>
                  <a:gd name="T6" fmla="*/ 76 w 114"/>
                  <a:gd name="T7" fmla="*/ 178 h 244"/>
                  <a:gd name="T8" fmla="*/ 84 w 114"/>
                  <a:gd name="T9" fmla="*/ 156 h 244"/>
                  <a:gd name="T10" fmla="*/ 88 w 114"/>
                  <a:gd name="T11" fmla="*/ 146 h 244"/>
                  <a:gd name="T12" fmla="*/ 82 w 114"/>
                  <a:gd name="T13" fmla="*/ 144 h 244"/>
                  <a:gd name="T14" fmla="*/ 78 w 114"/>
                  <a:gd name="T15" fmla="*/ 136 h 244"/>
                  <a:gd name="T16" fmla="*/ 70 w 114"/>
                  <a:gd name="T17" fmla="*/ 122 h 244"/>
                  <a:gd name="T18" fmla="*/ 78 w 114"/>
                  <a:gd name="T19" fmla="*/ 118 h 244"/>
                  <a:gd name="T20" fmla="*/ 90 w 114"/>
                  <a:gd name="T21" fmla="*/ 112 h 244"/>
                  <a:gd name="T22" fmla="*/ 88 w 114"/>
                  <a:gd name="T23" fmla="*/ 100 h 244"/>
                  <a:gd name="T24" fmla="*/ 90 w 114"/>
                  <a:gd name="T25" fmla="*/ 88 h 244"/>
                  <a:gd name="T26" fmla="*/ 94 w 114"/>
                  <a:gd name="T27" fmla="*/ 62 h 244"/>
                  <a:gd name="T28" fmla="*/ 96 w 114"/>
                  <a:gd name="T29" fmla="*/ 54 h 244"/>
                  <a:gd name="T30" fmla="*/ 114 w 114"/>
                  <a:gd name="T31" fmla="*/ 30 h 244"/>
                  <a:gd name="T32" fmla="*/ 112 w 114"/>
                  <a:gd name="T33" fmla="*/ 26 h 244"/>
                  <a:gd name="T34" fmla="*/ 104 w 114"/>
                  <a:gd name="T35" fmla="*/ 22 h 244"/>
                  <a:gd name="T36" fmla="*/ 102 w 114"/>
                  <a:gd name="T37" fmla="*/ 18 h 244"/>
                  <a:gd name="T38" fmla="*/ 100 w 114"/>
                  <a:gd name="T39" fmla="*/ 12 h 244"/>
                  <a:gd name="T40" fmla="*/ 86 w 114"/>
                  <a:gd name="T41" fmla="*/ 10 h 244"/>
                  <a:gd name="T42" fmla="*/ 74 w 114"/>
                  <a:gd name="T43" fmla="*/ 16 h 244"/>
                  <a:gd name="T44" fmla="*/ 62 w 114"/>
                  <a:gd name="T45" fmla="*/ 12 h 244"/>
                  <a:gd name="T46" fmla="*/ 50 w 114"/>
                  <a:gd name="T47" fmla="*/ 16 h 244"/>
                  <a:gd name="T48" fmla="*/ 46 w 114"/>
                  <a:gd name="T49" fmla="*/ 16 h 244"/>
                  <a:gd name="T50" fmla="*/ 46 w 114"/>
                  <a:gd name="T51" fmla="*/ 16 h 244"/>
                  <a:gd name="T52" fmla="*/ 44 w 114"/>
                  <a:gd name="T53" fmla="*/ 12 h 244"/>
                  <a:gd name="T54" fmla="*/ 50 w 114"/>
                  <a:gd name="T55" fmla="*/ 4 h 244"/>
                  <a:gd name="T56" fmla="*/ 44 w 114"/>
                  <a:gd name="T57" fmla="*/ 0 h 244"/>
                  <a:gd name="T58" fmla="*/ 26 w 114"/>
                  <a:gd name="T59" fmla="*/ 14 h 244"/>
                  <a:gd name="T60" fmla="*/ 26 w 114"/>
                  <a:gd name="T61" fmla="*/ 24 h 244"/>
                  <a:gd name="T62" fmla="*/ 26 w 114"/>
                  <a:gd name="T63" fmla="*/ 36 h 244"/>
                  <a:gd name="T64" fmla="*/ 32 w 114"/>
                  <a:gd name="T65" fmla="*/ 52 h 244"/>
                  <a:gd name="T66" fmla="*/ 26 w 114"/>
                  <a:gd name="T67" fmla="*/ 84 h 244"/>
                  <a:gd name="T68" fmla="*/ 24 w 114"/>
                  <a:gd name="T69" fmla="*/ 96 h 244"/>
                  <a:gd name="T70" fmla="*/ 16 w 114"/>
                  <a:gd name="T71" fmla="*/ 118 h 244"/>
                  <a:gd name="T72" fmla="*/ 6 w 114"/>
                  <a:gd name="T73" fmla="*/ 132 h 244"/>
                  <a:gd name="T74" fmla="*/ 6 w 114"/>
                  <a:gd name="T75" fmla="*/ 140 h 244"/>
                  <a:gd name="T76" fmla="*/ 0 w 114"/>
                  <a:gd name="T77" fmla="*/ 160 h 244"/>
                  <a:gd name="T78" fmla="*/ 6 w 114"/>
                  <a:gd name="T79" fmla="*/ 164 h 244"/>
                  <a:gd name="T80" fmla="*/ 12 w 114"/>
                  <a:gd name="T81" fmla="*/ 168 h 244"/>
                  <a:gd name="T82" fmla="*/ 12 w 114"/>
                  <a:gd name="T83" fmla="*/ 176 h 244"/>
                  <a:gd name="T84" fmla="*/ 14 w 114"/>
                  <a:gd name="T85" fmla="*/ 176 h 244"/>
                  <a:gd name="T86" fmla="*/ 26 w 114"/>
                  <a:gd name="T87" fmla="*/ 182 h 244"/>
                  <a:gd name="T88" fmla="*/ 24 w 114"/>
                  <a:gd name="T89" fmla="*/ 198 h 244"/>
                  <a:gd name="T90" fmla="*/ 22 w 114"/>
                  <a:gd name="T91" fmla="*/ 232 h 244"/>
                  <a:gd name="T92" fmla="*/ 20 w 114"/>
                  <a:gd name="T93" fmla="*/ 244 h 244"/>
                  <a:gd name="T94" fmla="*/ 26 w 114"/>
                  <a:gd name="T95" fmla="*/ 240 h 244"/>
                  <a:gd name="T96" fmla="*/ 48 w 114"/>
                  <a:gd name="T97" fmla="*/ 242 h 244"/>
                  <a:gd name="T98" fmla="*/ 62 w 114"/>
                  <a:gd name="T99" fmla="*/ 244 h 244"/>
                  <a:gd name="T100" fmla="*/ 74 w 114"/>
                  <a:gd name="T101" fmla="*/ 234 h 244"/>
                  <a:gd name="T102" fmla="*/ 74 w 114"/>
                  <a:gd name="T103" fmla="*/ 234 h 244"/>
                  <a:gd name="T104" fmla="*/ 72 w 114"/>
                  <a:gd name="T105" fmla="*/ 218 h 244"/>
                  <a:gd name="T106" fmla="*/ 80 w 114"/>
                  <a:gd name="T107"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44">
                    <a:moveTo>
                      <a:pt x="80" y="196"/>
                    </a:moveTo>
                    <a:lnTo>
                      <a:pt x="80" y="196"/>
                    </a:lnTo>
                    <a:lnTo>
                      <a:pt x="88" y="192"/>
                    </a:lnTo>
                    <a:lnTo>
                      <a:pt x="88" y="188"/>
                    </a:lnTo>
                    <a:lnTo>
                      <a:pt x="88" y="188"/>
                    </a:lnTo>
                    <a:lnTo>
                      <a:pt x="86" y="186"/>
                    </a:lnTo>
                    <a:lnTo>
                      <a:pt x="84" y="186"/>
                    </a:lnTo>
                    <a:lnTo>
                      <a:pt x="84" y="186"/>
                    </a:lnTo>
                    <a:lnTo>
                      <a:pt x="80" y="184"/>
                    </a:lnTo>
                    <a:lnTo>
                      <a:pt x="76" y="182"/>
                    </a:lnTo>
                    <a:lnTo>
                      <a:pt x="76" y="182"/>
                    </a:lnTo>
                    <a:lnTo>
                      <a:pt x="76" y="178"/>
                    </a:lnTo>
                    <a:lnTo>
                      <a:pt x="76" y="172"/>
                    </a:lnTo>
                    <a:lnTo>
                      <a:pt x="78" y="164"/>
                    </a:lnTo>
                    <a:lnTo>
                      <a:pt x="84" y="156"/>
                    </a:lnTo>
                    <a:lnTo>
                      <a:pt x="84" y="156"/>
                    </a:lnTo>
                    <a:lnTo>
                      <a:pt x="88" y="150"/>
                    </a:lnTo>
                    <a:lnTo>
                      <a:pt x="88" y="146"/>
                    </a:lnTo>
                    <a:lnTo>
                      <a:pt x="88" y="146"/>
                    </a:lnTo>
                    <a:lnTo>
                      <a:pt x="84" y="144"/>
                    </a:lnTo>
                    <a:lnTo>
                      <a:pt x="82" y="144"/>
                    </a:lnTo>
                    <a:lnTo>
                      <a:pt x="80" y="140"/>
                    </a:lnTo>
                    <a:lnTo>
                      <a:pt x="80" y="140"/>
                    </a:lnTo>
                    <a:lnTo>
                      <a:pt x="78" y="136"/>
                    </a:lnTo>
                    <a:lnTo>
                      <a:pt x="78" y="136"/>
                    </a:lnTo>
                    <a:lnTo>
                      <a:pt x="74" y="128"/>
                    </a:lnTo>
                    <a:lnTo>
                      <a:pt x="70" y="122"/>
                    </a:lnTo>
                    <a:lnTo>
                      <a:pt x="70" y="120"/>
                    </a:lnTo>
                    <a:lnTo>
                      <a:pt x="70" y="118"/>
                    </a:lnTo>
                    <a:lnTo>
                      <a:pt x="78" y="118"/>
                    </a:lnTo>
                    <a:lnTo>
                      <a:pt x="78" y="118"/>
                    </a:lnTo>
                    <a:lnTo>
                      <a:pt x="86" y="116"/>
                    </a:lnTo>
                    <a:lnTo>
                      <a:pt x="90" y="112"/>
                    </a:lnTo>
                    <a:lnTo>
                      <a:pt x="90" y="108"/>
                    </a:lnTo>
                    <a:lnTo>
                      <a:pt x="88" y="100"/>
                    </a:lnTo>
                    <a:lnTo>
                      <a:pt x="88" y="100"/>
                    </a:lnTo>
                    <a:lnTo>
                      <a:pt x="86" y="96"/>
                    </a:lnTo>
                    <a:lnTo>
                      <a:pt x="88" y="94"/>
                    </a:lnTo>
                    <a:lnTo>
                      <a:pt x="90" y="88"/>
                    </a:lnTo>
                    <a:lnTo>
                      <a:pt x="92" y="78"/>
                    </a:lnTo>
                    <a:lnTo>
                      <a:pt x="94" y="70"/>
                    </a:lnTo>
                    <a:lnTo>
                      <a:pt x="94" y="62"/>
                    </a:lnTo>
                    <a:lnTo>
                      <a:pt x="94" y="62"/>
                    </a:lnTo>
                    <a:lnTo>
                      <a:pt x="94" y="58"/>
                    </a:lnTo>
                    <a:lnTo>
                      <a:pt x="96" y="54"/>
                    </a:lnTo>
                    <a:lnTo>
                      <a:pt x="104" y="44"/>
                    </a:lnTo>
                    <a:lnTo>
                      <a:pt x="110" y="34"/>
                    </a:lnTo>
                    <a:lnTo>
                      <a:pt x="114" y="30"/>
                    </a:lnTo>
                    <a:lnTo>
                      <a:pt x="114" y="28"/>
                    </a:lnTo>
                    <a:lnTo>
                      <a:pt x="114" y="28"/>
                    </a:lnTo>
                    <a:lnTo>
                      <a:pt x="112" y="26"/>
                    </a:lnTo>
                    <a:lnTo>
                      <a:pt x="108" y="24"/>
                    </a:lnTo>
                    <a:lnTo>
                      <a:pt x="108" y="24"/>
                    </a:lnTo>
                    <a:lnTo>
                      <a:pt x="104" y="22"/>
                    </a:lnTo>
                    <a:lnTo>
                      <a:pt x="102" y="20"/>
                    </a:lnTo>
                    <a:lnTo>
                      <a:pt x="102" y="20"/>
                    </a:lnTo>
                    <a:lnTo>
                      <a:pt x="102" y="18"/>
                    </a:lnTo>
                    <a:lnTo>
                      <a:pt x="102" y="14"/>
                    </a:lnTo>
                    <a:lnTo>
                      <a:pt x="102" y="14"/>
                    </a:lnTo>
                    <a:lnTo>
                      <a:pt x="100" y="12"/>
                    </a:lnTo>
                    <a:lnTo>
                      <a:pt x="92" y="10"/>
                    </a:lnTo>
                    <a:lnTo>
                      <a:pt x="92" y="10"/>
                    </a:lnTo>
                    <a:lnTo>
                      <a:pt x="86" y="10"/>
                    </a:lnTo>
                    <a:lnTo>
                      <a:pt x="82" y="10"/>
                    </a:lnTo>
                    <a:lnTo>
                      <a:pt x="78" y="14"/>
                    </a:lnTo>
                    <a:lnTo>
                      <a:pt x="74" y="16"/>
                    </a:lnTo>
                    <a:lnTo>
                      <a:pt x="66" y="14"/>
                    </a:lnTo>
                    <a:lnTo>
                      <a:pt x="66" y="14"/>
                    </a:lnTo>
                    <a:lnTo>
                      <a:pt x="62" y="12"/>
                    </a:lnTo>
                    <a:lnTo>
                      <a:pt x="58" y="12"/>
                    </a:lnTo>
                    <a:lnTo>
                      <a:pt x="52" y="14"/>
                    </a:lnTo>
                    <a:lnTo>
                      <a:pt x="50" y="16"/>
                    </a:lnTo>
                    <a:lnTo>
                      <a:pt x="48" y="16"/>
                    </a:lnTo>
                    <a:lnTo>
                      <a:pt x="46" y="16"/>
                    </a:lnTo>
                    <a:lnTo>
                      <a:pt x="46" y="16"/>
                    </a:lnTo>
                    <a:lnTo>
                      <a:pt x="46" y="16"/>
                    </a:lnTo>
                    <a:lnTo>
                      <a:pt x="46" y="16"/>
                    </a:lnTo>
                    <a:lnTo>
                      <a:pt x="46" y="16"/>
                    </a:lnTo>
                    <a:lnTo>
                      <a:pt x="46" y="16"/>
                    </a:lnTo>
                    <a:lnTo>
                      <a:pt x="44" y="14"/>
                    </a:lnTo>
                    <a:lnTo>
                      <a:pt x="44" y="12"/>
                    </a:lnTo>
                    <a:lnTo>
                      <a:pt x="46" y="8"/>
                    </a:lnTo>
                    <a:lnTo>
                      <a:pt x="50" y="6"/>
                    </a:lnTo>
                    <a:lnTo>
                      <a:pt x="50" y="4"/>
                    </a:lnTo>
                    <a:lnTo>
                      <a:pt x="48" y="2"/>
                    </a:lnTo>
                    <a:lnTo>
                      <a:pt x="48" y="2"/>
                    </a:lnTo>
                    <a:lnTo>
                      <a:pt x="44" y="0"/>
                    </a:lnTo>
                    <a:lnTo>
                      <a:pt x="42" y="2"/>
                    </a:lnTo>
                    <a:lnTo>
                      <a:pt x="26" y="14"/>
                    </a:lnTo>
                    <a:lnTo>
                      <a:pt x="26" y="14"/>
                    </a:lnTo>
                    <a:lnTo>
                      <a:pt x="24" y="20"/>
                    </a:lnTo>
                    <a:lnTo>
                      <a:pt x="24" y="22"/>
                    </a:lnTo>
                    <a:lnTo>
                      <a:pt x="26" y="24"/>
                    </a:lnTo>
                    <a:lnTo>
                      <a:pt x="26" y="26"/>
                    </a:lnTo>
                    <a:lnTo>
                      <a:pt x="26" y="26"/>
                    </a:lnTo>
                    <a:lnTo>
                      <a:pt x="26" y="36"/>
                    </a:lnTo>
                    <a:lnTo>
                      <a:pt x="30" y="48"/>
                    </a:lnTo>
                    <a:lnTo>
                      <a:pt x="30" y="48"/>
                    </a:lnTo>
                    <a:lnTo>
                      <a:pt x="32" y="52"/>
                    </a:lnTo>
                    <a:lnTo>
                      <a:pt x="32" y="58"/>
                    </a:lnTo>
                    <a:lnTo>
                      <a:pt x="28" y="72"/>
                    </a:lnTo>
                    <a:lnTo>
                      <a:pt x="26" y="84"/>
                    </a:lnTo>
                    <a:lnTo>
                      <a:pt x="24" y="92"/>
                    </a:lnTo>
                    <a:lnTo>
                      <a:pt x="24" y="92"/>
                    </a:lnTo>
                    <a:lnTo>
                      <a:pt x="24" y="96"/>
                    </a:lnTo>
                    <a:lnTo>
                      <a:pt x="22" y="100"/>
                    </a:lnTo>
                    <a:lnTo>
                      <a:pt x="16" y="118"/>
                    </a:lnTo>
                    <a:lnTo>
                      <a:pt x="16" y="118"/>
                    </a:lnTo>
                    <a:lnTo>
                      <a:pt x="12" y="128"/>
                    </a:lnTo>
                    <a:lnTo>
                      <a:pt x="8" y="130"/>
                    </a:lnTo>
                    <a:lnTo>
                      <a:pt x="6" y="132"/>
                    </a:lnTo>
                    <a:lnTo>
                      <a:pt x="6" y="136"/>
                    </a:lnTo>
                    <a:lnTo>
                      <a:pt x="6" y="136"/>
                    </a:lnTo>
                    <a:lnTo>
                      <a:pt x="6" y="140"/>
                    </a:lnTo>
                    <a:lnTo>
                      <a:pt x="6" y="144"/>
                    </a:lnTo>
                    <a:lnTo>
                      <a:pt x="2" y="154"/>
                    </a:lnTo>
                    <a:lnTo>
                      <a:pt x="0" y="160"/>
                    </a:lnTo>
                    <a:lnTo>
                      <a:pt x="2" y="164"/>
                    </a:lnTo>
                    <a:lnTo>
                      <a:pt x="6" y="164"/>
                    </a:lnTo>
                    <a:lnTo>
                      <a:pt x="6" y="164"/>
                    </a:lnTo>
                    <a:lnTo>
                      <a:pt x="12" y="164"/>
                    </a:lnTo>
                    <a:lnTo>
                      <a:pt x="12" y="166"/>
                    </a:lnTo>
                    <a:lnTo>
                      <a:pt x="12" y="168"/>
                    </a:lnTo>
                    <a:lnTo>
                      <a:pt x="12" y="170"/>
                    </a:lnTo>
                    <a:lnTo>
                      <a:pt x="12" y="170"/>
                    </a:lnTo>
                    <a:lnTo>
                      <a:pt x="12" y="176"/>
                    </a:lnTo>
                    <a:lnTo>
                      <a:pt x="12" y="178"/>
                    </a:lnTo>
                    <a:lnTo>
                      <a:pt x="14" y="176"/>
                    </a:lnTo>
                    <a:lnTo>
                      <a:pt x="14" y="176"/>
                    </a:lnTo>
                    <a:lnTo>
                      <a:pt x="18" y="174"/>
                    </a:lnTo>
                    <a:lnTo>
                      <a:pt x="22" y="176"/>
                    </a:lnTo>
                    <a:lnTo>
                      <a:pt x="26" y="182"/>
                    </a:lnTo>
                    <a:lnTo>
                      <a:pt x="26" y="190"/>
                    </a:lnTo>
                    <a:lnTo>
                      <a:pt x="26" y="190"/>
                    </a:lnTo>
                    <a:lnTo>
                      <a:pt x="24" y="198"/>
                    </a:lnTo>
                    <a:lnTo>
                      <a:pt x="24" y="204"/>
                    </a:lnTo>
                    <a:lnTo>
                      <a:pt x="26" y="212"/>
                    </a:lnTo>
                    <a:lnTo>
                      <a:pt x="22" y="232"/>
                    </a:lnTo>
                    <a:lnTo>
                      <a:pt x="22" y="232"/>
                    </a:lnTo>
                    <a:lnTo>
                      <a:pt x="20" y="244"/>
                    </a:lnTo>
                    <a:lnTo>
                      <a:pt x="20" y="244"/>
                    </a:lnTo>
                    <a:lnTo>
                      <a:pt x="22" y="244"/>
                    </a:lnTo>
                    <a:lnTo>
                      <a:pt x="22" y="244"/>
                    </a:lnTo>
                    <a:lnTo>
                      <a:pt x="26" y="240"/>
                    </a:lnTo>
                    <a:lnTo>
                      <a:pt x="30" y="238"/>
                    </a:lnTo>
                    <a:lnTo>
                      <a:pt x="36" y="238"/>
                    </a:lnTo>
                    <a:lnTo>
                      <a:pt x="48" y="242"/>
                    </a:lnTo>
                    <a:lnTo>
                      <a:pt x="48" y="242"/>
                    </a:lnTo>
                    <a:lnTo>
                      <a:pt x="58" y="244"/>
                    </a:lnTo>
                    <a:lnTo>
                      <a:pt x="62" y="244"/>
                    </a:lnTo>
                    <a:lnTo>
                      <a:pt x="66" y="240"/>
                    </a:lnTo>
                    <a:lnTo>
                      <a:pt x="74" y="234"/>
                    </a:lnTo>
                    <a:lnTo>
                      <a:pt x="74" y="234"/>
                    </a:lnTo>
                    <a:lnTo>
                      <a:pt x="74" y="234"/>
                    </a:lnTo>
                    <a:lnTo>
                      <a:pt x="74" y="234"/>
                    </a:lnTo>
                    <a:lnTo>
                      <a:pt x="74" y="234"/>
                    </a:lnTo>
                    <a:lnTo>
                      <a:pt x="74" y="234"/>
                    </a:lnTo>
                    <a:lnTo>
                      <a:pt x="72" y="228"/>
                    </a:lnTo>
                    <a:lnTo>
                      <a:pt x="72" y="218"/>
                    </a:lnTo>
                    <a:lnTo>
                      <a:pt x="74" y="206"/>
                    </a:lnTo>
                    <a:lnTo>
                      <a:pt x="76" y="202"/>
                    </a:lnTo>
                    <a:lnTo>
                      <a:pt x="80" y="196"/>
                    </a:lnTo>
                    <a:lnTo>
                      <a:pt x="80" y="19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6" name="Freeform 129"/>
              <p:cNvSpPr>
                <a:spLocks/>
              </p:cNvSpPr>
              <p:nvPr/>
            </p:nvSpPr>
            <p:spPr bwMode="auto">
              <a:xfrm>
                <a:off x="2970" y="2354"/>
                <a:ext cx="34" cy="78"/>
              </a:xfrm>
              <a:custGeom>
                <a:avLst/>
                <a:gdLst>
                  <a:gd name="T0" fmla="*/ 30 w 34"/>
                  <a:gd name="T1" fmla="*/ 0 h 78"/>
                  <a:gd name="T2" fmla="*/ 30 w 34"/>
                  <a:gd name="T3" fmla="*/ 0 h 78"/>
                  <a:gd name="T4" fmla="*/ 28 w 34"/>
                  <a:gd name="T5" fmla="*/ 0 h 78"/>
                  <a:gd name="T6" fmla="*/ 26 w 34"/>
                  <a:gd name="T7" fmla="*/ 0 h 78"/>
                  <a:gd name="T8" fmla="*/ 26 w 34"/>
                  <a:gd name="T9" fmla="*/ 6 h 78"/>
                  <a:gd name="T10" fmla="*/ 26 w 34"/>
                  <a:gd name="T11" fmla="*/ 12 h 78"/>
                  <a:gd name="T12" fmla="*/ 24 w 34"/>
                  <a:gd name="T13" fmla="*/ 14 h 78"/>
                  <a:gd name="T14" fmla="*/ 22 w 34"/>
                  <a:gd name="T15" fmla="*/ 14 h 78"/>
                  <a:gd name="T16" fmla="*/ 22 w 34"/>
                  <a:gd name="T17" fmla="*/ 14 h 78"/>
                  <a:gd name="T18" fmla="*/ 20 w 34"/>
                  <a:gd name="T19" fmla="*/ 12 h 78"/>
                  <a:gd name="T20" fmla="*/ 16 w 34"/>
                  <a:gd name="T21" fmla="*/ 12 h 78"/>
                  <a:gd name="T22" fmla="*/ 12 w 34"/>
                  <a:gd name="T23" fmla="*/ 16 h 78"/>
                  <a:gd name="T24" fmla="*/ 10 w 34"/>
                  <a:gd name="T25" fmla="*/ 20 h 78"/>
                  <a:gd name="T26" fmla="*/ 6 w 34"/>
                  <a:gd name="T27" fmla="*/ 20 h 78"/>
                  <a:gd name="T28" fmla="*/ 6 w 34"/>
                  <a:gd name="T29" fmla="*/ 20 h 78"/>
                  <a:gd name="T30" fmla="*/ 4 w 34"/>
                  <a:gd name="T31" fmla="*/ 22 h 78"/>
                  <a:gd name="T32" fmla="*/ 2 w 34"/>
                  <a:gd name="T33" fmla="*/ 24 h 78"/>
                  <a:gd name="T34" fmla="*/ 0 w 34"/>
                  <a:gd name="T35" fmla="*/ 36 h 78"/>
                  <a:gd name="T36" fmla="*/ 0 w 34"/>
                  <a:gd name="T37" fmla="*/ 46 h 78"/>
                  <a:gd name="T38" fmla="*/ 2 w 34"/>
                  <a:gd name="T39" fmla="*/ 50 h 78"/>
                  <a:gd name="T40" fmla="*/ 4 w 34"/>
                  <a:gd name="T41" fmla="*/ 50 h 78"/>
                  <a:gd name="T42" fmla="*/ 4 w 34"/>
                  <a:gd name="T43" fmla="*/ 50 h 78"/>
                  <a:gd name="T44" fmla="*/ 6 w 34"/>
                  <a:gd name="T45" fmla="*/ 52 h 78"/>
                  <a:gd name="T46" fmla="*/ 8 w 34"/>
                  <a:gd name="T47" fmla="*/ 52 h 78"/>
                  <a:gd name="T48" fmla="*/ 4 w 34"/>
                  <a:gd name="T49" fmla="*/ 56 h 78"/>
                  <a:gd name="T50" fmla="*/ 4 w 34"/>
                  <a:gd name="T51" fmla="*/ 56 h 78"/>
                  <a:gd name="T52" fmla="*/ 4 w 34"/>
                  <a:gd name="T53" fmla="*/ 60 h 78"/>
                  <a:gd name="T54" fmla="*/ 8 w 34"/>
                  <a:gd name="T55" fmla="*/ 60 h 78"/>
                  <a:gd name="T56" fmla="*/ 8 w 34"/>
                  <a:gd name="T57" fmla="*/ 60 h 78"/>
                  <a:gd name="T58" fmla="*/ 10 w 34"/>
                  <a:gd name="T59" fmla="*/ 62 h 78"/>
                  <a:gd name="T60" fmla="*/ 8 w 34"/>
                  <a:gd name="T61" fmla="*/ 64 h 78"/>
                  <a:gd name="T62" fmla="*/ 8 w 34"/>
                  <a:gd name="T63" fmla="*/ 66 h 78"/>
                  <a:gd name="T64" fmla="*/ 8 w 34"/>
                  <a:gd name="T65" fmla="*/ 68 h 78"/>
                  <a:gd name="T66" fmla="*/ 10 w 34"/>
                  <a:gd name="T67" fmla="*/ 70 h 78"/>
                  <a:gd name="T68" fmla="*/ 10 w 34"/>
                  <a:gd name="T69" fmla="*/ 70 h 78"/>
                  <a:gd name="T70" fmla="*/ 16 w 34"/>
                  <a:gd name="T71" fmla="*/ 72 h 78"/>
                  <a:gd name="T72" fmla="*/ 18 w 34"/>
                  <a:gd name="T73" fmla="*/ 76 h 78"/>
                  <a:gd name="T74" fmla="*/ 18 w 34"/>
                  <a:gd name="T75" fmla="*/ 76 h 78"/>
                  <a:gd name="T76" fmla="*/ 20 w 34"/>
                  <a:gd name="T77" fmla="*/ 78 h 78"/>
                  <a:gd name="T78" fmla="*/ 20 w 34"/>
                  <a:gd name="T79" fmla="*/ 78 h 78"/>
                  <a:gd name="T80" fmla="*/ 22 w 34"/>
                  <a:gd name="T81" fmla="*/ 76 h 78"/>
                  <a:gd name="T82" fmla="*/ 22 w 34"/>
                  <a:gd name="T83" fmla="*/ 74 h 78"/>
                  <a:gd name="T84" fmla="*/ 22 w 34"/>
                  <a:gd name="T85" fmla="*/ 70 h 78"/>
                  <a:gd name="T86" fmla="*/ 24 w 34"/>
                  <a:gd name="T87" fmla="*/ 70 h 78"/>
                  <a:gd name="T88" fmla="*/ 24 w 34"/>
                  <a:gd name="T89" fmla="*/ 70 h 78"/>
                  <a:gd name="T90" fmla="*/ 26 w 34"/>
                  <a:gd name="T91" fmla="*/ 66 h 78"/>
                  <a:gd name="T92" fmla="*/ 28 w 34"/>
                  <a:gd name="T93" fmla="*/ 62 h 78"/>
                  <a:gd name="T94" fmla="*/ 28 w 34"/>
                  <a:gd name="T95" fmla="*/ 52 h 78"/>
                  <a:gd name="T96" fmla="*/ 28 w 34"/>
                  <a:gd name="T97" fmla="*/ 52 h 78"/>
                  <a:gd name="T98" fmla="*/ 30 w 34"/>
                  <a:gd name="T99" fmla="*/ 48 h 78"/>
                  <a:gd name="T100" fmla="*/ 32 w 34"/>
                  <a:gd name="T101" fmla="*/ 46 h 78"/>
                  <a:gd name="T102" fmla="*/ 34 w 34"/>
                  <a:gd name="T103" fmla="*/ 40 h 78"/>
                  <a:gd name="T104" fmla="*/ 34 w 34"/>
                  <a:gd name="T105" fmla="*/ 32 h 78"/>
                  <a:gd name="T106" fmla="*/ 34 w 34"/>
                  <a:gd name="T107" fmla="*/ 32 h 78"/>
                  <a:gd name="T108" fmla="*/ 32 w 34"/>
                  <a:gd name="T109" fmla="*/ 22 h 78"/>
                  <a:gd name="T110" fmla="*/ 32 w 34"/>
                  <a:gd name="T111" fmla="*/ 18 h 78"/>
                  <a:gd name="T112" fmla="*/ 30 w 34"/>
                  <a:gd name="T113" fmla="*/ 12 h 78"/>
                  <a:gd name="T114" fmla="*/ 30 w 34"/>
                  <a:gd name="T115" fmla="*/ 12 h 78"/>
                  <a:gd name="T116" fmla="*/ 32 w 34"/>
                  <a:gd name="T117" fmla="*/ 4 h 78"/>
                  <a:gd name="T118" fmla="*/ 32 w 34"/>
                  <a:gd name="T119" fmla="*/ 2 h 78"/>
                  <a:gd name="T120" fmla="*/ 30 w 34"/>
                  <a:gd name="T121" fmla="*/ 0 h 78"/>
                  <a:gd name="T122" fmla="*/ 30 w 34"/>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78">
                    <a:moveTo>
                      <a:pt x="30" y="0"/>
                    </a:moveTo>
                    <a:lnTo>
                      <a:pt x="30" y="0"/>
                    </a:lnTo>
                    <a:lnTo>
                      <a:pt x="28" y="0"/>
                    </a:lnTo>
                    <a:lnTo>
                      <a:pt x="26" y="0"/>
                    </a:lnTo>
                    <a:lnTo>
                      <a:pt x="26" y="6"/>
                    </a:lnTo>
                    <a:lnTo>
                      <a:pt x="26" y="12"/>
                    </a:lnTo>
                    <a:lnTo>
                      <a:pt x="24" y="14"/>
                    </a:lnTo>
                    <a:lnTo>
                      <a:pt x="22" y="14"/>
                    </a:lnTo>
                    <a:lnTo>
                      <a:pt x="22" y="14"/>
                    </a:lnTo>
                    <a:lnTo>
                      <a:pt x="20" y="12"/>
                    </a:lnTo>
                    <a:lnTo>
                      <a:pt x="16" y="12"/>
                    </a:lnTo>
                    <a:lnTo>
                      <a:pt x="12" y="16"/>
                    </a:lnTo>
                    <a:lnTo>
                      <a:pt x="10" y="20"/>
                    </a:lnTo>
                    <a:lnTo>
                      <a:pt x="6" y="20"/>
                    </a:lnTo>
                    <a:lnTo>
                      <a:pt x="6" y="20"/>
                    </a:lnTo>
                    <a:lnTo>
                      <a:pt x="4" y="22"/>
                    </a:lnTo>
                    <a:lnTo>
                      <a:pt x="2" y="24"/>
                    </a:lnTo>
                    <a:lnTo>
                      <a:pt x="0" y="36"/>
                    </a:lnTo>
                    <a:lnTo>
                      <a:pt x="0" y="46"/>
                    </a:lnTo>
                    <a:lnTo>
                      <a:pt x="2" y="50"/>
                    </a:lnTo>
                    <a:lnTo>
                      <a:pt x="4" y="50"/>
                    </a:lnTo>
                    <a:lnTo>
                      <a:pt x="4" y="50"/>
                    </a:lnTo>
                    <a:lnTo>
                      <a:pt x="6" y="52"/>
                    </a:lnTo>
                    <a:lnTo>
                      <a:pt x="8" y="52"/>
                    </a:lnTo>
                    <a:lnTo>
                      <a:pt x="4" y="56"/>
                    </a:lnTo>
                    <a:lnTo>
                      <a:pt x="4" y="56"/>
                    </a:lnTo>
                    <a:lnTo>
                      <a:pt x="4" y="60"/>
                    </a:lnTo>
                    <a:lnTo>
                      <a:pt x="8" y="60"/>
                    </a:lnTo>
                    <a:lnTo>
                      <a:pt x="8" y="60"/>
                    </a:lnTo>
                    <a:lnTo>
                      <a:pt x="10" y="62"/>
                    </a:lnTo>
                    <a:lnTo>
                      <a:pt x="8" y="64"/>
                    </a:lnTo>
                    <a:lnTo>
                      <a:pt x="8" y="66"/>
                    </a:lnTo>
                    <a:lnTo>
                      <a:pt x="8" y="68"/>
                    </a:lnTo>
                    <a:lnTo>
                      <a:pt x="10" y="70"/>
                    </a:lnTo>
                    <a:lnTo>
                      <a:pt x="10" y="70"/>
                    </a:lnTo>
                    <a:lnTo>
                      <a:pt x="16" y="72"/>
                    </a:lnTo>
                    <a:lnTo>
                      <a:pt x="18" y="76"/>
                    </a:lnTo>
                    <a:lnTo>
                      <a:pt x="18" y="76"/>
                    </a:lnTo>
                    <a:lnTo>
                      <a:pt x="20" y="78"/>
                    </a:lnTo>
                    <a:lnTo>
                      <a:pt x="20" y="78"/>
                    </a:lnTo>
                    <a:lnTo>
                      <a:pt x="22" y="76"/>
                    </a:lnTo>
                    <a:lnTo>
                      <a:pt x="22" y="74"/>
                    </a:lnTo>
                    <a:lnTo>
                      <a:pt x="22" y="70"/>
                    </a:lnTo>
                    <a:lnTo>
                      <a:pt x="24" y="70"/>
                    </a:lnTo>
                    <a:lnTo>
                      <a:pt x="24" y="70"/>
                    </a:lnTo>
                    <a:lnTo>
                      <a:pt x="26" y="66"/>
                    </a:lnTo>
                    <a:lnTo>
                      <a:pt x="28" y="62"/>
                    </a:lnTo>
                    <a:lnTo>
                      <a:pt x="28" y="52"/>
                    </a:lnTo>
                    <a:lnTo>
                      <a:pt x="28" y="52"/>
                    </a:lnTo>
                    <a:lnTo>
                      <a:pt x="30" y="48"/>
                    </a:lnTo>
                    <a:lnTo>
                      <a:pt x="32" y="46"/>
                    </a:lnTo>
                    <a:lnTo>
                      <a:pt x="34" y="40"/>
                    </a:lnTo>
                    <a:lnTo>
                      <a:pt x="34" y="32"/>
                    </a:lnTo>
                    <a:lnTo>
                      <a:pt x="34" y="32"/>
                    </a:lnTo>
                    <a:lnTo>
                      <a:pt x="32" y="22"/>
                    </a:lnTo>
                    <a:lnTo>
                      <a:pt x="32" y="18"/>
                    </a:lnTo>
                    <a:lnTo>
                      <a:pt x="30" y="12"/>
                    </a:lnTo>
                    <a:lnTo>
                      <a:pt x="30" y="12"/>
                    </a:lnTo>
                    <a:lnTo>
                      <a:pt x="32" y="4"/>
                    </a:lnTo>
                    <a:lnTo>
                      <a:pt x="32" y="2"/>
                    </a:lnTo>
                    <a:lnTo>
                      <a:pt x="30" y="0"/>
                    </a:lnTo>
                    <a:lnTo>
                      <a:pt x="3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7" name="Freeform 130"/>
              <p:cNvSpPr>
                <a:spLocks/>
              </p:cNvSpPr>
              <p:nvPr/>
            </p:nvSpPr>
            <p:spPr bwMode="auto">
              <a:xfrm>
                <a:off x="3104" y="2574"/>
                <a:ext cx="108" cy="76"/>
              </a:xfrm>
              <a:custGeom>
                <a:avLst/>
                <a:gdLst>
                  <a:gd name="T0" fmla="*/ 82 w 108"/>
                  <a:gd name="T1" fmla="*/ 6 h 76"/>
                  <a:gd name="T2" fmla="*/ 82 w 108"/>
                  <a:gd name="T3" fmla="*/ 6 h 76"/>
                  <a:gd name="T4" fmla="*/ 78 w 108"/>
                  <a:gd name="T5" fmla="*/ 6 h 76"/>
                  <a:gd name="T6" fmla="*/ 74 w 108"/>
                  <a:gd name="T7" fmla="*/ 8 h 76"/>
                  <a:gd name="T8" fmla="*/ 62 w 108"/>
                  <a:gd name="T9" fmla="*/ 12 h 76"/>
                  <a:gd name="T10" fmla="*/ 56 w 108"/>
                  <a:gd name="T11" fmla="*/ 14 h 76"/>
                  <a:gd name="T12" fmla="*/ 48 w 108"/>
                  <a:gd name="T13" fmla="*/ 14 h 76"/>
                  <a:gd name="T14" fmla="*/ 42 w 108"/>
                  <a:gd name="T15" fmla="*/ 14 h 76"/>
                  <a:gd name="T16" fmla="*/ 36 w 108"/>
                  <a:gd name="T17" fmla="*/ 8 h 76"/>
                  <a:gd name="T18" fmla="*/ 36 w 108"/>
                  <a:gd name="T19" fmla="*/ 8 h 76"/>
                  <a:gd name="T20" fmla="*/ 30 w 108"/>
                  <a:gd name="T21" fmla="*/ 4 h 76"/>
                  <a:gd name="T22" fmla="*/ 24 w 108"/>
                  <a:gd name="T23" fmla="*/ 4 h 76"/>
                  <a:gd name="T24" fmla="*/ 22 w 108"/>
                  <a:gd name="T25" fmla="*/ 6 h 76"/>
                  <a:gd name="T26" fmla="*/ 20 w 108"/>
                  <a:gd name="T27" fmla="*/ 8 h 76"/>
                  <a:gd name="T28" fmla="*/ 16 w 108"/>
                  <a:gd name="T29" fmla="*/ 12 h 76"/>
                  <a:gd name="T30" fmla="*/ 14 w 108"/>
                  <a:gd name="T31" fmla="*/ 12 h 76"/>
                  <a:gd name="T32" fmla="*/ 12 w 108"/>
                  <a:gd name="T33" fmla="*/ 8 h 76"/>
                  <a:gd name="T34" fmla="*/ 12 w 108"/>
                  <a:gd name="T35" fmla="*/ 8 h 76"/>
                  <a:gd name="T36" fmla="*/ 8 w 108"/>
                  <a:gd name="T37" fmla="*/ 6 h 76"/>
                  <a:gd name="T38" fmla="*/ 4 w 108"/>
                  <a:gd name="T39" fmla="*/ 8 h 76"/>
                  <a:gd name="T40" fmla="*/ 2 w 108"/>
                  <a:gd name="T41" fmla="*/ 14 h 76"/>
                  <a:gd name="T42" fmla="*/ 0 w 108"/>
                  <a:gd name="T43" fmla="*/ 26 h 76"/>
                  <a:gd name="T44" fmla="*/ 0 w 108"/>
                  <a:gd name="T45" fmla="*/ 26 h 76"/>
                  <a:gd name="T46" fmla="*/ 2 w 108"/>
                  <a:gd name="T47" fmla="*/ 30 h 76"/>
                  <a:gd name="T48" fmla="*/ 4 w 108"/>
                  <a:gd name="T49" fmla="*/ 32 h 76"/>
                  <a:gd name="T50" fmla="*/ 18 w 108"/>
                  <a:gd name="T51" fmla="*/ 36 h 76"/>
                  <a:gd name="T52" fmla="*/ 18 w 108"/>
                  <a:gd name="T53" fmla="*/ 36 h 76"/>
                  <a:gd name="T54" fmla="*/ 26 w 108"/>
                  <a:gd name="T55" fmla="*/ 40 h 76"/>
                  <a:gd name="T56" fmla="*/ 36 w 108"/>
                  <a:gd name="T57" fmla="*/ 48 h 76"/>
                  <a:gd name="T58" fmla="*/ 44 w 108"/>
                  <a:gd name="T59" fmla="*/ 54 h 76"/>
                  <a:gd name="T60" fmla="*/ 52 w 108"/>
                  <a:gd name="T61" fmla="*/ 56 h 76"/>
                  <a:gd name="T62" fmla="*/ 52 w 108"/>
                  <a:gd name="T63" fmla="*/ 56 h 76"/>
                  <a:gd name="T64" fmla="*/ 60 w 108"/>
                  <a:gd name="T65" fmla="*/ 58 h 76"/>
                  <a:gd name="T66" fmla="*/ 64 w 108"/>
                  <a:gd name="T67" fmla="*/ 62 h 76"/>
                  <a:gd name="T68" fmla="*/ 70 w 108"/>
                  <a:gd name="T69" fmla="*/ 68 h 76"/>
                  <a:gd name="T70" fmla="*/ 78 w 108"/>
                  <a:gd name="T71" fmla="*/ 72 h 76"/>
                  <a:gd name="T72" fmla="*/ 78 w 108"/>
                  <a:gd name="T73" fmla="*/ 72 h 76"/>
                  <a:gd name="T74" fmla="*/ 90 w 108"/>
                  <a:gd name="T75" fmla="*/ 76 h 76"/>
                  <a:gd name="T76" fmla="*/ 92 w 108"/>
                  <a:gd name="T77" fmla="*/ 74 h 76"/>
                  <a:gd name="T78" fmla="*/ 92 w 108"/>
                  <a:gd name="T79" fmla="*/ 72 h 76"/>
                  <a:gd name="T80" fmla="*/ 92 w 108"/>
                  <a:gd name="T81" fmla="*/ 72 h 76"/>
                  <a:gd name="T82" fmla="*/ 92 w 108"/>
                  <a:gd name="T83" fmla="*/ 64 h 76"/>
                  <a:gd name="T84" fmla="*/ 94 w 108"/>
                  <a:gd name="T85" fmla="*/ 58 h 76"/>
                  <a:gd name="T86" fmla="*/ 94 w 108"/>
                  <a:gd name="T87" fmla="*/ 50 h 76"/>
                  <a:gd name="T88" fmla="*/ 94 w 108"/>
                  <a:gd name="T89" fmla="*/ 48 h 76"/>
                  <a:gd name="T90" fmla="*/ 92 w 108"/>
                  <a:gd name="T91" fmla="*/ 44 h 76"/>
                  <a:gd name="T92" fmla="*/ 92 w 108"/>
                  <a:gd name="T93" fmla="*/ 44 h 76"/>
                  <a:gd name="T94" fmla="*/ 90 w 108"/>
                  <a:gd name="T95" fmla="*/ 42 h 76"/>
                  <a:gd name="T96" fmla="*/ 90 w 108"/>
                  <a:gd name="T97" fmla="*/ 36 h 76"/>
                  <a:gd name="T98" fmla="*/ 96 w 108"/>
                  <a:gd name="T99" fmla="*/ 24 h 76"/>
                  <a:gd name="T100" fmla="*/ 108 w 108"/>
                  <a:gd name="T101" fmla="*/ 2 h 76"/>
                  <a:gd name="T102" fmla="*/ 108 w 108"/>
                  <a:gd name="T103" fmla="*/ 2 h 76"/>
                  <a:gd name="T104" fmla="*/ 108 w 108"/>
                  <a:gd name="T105" fmla="*/ 0 h 76"/>
                  <a:gd name="T106" fmla="*/ 108 w 108"/>
                  <a:gd name="T107" fmla="*/ 0 h 76"/>
                  <a:gd name="T108" fmla="*/ 100 w 108"/>
                  <a:gd name="T109" fmla="*/ 2 h 76"/>
                  <a:gd name="T110" fmla="*/ 92 w 108"/>
                  <a:gd name="T111" fmla="*/ 6 h 76"/>
                  <a:gd name="T112" fmla="*/ 88 w 108"/>
                  <a:gd name="T113" fmla="*/ 6 h 76"/>
                  <a:gd name="T114" fmla="*/ 82 w 108"/>
                  <a:gd name="T115" fmla="*/ 6 h 76"/>
                  <a:gd name="T116" fmla="*/ 82 w 108"/>
                  <a:gd name="T11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76">
                    <a:moveTo>
                      <a:pt x="82" y="6"/>
                    </a:moveTo>
                    <a:lnTo>
                      <a:pt x="82" y="6"/>
                    </a:lnTo>
                    <a:lnTo>
                      <a:pt x="78" y="6"/>
                    </a:lnTo>
                    <a:lnTo>
                      <a:pt x="74" y="8"/>
                    </a:lnTo>
                    <a:lnTo>
                      <a:pt x="62" y="12"/>
                    </a:lnTo>
                    <a:lnTo>
                      <a:pt x="56" y="14"/>
                    </a:lnTo>
                    <a:lnTo>
                      <a:pt x="48" y="14"/>
                    </a:lnTo>
                    <a:lnTo>
                      <a:pt x="42" y="14"/>
                    </a:lnTo>
                    <a:lnTo>
                      <a:pt x="36" y="8"/>
                    </a:lnTo>
                    <a:lnTo>
                      <a:pt x="36" y="8"/>
                    </a:lnTo>
                    <a:lnTo>
                      <a:pt x="30" y="4"/>
                    </a:lnTo>
                    <a:lnTo>
                      <a:pt x="24" y="4"/>
                    </a:lnTo>
                    <a:lnTo>
                      <a:pt x="22" y="6"/>
                    </a:lnTo>
                    <a:lnTo>
                      <a:pt x="20" y="8"/>
                    </a:lnTo>
                    <a:lnTo>
                      <a:pt x="16" y="12"/>
                    </a:lnTo>
                    <a:lnTo>
                      <a:pt x="14" y="12"/>
                    </a:lnTo>
                    <a:lnTo>
                      <a:pt x="12" y="8"/>
                    </a:lnTo>
                    <a:lnTo>
                      <a:pt x="12" y="8"/>
                    </a:lnTo>
                    <a:lnTo>
                      <a:pt x="8" y="6"/>
                    </a:lnTo>
                    <a:lnTo>
                      <a:pt x="4" y="8"/>
                    </a:lnTo>
                    <a:lnTo>
                      <a:pt x="2" y="14"/>
                    </a:lnTo>
                    <a:lnTo>
                      <a:pt x="0" y="26"/>
                    </a:lnTo>
                    <a:lnTo>
                      <a:pt x="0" y="26"/>
                    </a:lnTo>
                    <a:lnTo>
                      <a:pt x="2" y="30"/>
                    </a:lnTo>
                    <a:lnTo>
                      <a:pt x="4" y="32"/>
                    </a:lnTo>
                    <a:lnTo>
                      <a:pt x="18" y="36"/>
                    </a:lnTo>
                    <a:lnTo>
                      <a:pt x="18" y="36"/>
                    </a:lnTo>
                    <a:lnTo>
                      <a:pt x="26" y="40"/>
                    </a:lnTo>
                    <a:lnTo>
                      <a:pt x="36" y="48"/>
                    </a:lnTo>
                    <a:lnTo>
                      <a:pt x="44" y="54"/>
                    </a:lnTo>
                    <a:lnTo>
                      <a:pt x="52" y="56"/>
                    </a:lnTo>
                    <a:lnTo>
                      <a:pt x="52" y="56"/>
                    </a:lnTo>
                    <a:lnTo>
                      <a:pt x="60" y="58"/>
                    </a:lnTo>
                    <a:lnTo>
                      <a:pt x="64" y="62"/>
                    </a:lnTo>
                    <a:lnTo>
                      <a:pt x="70" y="68"/>
                    </a:lnTo>
                    <a:lnTo>
                      <a:pt x="78" y="72"/>
                    </a:lnTo>
                    <a:lnTo>
                      <a:pt x="78" y="72"/>
                    </a:lnTo>
                    <a:lnTo>
                      <a:pt x="90" y="76"/>
                    </a:lnTo>
                    <a:lnTo>
                      <a:pt x="92" y="74"/>
                    </a:lnTo>
                    <a:lnTo>
                      <a:pt x="92" y="72"/>
                    </a:lnTo>
                    <a:lnTo>
                      <a:pt x="92" y="72"/>
                    </a:lnTo>
                    <a:lnTo>
                      <a:pt x="92" y="64"/>
                    </a:lnTo>
                    <a:lnTo>
                      <a:pt x="94" y="58"/>
                    </a:lnTo>
                    <a:lnTo>
                      <a:pt x="94" y="50"/>
                    </a:lnTo>
                    <a:lnTo>
                      <a:pt x="94" y="48"/>
                    </a:lnTo>
                    <a:lnTo>
                      <a:pt x="92" y="44"/>
                    </a:lnTo>
                    <a:lnTo>
                      <a:pt x="92" y="44"/>
                    </a:lnTo>
                    <a:lnTo>
                      <a:pt x="90" y="42"/>
                    </a:lnTo>
                    <a:lnTo>
                      <a:pt x="90" y="36"/>
                    </a:lnTo>
                    <a:lnTo>
                      <a:pt x="96" y="24"/>
                    </a:lnTo>
                    <a:lnTo>
                      <a:pt x="108" y="2"/>
                    </a:lnTo>
                    <a:lnTo>
                      <a:pt x="108" y="2"/>
                    </a:lnTo>
                    <a:lnTo>
                      <a:pt x="108" y="0"/>
                    </a:lnTo>
                    <a:lnTo>
                      <a:pt x="108" y="0"/>
                    </a:lnTo>
                    <a:lnTo>
                      <a:pt x="100" y="2"/>
                    </a:lnTo>
                    <a:lnTo>
                      <a:pt x="92" y="6"/>
                    </a:lnTo>
                    <a:lnTo>
                      <a:pt x="88" y="6"/>
                    </a:lnTo>
                    <a:lnTo>
                      <a:pt x="82" y="6"/>
                    </a:lnTo>
                    <a:lnTo>
                      <a:pt x="8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8" name="Freeform 131"/>
              <p:cNvSpPr>
                <a:spLocks/>
              </p:cNvSpPr>
              <p:nvPr/>
            </p:nvSpPr>
            <p:spPr bwMode="auto">
              <a:xfrm>
                <a:off x="2904" y="2154"/>
                <a:ext cx="408" cy="440"/>
              </a:xfrm>
              <a:custGeom>
                <a:avLst/>
                <a:gdLst>
                  <a:gd name="T0" fmla="*/ 236 w 408"/>
                  <a:gd name="T1" fmla="*/ 54 h 440"/>
                  <a:gd name="T2" fmla="*/ 236 w 408"/>
                  <a:gd name="T3" fmla="*/ 42 h 440"/>
                  <a:gd name="T4" fmla="*/ 236 w 408"/>
                  <a:gd name="T5" fmla="*/ 34 h 440"/>
                  <a:gd name="T6" fmla="*/ 196 w 408"/>
                  <a:gd name="T7" fmla="*/ 16 h 440"/>
                  <a:gd name="T8" fmla="*/ 188 w 408"/>
                  <a:gd name="T9" fmla="*/ 6 h 440"/>
                  <a:gd name="T10" fmla="*/ 174 w 408"/>
                  <a:gd name="T11" fmla="*/ 4 h 440"/>
                  <a:gd name="T12" fmla="*/ 152 w 408"/>
                  <a:gd name="T13" fmla="*/ 14 h 440"/>
                  <a:gd name="T14" fmla="*/ 136 w 408"/>
                  <a:gd name="T15" fmla="*/ 10 h 440"/>
                  <a:gd name="T16" fmla="*/ 132 w 408"/>
                  <a:gd name="T17" fmla="*/ 22 h 440"/>
                  <a:gd name="T18" fmla="*/ 118 w 408"/>
                  <a:gd name="T19" fmla="*/ 24 h 440"/>
                  <a:gd name="T20" fmla="*/ 120 w 408"/>
                  <a:gd name="T21" fmla="*/ 42 h 440"/>
                  <a:gd name="T22" fmla="*/ 102 w 408"/>
                  <a:gd name="T23" fmla="*/ 38 h 440"/>
                  <a:gd name="T24" fmla="*/ 90 w 408"/>
                  <a:gd name="T25" fmla="*/ 30 h 440"/>
                  <a:gd name="T26" fmla="*/ 86 w 408"/>
                  <a:gd name="T27" fmla="*/ 46 h 440"/>
                  <a:gd name="T28" fmla="*/ 84 w 408"/>
                  <a:gd name="T29" fmla="*/ 62 h 440"/>
                  <a:gd name="T30" fmla="*/ 76 w 408"/>
                  <a:gd name="T31" fmla="*/ 58 h 440"/>
                  <a:gd name="T32" fmla="*/ 62 w 408"/>
                  <a:gd name="T33" fmla="*/ 30 h 440"/>
                  <a:gd name="T34" fmla="*/ 50 w 408"/>
                  <a:gd name="T35" fmla="*/ 38 h 440"/>
                  <a:gd name="T36" fmla="*/ 46 w 408"/>
                  <a:gd name="T37" fmla="*/ 52 h 440"/>
                  <a:gd name="T38" fmla="*/ 30 w 408"/>
                  <a:gd name="T39" fmla="*/ 54 h 440"/>
                  <a:gd name="T40" fmla="*/ 10 w 408"/>
                  <a:gd name="T41" fmla="*/ 56 h 440"/>
                  <a:gd name="T42" fmla="*/ 18 w 408"/>
                  <a:gd name="T43" fmla="*/ 84 h 440"/>
                  <a:gd name="T44" fmla="*/ 0 w 408"/>
                  <a:gd name="T45" fmla="*/ 96 h 440"/>
                  <a:gd name="T46" fmla="*/ 12 w 408"/>
                  <a:gd name="T47" fmla="*/ 118 h 440"/>
                  <a:gd name="T48" fmla="*/ 10 w 408"/>
                  <a:gd name="T49" fmla="*/ 132 h 440"/>
                  <a:gd name="T50" fmla="*/ 34 w 408"/>
                  <a:gd name="T51" fmla="*/ 142 h 440"/>
                  <a:gd name="T52" fmla="*/ 30 w 408"/>
                  <a:gd name="T53" fmla="*/ 162 h 440"/>
                  <a:gd name="T54" fmla="*/ 54 w 408"/>
                  <a:gd name="T55" fmla="*/ 148 h 440"/>
                  <a:gd name="T56" fmla="*/ 82 w 408"/>
                  <a:gd name="T57" fmla="*/ 130 h 440"/>
                  <a:gd name="T58" fmla="*/ 114 w 408"/>
                  <a:gd name="T59" fmla="*/ 148 h 440"/>
                  <a:gd name="T60" fmla="*/ 130 w 408"/>
                  <a:gd name="T61" fmla="*/ 180 h 440"/>
                  <a:gd name="T62" fmla="*/ 138 w 408"/>
                  <a:gd name="T63" fmla="*/ 208 h 440"/>
                  <a:gd name="T64" fmla="*/ 162 w 408"/>
                  <a:gd name="T65" fmla="*/ 232 h 440"/>
                  <a:gd name="T66" fmla="*/ 188 w 408"/>
                  <a:gd name="T67" fmla="*/ 252 h 440"/>
                  <a:gd name="T68" fmla="*/ 238 w 408"/>
                  <a:gd name="T69" fmla="*/ 282 h 440"/>
                  <a:gd name="T70" fmla="*/ 260 w 408"/>
                  <a:gd name="T71" fmla="*/ 304 h 440"/>
                  <a:gd name="T72" fmla="*/ 274 w 408"/>
                  <a:gd name="T73" fmla="*/ 314 h 440"/>
                  <a:gd name="T74" fmla="*/ 288 w 408"/>
                  <a:gd name="T75" fmla="*/ 334 h 440"/>
                  <a:gd name="T76" fmla="*/ 320 w 408"/>
                  <a:gd name="T77" fmla="*/ 364 h 440"/>
                  <a:gd name="T78" fmla="*/ 318 w 408"/>
                  <a:gd name="T79" fmla="*/ 404 h 440"/>
                  <a:gd name="T80" fmla="*/ 310 w 408"/>
                  <a:gd name="T81" fmla="*/ 434 h 440"/>
                  <a:gd name="T82" fmla="*/ 330 w 408"/>
                  <a:gd name="T83" fmla="*/ 428 h 440"/>
                  <a:gd name="T84" fmla="*/ 354 w 408"/>
                  <a:gd name="T85" fmla="*/ 392 h 440"/>
                  <a:gd name="T86" fmla="*/ 348 w 408"/>
                  <a:gd name="T87" fmla="*/ 362 h 440"/>
                  <a:gd name="T88" fmla="*/ 344 w 408"/>
                  <a:gd name="T89" fmla="*/ 340 h 440"/>
                  <a:gd name="T90" fmla="*/ 370 w 408"/>
                  <a:gd name="T91" fmla="*/ 322 h 440"/>
                  <a:gd name="T92" fmla="*/ 396 w 408"/>
                  <a:gd name="T93" fmla="*/ 348 h 440"/>
                  <a:gd name="T94" fmla="*/ 406 w 408"/>
                  <a:gd name="T95" fmla="*/ 338 h 440"/>
                  <a:gd name="T96" fmla="*/ 372 w 408"/>
                  <a:gd name="T97" fmla="*/ 302 h 440"/>
                  <a:gd name="T98" fmla="*/ 328 w 408"/>
                  <a:gd name="T99" fmla="*/ 276 h 440"/>
                  <a:gd name="T100" fmla="*/ 328 w 408"/>
                  <a:gd name="T101" fmla="*/ 254 h 440"/>
                  <a:gd name="T102" fmla="*/ 266 w 408"/>
                  <a:gd name="T103" fmla="*/ 228 h 440"/>
                  <a:gd name="T104" fmla="*/ 236 w 408"/>
                  <a:gd name="T105" fmla="*/ 168 h 440"/>
                  <a:gd name="T106" fmla="*/ 194 w 408"/>
                  <a:gd name="T107" fmla="*/ 128 h 440"/>
                  <a:gd name="T108" fmla="*/ 194 w 408"/>
                  <a:gd name="T109" fmla="*/ 92 h 440"/>
                  <a:gd name="T110" fmla="*/ 202 w 408"/>
                  <a:gd name="T111" fmla="*/ 82 h 440"/>
                  <a:gd name="T112" fmla="*/ 230 w 408"/>
                  <a:gd name="T113" fmla="*/ 70 h 440"/>
                  <a:gd name="T114" fmla="*/ 246 w 408"/>
                  <a:gd name="T115" fmla="*/ 7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440">
                    <a:moveTo>
                      <a:pt x="248" y="72"/>
                    </a:moveTo>
                    <a:lnTo>
                      <a:pt x="248" y="72"/>
                    </a:lnTo>
                    <a:lnTo>
                      <a:pt x="246" y="66"/>
                    </a:lnTo>
                    <a:lnTo>
                      <a:pt x="240" y="62"/>
                    </a:lnTo>
                    <a:lnTo>
                      <a:pt x="240" y="62"/>
                    </a:lnTo>
                    <a:lnTo>
                      <a:pt x="238" y="58"/>
                    </a:lnTo>
                    <a:lnTo>
                      <a:pt x="236" y="54"/>
                    </a:lnTo>
                    <a:lnTo>
                      <a:pt x="236" y="54"/>
                    </a:lnTo>
                    <a:lnTo>
                      <a:pt x="238" y="50"/>
                    </a:lnTo>
                    <a:lnTo>
                      <a:pt x="240" y="46"/>
                    </a:lnTo>
                    <a:lnTo>
                      <a:pt x="240" y="46"/>
                    </a:lnTo>
                    <a:lnTo>
                      <a:pt x="240" y="44"/>
                    </a:lnTo>
                    <a:lnTo>
                      <a:pt x="240" y="44"/>
                    </a:lnTo>
                    <a:lnTo>
                      <a:pt x="236" y="42"/>
                    </a:lnTo>
                    <a:lnTo>
                      <a:pt x="234" y="42"/>
                    </a:lnTo>
                    <a:lnTo>
                      <a:pt x="232" y="40"/>
                    </a:lnTo>
                    <a:lnTo>
                      <a:pt x="232" y="40"/>
                    </a:lnTo>
                    <a:lnTo>
                      <a:pt x="232" y="38"/>
                    </a:lnTo>
                    <a:lnTo>
                      <a:pt x="232" y="38"/>
                    </a:lnTo>
                    <a:lnTo>
                      <a:pt x="234" y="36"/>
                    </a:lnTo>
                    <a:lnTo>
                      <a:pt x="236" y="34"/>
                    </a:lnTo>
                    <a:lnTo>
                      <a:pt x="242" y="28"/>
                    </a:lnTo>
                    <a:lnTo>
                      <a:pt x="242" y="28"/>
                    </a:lnTo>
                    <a:lnTo>
                      <a:pt x="242" y="28"/>
                    </a:lnTo>
                    <a:lnTo>
                      <a:pt x="242" y="28"/>
                    </a:lnTo>
                    <a:lnTo>
                      <a:pt x="220" y="24"/>
                    </a:lnTo>
                    <a:lnTo>
                      <a:pt x="204" y="20"/>
                    </a:lnTo>
                    <a:lnTo>
                      <a:pt x="196" y="16"/>
                    </a:lnTo>
                    <a:lnTo>
                      <a:pt x="194" y="14"/>
                    </a:lnTo>
                    <a:lnTo>
                      <a:pt x="194" y="12"/>
                    </a:lnTo>
                    <a:lnTo>
                      <a:pt x="194" y="12"/>
                    </a:lnTo>
                    <a:lnTo>
                      <a:pt x="192" y="10"/>
                    </a:lnTo>
                    <a:lnTo>
                      <a:pt x="192" y="8"/>
                    </a:lnTo>
                    <a:lnTo>
                      <a:pt x="190" y="8"/>
                    </a:lnTo>
                    <a:lnTo>
                      <a:pt x="188" y="6"/>
                    </a:lnTo>
                    <a:lnTo>
                      <a:pt x="188" y="6"/>
                    </a:lnTo>
                    <a:lnTo>
                      <a:pt x="190" y="2"/>
                    </a:lnTo>
                    <a:lnTo>
                      <a:pt x="192" y="0"/>
                    </a:lnTo>
                    <a:lnTo>
                      <a:pt x="192" y="0"/>
                    </a:lnTo>
                    <a:lnTo>
                      <a:pt x="182" y="2"/>
                    </a:lnTo>
                    <a:lnTo>
                      <a:pt x="182" y="2"/>
                    </a:lnTo>
                    <a:lnTo>
                      <a:pt x="174" y="4"/>
                    </a:lnTo>
                    <a:lnTo>
                      <a:pt x="168" y="4"/>
                    </a:lnTo>
                    <a:lnTo>
                      <a:pt x="164" y="4"/>
                    </a:lnTo>
                    <a:lnTo>
                      <a:pt x="158" y="4"/>
                    </a:lnTo>
                    <a:lnTo>
                      <a:pt x="158" y="4"/>
                    </a:lnTo>
                    <a:lnTo>
                      <a:pt x="154" y="6"/>
                    </a:lnTo>
                    <a:lnTo>
                      <a:pt x="152" y="10"/>
                    </a:lnTo>
                    <a:lnTo>
                      <a:pt x="152" y="14"/>
                    </a:lnTo>
                    <a:lnTo>
                      <a:pt x="148" y="16"/>
                    </a:lnTo>
                    <a:lnTo>
                      <a:pt x="148" y="16"/>
                    </a:lnTo>
                    <a:lnTo>
                      <a:pt x="146" y="16"/>
                    </a:lnTo>
                    <a:lnTo>
                      <a:pt x="146" y="16"/>
                    </a:lnTo>
                    <a:lnTo>
                      <a:pt x="142" y="14"/>
                    </a:lnTo>
                    <a:lnTo>
                      <a:pt x="136" y="10"/>
                    </a:lnTo>
                    <a:lnTo>
                      <a:pt x="136" y="10"/>
                    </a:lnTo>
                    <a:lnTo>
                      <a:pt x="130" y="10"/>
                    </a:lnTo>
                    <a:lnTo>
                      <a:pt x="130" y="10"/>
                    </a:lnTo>
                    <a:lnTo>
                      <a:pt x="128" y="18"/>
                    </a:lnTo>
                    <a:lnTo>
                      <a:pt x="130" y="22"/>
                    </a:lnTo>
                    <a:lnTo>
                      <a:pt x="130" y="22"/>
                    </a:lnTo>
                    <a:lnTo>
                      <a:pt x="132" y="22"/>
                    </a:lnTo>
                    <a:lnTo>
                      <a:pt x="132" y="22"/>
                    </a:lnTo>
                    <a:lnTo>
                      <a:pt x="132" y="26"/>
                    </a:lnTo>
                    <a:lnTo>
                      <a:pt x="132" y="28"/>
                    </a:lnTo>
                    <a:lnTo>
                      <a:pt x="132" y="28"/>
                    </a:lnTo>
                    <a:lnTo>
                      <a:pt x="128" y="28"/>
                    </a:lnTo>
                    <a:lnTo>
                      <a:pt x="124" y="26"/>
                    </a:lnTo>
                    <a:lnTo>
                      <a:pt x="120" y="24"/>
                    </a:lnTo>
                    <a:lnTo>
                      <a:pt x="118" y="24"/>
                    </a:lnTo>
                    <a:lnTo>
                      <a:pt x="118" y="24"/>
                    </a:lnTo>
                    <a:lnTo>
                      <a:pt x="118" y="28"/>
                    </a:lnTo>
                    <a:lnTo>
                      <a:pt x="120" y="34"/>
                    </a:lnTo>
                    <a:lnTo>
                      <a:pt x="122" y="38"/>
                    </a:lnTo>
                    <a:lnTo>
                      <a:pt x="120" y="40"/>
                    </a:lnTo>
                    <a:lnTo>
                      <a:pt x="120" y="42"/>
                    </a:lnTo>
                    <a:lnTo>
                      <a:pt x="120" y="42"/>
                    </a:lnTo>
                    <a:lnTo>
                      <a:pt x="116" y="40"/>
                    </a:lnTo>
                    <a:lnTo>
                      <a:pt x="114" y="38"/>
                    </a:lnTo>
                    <a:lnTo>
                      <a:pt x="110" y="36"/>
                    </a:lnTo>
                    <a:lnTo>
                      <a:pt x="106" y="38"/>
                    </a:lnTo>
                    <a:lnTo>
                      <a:pt x="106" y="38"/>
                    </a:lnTo>
                    <a:lnTo>
                      <a:pt x="104" y="38"/>
                    </a:lnTo>
                    <a:lnTo>
                      <a:pt x="102" y="38"/>
                    </a:lnTo>
                    <a:lnTo>
                      <a:pt x="98" y="34"/>
                    </a:lnTo>
                    <a:lnTo>
                      <a:pt x="96" y="30"/>
                    </a:lnTo>
                    <a:lnTo>
                      <a:pt x="94" y="30"/>
                    </a:lnTo>
                    <a:lnTo>
                      <a:pt x="92" y="30"/>
                    </a:lnTo>
                    <a:lnTo>
                      <a:pt x="92" y="30"/>
                    </a:lnTo>
                    <a:lnTo>
                      <a:pt x="92" y="30"/>
                    </a:lnTo>
                    <a:lnTo>
                      <a:pt x="90" y="30"/>
                    </a:lnTo>
                    <a:lnTo>
                      <a:pt x="90" y="30"/>
                    </a:lnTo>
                    <a:lnTo>
                      <a:pt x="90" y="36"/>
                    </a:lnTo>
                    <a:lnTo>
                      <a:pt x="90" y="40"/>
                    </a:lnTo>
                    <a:lnTo>
                      <a:pt x="90" y="40"/>
                    </a:lnTo>
                    <a:lnTo>
                      <a:pt x="88" y="44"/>
                    </a:lnTo>
                    <a:lnTo>
                      <a:pt x="86" y="46"/>
                    </a:lnTo>
                    <a:lnTo>
                      <a:pt x="86" y="46"/>
                    </a:lnTo>
                    <a:lnTo>
                      <a:pt x="84" y="48"/>
                    </a:lnTo>
                    <a:lnTo>
                      <a:pt x="84" y="48"/>
                    </a:lnTo>
                    <a:lnTo>
                      <a:pt x="82" y="52"/>
                    </a:lnTo>
                    <a:lnTo>
                      <a:pt x="84" y="56"/>
                    </a:lnTo>
                    <a:lnTo>
                      <a:pt x="84" y="60"/>
                    </a:lnTo>
                    <a:lnTo>
                      <a:pt x="84" y="62"/>
                    </a:lnTo>
                    <a:lnTo>
                      <a:pt x="84" y="62"/>
                    </a:lnTo>
                    <a:lnTo>
                      <a:pt x="84" y="62"/>
                    </a:lnTo>
                    <a:lnTo>
                      <a:pt x="84" y="62"/>
                    </a:lnTo>
                    <a:lnTo>
                      <a:pt x="84" y="62"/>
                    </a:lnTo>
                    <a:lnTo>
                      <a:pt x="84" y="62"/>
                    </a:lnTo>
                    <a:lnTo>
                      <a:pt x="82" y="62"/>
                    </a:lnTo>
                    <a:lnTo>
                      <a:pt x="80" y="62"/>
                    </a:lnTo>
                    <a:lnTo>
                      <a:pt x="76" y="58"/>
                    </a:lnTo>
                    <a:lnTo>
                      <a:pt x="72" y="52"/>
                    </a:lnTo>
                    <a:lnTo>
                      <a:pt x="68" y="48"/>
                    </a:lnTo>
                    <a:lnTo>
                      <a:pt x="68" y="48"/>
                    </a:lnTo>
                    <a:lnTo>
                      <a:pt x="64" y="44"/>
                    </a:lnTo>
                    <a:lnTo>
                      <a:pt x="62" y="40"/>
                    </a:lnTo>
                    <a:lnTo>
                      <a:pt x="62" y="30"/>
                    </a:lnTo>
                    <a:lnTo>
                      <a:pt x="62" y="30"/>
                    </a:lnTo>
                    <a:lnTo>
                      <a:pt x="62" y="28"/>
                    </a:lnTo>
                    <a:lnTo>
                      <a:pt x="60" y="30"/>
                    </a:lnTo>
                    <a:lnTo>
                      <a:pt x="60" y="30"/>
                    </a:lnTo>
                    <a:lnTo>
                      <a:pt x="54" y="36"/>
                    </a:lnTo>
                    <a:lnTo>
                      <a:pt x="54" y="36"/>
                    </a:lnTo>
                    <a:lnTo>
                      <a:pt x="50" y="38"/>
                    </a:lnTo>
                    <a:lnTo>
                      <a:pt x="50" y="38"/>
                    </a:lnTo>
                    <a:lnTo>
                      <a:pt x="50" y="38"/>
                    </a:lnTo>
                    <a:lnTo>
                      <a:pt x="50" y="38"/>
                    </a:lnTo>
                    <a:lnTo>
                      <a:pt x="50" y="40"/>
                    </a:lnTo>
                    <a:lnTo>
                      <a:pt x="52" y="42"/>
                    </a:lnTo>
                    <a:lnTo>
                      <a:pt x="52" y="46"/>
                    </a:lnTo>
                    <a:lnTo>
                      <a:pt x="46" y="52"/>
                    </a:lnTo>
                    <a:lnTo>
                      <a:pt x="46" y="52"/>
                    </a:lnTo>
                    <a:lnTo>
                      <a:pt x="42" y="54"/>
                    </a:lnTo>
                    <a:lnTo>
                      <a:pt x="42" y="54"/>
                    </a:lnTo>
                    <a:lnTo>
                      <a:pt x="38" y="56"/>
                    </a:lnTo>
                    <a:lnTo>
                      <a:pt x="36" y="56"/>
                    </a:lnTo>
                    <a:lnTo>
                      <a:pt x="34" y="54"/>
                    </a:lnTo>
                    <a:lnTo>
                      <a:pt x="30" y="54"/>
                    </a:lnTo>
                    <a:lnTo>
                      <a:pt x="30" y="54"/>
                    </a:lnTo>
                    <a:lnTo>
                      <a:pt x="26" y="56"/>
                    </a:lnTo>
                    <a:lnTo>
                      <a:pt x="26" y="56"/>
                    </a:lnTo>
                    <a:lnTo>
                      <a:pt x="20" y="60"/>
                    </a:lnTo>
                    <a:lnTo>
                      <a:pt x="20" y="60"/>
                    </a:lnTo>
                    <a:lnTo>
                      <a:pt x="14" y="58"/>
                    </a:lnTo>
                    <a:lnTo>
                      <a:pt x="10" y="56"/>
                    </a:lnTo>
                    <a:lnTo>
                      <a:pt x="10" y="56"/>
                    </a:lnTo>
                    <a:lnTo>
                      <a:pt x="8" y="62"/>
                    </a:lnTo>
                    <a:lnTo>
                      <a:pt x="8" y="68"/>
                    </a:lnTo>
                    <a:lnTo>
                      <a:pt x="10" y="70"/>
                    </a:lnTo>
                    <a:lnTo>
                      <a:pt x="12" y="74"/>
                    </a:lnTo>
                    <a:lnTo>
                      <a:pt x="16" y="78"/>
                    </a:lnTo>
                    <a:lnTo>
                      <a:pt x="18" y="82"/>
                    </a:lnTo>
                    <a:lnTo>
                      <a:pt x="18" y="84"/>
                    </a:lnTo>
                    <a:lnTo>
                      <a:pt x="18" y="84"/>
                    </a:lnTo>
                    <a:lnTo>
                      <a:pt x="16" y="86"/>
                    </a:lnTo>
                    <a:lnTo>
                      <a:pt x="16" y="86"/>
                    </a:lnTo>
                    <a:lnTo>
                      <a:pt x="12" y="90"/>
                    </a:lnTo>
                    <a:lnTo>
                      <a:pt x="6" y="92"/>
                    </a:lnTo>
                    <a:lnTo>
                      <a:pt x="0" y="96"/>
                    </a:lnTo>
                    <a:lnTo>
                      <a:pt x="0" y="96"/>
                    </a:lnTo>
                    <a:lnTo>
                      <a:pt x="0" y="98"/>
                    </a:lnTo>
                    <a:lnTo>
                      <a:pt x="6" y="104"/>
                    </a:lnTo>
                    <a:lnTo>
                      <a:pt x="6" y="104"/>
                    </a:lnTo>
                    <a:lnTo>
                      <a:pt x="12" y="108"/>
                    </a:lnTo>
                    <a:lnTo>
                      <a:pt x="14" y="112"/>
                    </a:lnTo>
                    <a:lnTo>
                      <a:pt x="14" y="116"/>
                    </a:lnTo>
                    <a:lnTo>
                      <a:pt x="12" y="118"/>
                    </a:lnTo>
                    <a:lnTo>
                      <a:pt x="12" y="118"/>
                    </a:lnTo>
                    <a:lnTo>
                      <a:pt x="10" y="120"/>
                    </a:lnTo>
                    <a:lnTo>
                      <a:pt x="10" y="120"/>
                    </a:lnTo>
                    <a:lnTo>
                      <a:pt x="8" y="126"/>
                    </a:lnTo>
                    <a:lnTo>
                      <a:pt x="8" y="130"/>
                    </a:lnTo>
                    <a:lnTo>
                      <a:pt x="10" y="132"/>
                    </a:lnTo>
                    <a:lnTo>
                      <a:pt x="10" y="132"/>
                    </a:lnTo>
                    <a:lnTo>
                      <a:pt x="12" y="138"/>
                    </a:lnTo>
                    <a:lnTo>
                      <a:pt x="16" y="140"/>
                    </a:lnTo>
                    <a:lnTo>
                      <a:pt x="20" y="142"/>
                    </a:lnTo>
                    <a:lnTo>
                      <a:pt x="24" y="142"/>
                    </a:lnTo>
                    <a:lnTo>
                      <a:pt x="30" y="140"/>
                    </a:lnTo>
                    <a:lnTo>
                      <a:pt x="32" y="140"/>
                    </a:lnTo>
                    <a:lnTo>
                      <a:pt x="34" y="142"/>
                    </a:lnTo>
                    <a:lnTo>
                      <a:pt x="34" y="142"/>
                    </a:lnTo>
                    <a:lnTo>
                      <a:pt x="36" y="144"/>
                    </a:lnTo>
                    <a:lnTo>
                      <a:pt x="36" y="146"/>
                    </a:lnTo>
                    <a:lnTo>
                      <a:pt x="32" y="152"/>
                    </a:lnTo>
                    <a:lnTo>
                      <a:pt x="30" y="158"/>
                    </a:lnTo>
                    <a:lnTo>
                      <a:pt x="30" y="162"/>
                    </a:lnTo>
                    <a:lnTo>
                      <a:pt x="30" y="162"/>
                    </a:lnTo>
                    <a:lnTo>
                      <a:pt x="28" y="162"/>
                    </a:lnTo>
                    <a:lnTo>
                      <a:pt x="28" y="162"/>
                    </a:lnTo>
                    <a:lnTo>
                      <a:pt x="28" y="162"/>
                    </a:lnTo>
                    <a:lnTo>
                      <a:pt x="28" y="162"/>
                    </a:lnTo>
                    <a:lnTo>
                      <a:pt x="40" y="158"/>
                    </a:lnTo>
                    <a:lnTo>
                      <a:pt x="48" y="154"/>
                    </a:lnTo>
                    <a:lnTo>
                      <a:pt x="54" y="148"/>
                    </a:lnTo>
                    <a:lnTo>
                      <a:pt x="56" y="144"/>
                    </a:lnTo>
                    <a:lnTo>
                      <a:pt x="62" y="136"/>
                    </a:lnTo>
                    <a:lnTo>
                      <a:pt x="66" y="132"/>
                    </a:lnTo>
                    <a:lnTo>
                      <a:pt x="70" y="130"/>
                    </a:lnTo>
                    <a:lnTo>
                      <a:pt x="70" y="130"/>
                    </a:lnTo>
                    <a:lnTo>
                      <a:pt x="76" y="128"/>
                    </a:lnTo>
                    <a:lnTo>
                      <a:pt x="82" y="130"/>
                    </a:lnTo>
                    <a:lnTo>
                      <a:pt x="86" y="134"/>
                    </a:lnTo>
                    <a:lnTo>
                      <a:pt x="92" y="138"/>
                    </a:lnTo>
                    <a:lnTo>
                      <a:pt x="100" y="146"/>
                    </a:lnTo>
                    <a:lnTo>
                      <a:pt x="104" y="148"/>
                    </a:lnTo>
                    <a:lnTo>
                      <a:pt x="110" y="148"/>
                    </a:lnTo>
                    <a:lnTo>
                      <a:pt x="110" y="148"/>
                    </a:lnTo>
                    <a:lnTo>
                      <a:pt x="114" y="148"/>
                    </a:lnTo>
                    <a:lnTo>
                      <a:pt x="118" y="150"/>
                    </a:lnTo>
                    <a:lnTo>
                      <a:pt x="120" y="154"/>
                    </a:lnTo>
                    <a:lnTo>
                      <a:pt x="122" y="160"/>
                    </a:lnTo>
                    <a:lnTo>
                      <a:pt x="124" y="172"/>
                    </a:lnTo>
                    <a:lnTo>
                      <a:pt x="126" y="176"/>
                    </a:lnTo>
                    <a:lnTo>
                      <a:pt x="130" y="180"/>
                    </a:lnTo>
                    <a:lnTo>
                      <a:pt x="130" y="180"/>
                    </a:lnTo>
                    <a:lnTo>
                      <a:pt x="132" y="184"/>
                    </a:lnTo>
                    <a:lnTo>
                      <a:pt x="132" y="186"/>
                    </a:lnTo>
                    <a:lnTo>
                      <a:pt x="132" y="192"/>
                    </a:lnTo>
                    <a:lnTo>
                      <a:pt x="132" y="200"/>
                    </a:lnTo>
                    <a:lnTo>
                      <a:pt x="134" y="204"/>
                    </a:lnTo>
                    <a:lnTo>
                      <a:pt x="138" y="208"/>
                    </a:lnTo>
                    <a:lnTo>
                      <a:pt x="138" y="208"/>
                    </a:lnTo>
                    <a:lnTo>
                      <a:pt x="152" y="216"/>
                    </a:lnTo>
                    <a:lnTo>
                      <a:pt x="154" y="220"/>
                    </a:lnTo>
                    <a:lnTo>
                      <a:pt x="154" y="226"/>
                    </a:lnTo>
                    <a:lnTo>
                      <a:pt x="154" y="226"/>
                    </a:lnTo>
                    <a:lnTo>
                      <a:pt x="154" y="228"/>
                    </a:lnTo>
                    <a:lnTo>
                      <a:pt x="156" y="230"/>
                    </a:lnTo>
                    <a:lnTo>
                      <a:pt x="162" y="232"/>
                    </a:lnTo>
                    <a:lnTo>
                      <a:pt x="170" y="234"/>
                    </a:lnTo>
                    <a:lnTo>
                      <a:pt x="174" y="238"/>
                    </a:lnTo>
                    <a:lnTo>
                      <a:pt x="176" y="242"/>
                    </a:lnTo>
                    <a:lnTo>
                      <a:pt x="176" y="242"/>
                    </a:lnTo>
                    <a:lnTo>
                      <a:pt x="180" y="248"/>
                    </a:lnTo>
                    <a:lnTo>
                      <a:pt x="184" y="250"/>
                    </a:lnTo>
                    <a:lnTo>
                      <a:pt x="188" y="252"/>
                    </a:lnTo>
                    <a:lnTo>
                      <a:pt x="194" y="260"/>
                    </a:lnTo>
                    <a:lnTo>
                      <a:pt x="194" y="260"/>
                    </a:lnTo>
                    <a:lnTo>
                      <a:pt x="206" y="272"/>
                    </a:lnTo>
                    <a:lnTo>
                      <a:pt x="216" y="278"/>
                    </a:lnTo>
                    <a:lnTo>
                      <a:pt x="228" y="282"/>
                    </a:lnTo>
                    <a:lnTo>
                      <a:pt x="238" y="282"/>
                    </a:lnTo>
                    <a:lnTo>
                      <a:pt x="238" y="282"/>
                    </a:lnTo>
                    <a:lnTo>
                      <a:pt x="242" y="284"/>
                    </a:lnTo>
                    <a:lnTo>
                      <a:pt x="244" y="286"/>
                    </a:lnTo>
                    <a:lnTo>
                      <a:pt x="248" y="294"/>
                    </a:lnTo>
                    <a:lnTo>
                      <a:pt x="252" y="302"/>
                    </a:lnTo>
                    <a:lnTo>
                      <a:pt x="256" y="304"/>
                    </a:lnTo>
                    <a:lnTo>
                      <a:pt x="260" y="304"/>
                    </a:lnTo>
                    <a:lnTo>
                      <a:pt x="260" y="304"/>
                    </a:lnTo>
                    <a:lnTo>
                      <a:pt x="264" y="304"/>
                    </a:lnTo>
                    <a:lnTo>
                      <a:pt x="266" y="306"/>
                    </a:lnTo>
                    <a:lnTo>
                      <a:pt x="266" y="310"/>
                    </a:lnTo>
                    <a:lnTo>
                      <a:pt x="268" y="312"/>
                    </a:lnTo>
                    <a:lnTo>
                      <a:pt x="270" y="314"/>
                    </a:lnTo>
                    <a:lnTo>
                      <a:pt x="274" y="314"/>
                    </a:lnTo>
                    <a:lnTo>
                      <a:pt x="274" y="314"/>
                    </a:lnTo>
                    <a:lnTo>
                      <a:pt x="280" y="312"/>
                    </a:lnTo>
                    <a:lnTo>
                      <a:pt x="282" y="314"/>
                    </a:lnTo>
                    <a:lnTo>
                      <a:pt x="282" y="316"/>
                    </a:lnTo>
                    <a:lnTo>
                      <a:pt x="282" y="318"/>
                    </a:lnTo>
                    <a:lnTo>
                      <a:pt x="282" y="326"/>
                    </a:lnTo>
                    <a:lnTo>
                      <a:pt x="284" y="330"/>
                    </a:lnTo>
                    <a:lnTo>
                      <a:pt x="288" y="334"/>
                    </a:lnTo>
                    <a:lnTo>
                      <a:pt x="288" y="334"/>
                    </a:lnTo>
                    <a:lnTo>
                      <a:pt x="298" y="340"/>
                    </a:lnTo>
                    <a:lnTo>
                      <a:pt x="306" y="342"/>
                    </a:lnTo>
                    <a:lnTo>
                      <a:pt x="310" y="344"/>
                    </a:lnTo>
                    <a:lnTo>
                      <a:pt x="314" y="348"/>
                    </a:lnTo>
                    <a:lnTo>
                      <a:pt x="318" y="356"/>
                    </a:lnTo>
                    <a:lnTo>
                      <a:pt x="320" y="364"/>
                    </a:lnTo>
                    <a:lnTo>
                      <a:pt x="320" y="364"/>
                    </a:lnTo>
                    <a:lnTo>
                      <a:pt x="324" y="382"/>
                    </a:lnTo>
                    <a:lnTo>
                      <a:pt x="326" y="390"/>
                    </a:lnTo>
                    <a:lnTo>
                      <a:pt x="324" y="396"/>
                    </a:lnTo>
                    <a:lnTo>
                      <a:pt x="322" y="400"/>
                    </a:lnTo>
                    <a:lnTo>
                      <a:pt x="322" y="400"/>
                    </a:lnTo>
                    <a:lnTo>
                      <a:pt x="318" y="404"/>
                    </a:lnTo>
                    <a:lnTo>
                      <a:pt x="318" y="408"/>
                    </a:lnTo>
                    <a:lnTo>
                      <a:pt x="318" y="414"/>
                    </a:lnTo>
                    <a:lnTo>
                      <a:pt x="314" y="418"/>
                    </a:lnTo>
                    <a:lnTo>
                      <a:pt x="314" y="418"/>
                    </a:lnTo>
                    <a:lnTo>
                      <a:pt x="310" y="424"/>
                    </a:lnTo>
                    <a:lnTo>
                      <a:pt x="308" y="430"/>
                    </a:lnTo>
                    <a:lnTo>
                      <a:pt x="310" y="434"/>
                    </a:lnTo>
                    <a:lnTo>
                      <a:pt x="314" y="438"/>
                    </a:lnTo>
                    <a:lnTo>
                      <a:pt x="314" y="438"/>
                    </a:lnTo>
                    <a:lnTo>
                      <a:pt x="318" y="440"/>
                    </a:lnTo>
                    <a:lnTo>
                      <a:pt x="322" y="440"/>
                    </a:lnTo>
                    <a:lnTo>
                      <a:pt x="324" y="438"/>
                    </a:lnTo>
                    <a:lnTo>
                      <a:pt x="326" y="436"/>
                    </a:lnTo>
                    <a:lnTo>
                      <a:pt x="330" y="428"/>
                    </a:lnTo>
                    <a:lnTo>
                      <a:pt x="336" y="418"/>
                    </a:lnTo>
                    <a:lnTo>
                      <a:pt x="336" y="418"/>
                    </a:lnTo>
                    <a:lnTo>
                      <a:pt x="340" y="412"/>
                    </a:lnTo>
                    <a:lnTo>
                      <a:pt x="342" y="406"/>
                    </a:lnTo>
                    <a:lnTo>
                      <a:pt x="346" y="400"/>
                    </a:lnTo>
                    <a:lnTo>
                      <a:pt x="354" y="392"/>
                    </a:lnTo>
                    <a:lnTo>
                      <a:pt x="354" y="392"/>
                    </a:lnTo>
                    <a:lnTo>
                      <a:pt x="358" y="388"/>
                    </a:lnTo>
                    <a:lnTo>
                      <a:pt x="362" y="384"/>
                    </a:lnTo>
                    <a:lnTo>
                      <a:pt x="362" y="380"/>
                    </a:lnTo>
                    <a:lnTo>
                      <a:pt x="362" y="374"/>
                    </a:lnTo>
                    <a:lnTo>
                      <a:pt x="360" y="370"/>
                    </a:lnTo>
                    <a:lnTo>
                      <a:pt x="356" y="366"/>
                    </a:lnTo>
                    <a:lnTo>
                      <a:pt x="348" y="362"/>
                    </a:lnTo>
                    <a:lnTo>
                      <a:pt x="348" y="362"/>
                    </a:lnTo>
                    <a:lnTo>
                      <a:pt x="340" y="358"/>
                    </a:lnTo>
                    <a:lnTo>
                      <a:pt x="338" y="356"/>
                    </a:lnTo>
                    <a:lnTo>
                      <a:pt x="338" y="352"/>
                    </a:lnTo>
                    <a:lnTo>
                      <a:pt x="342" y="346"/>
                    </a:lnTo>
                    <a:lnTo>
                      <a:pt x="342" y="346"/>
                    </a:lnTo>
                    <a:lnTo>
                      <a:pt x="344" y="340"/>
                    </a:lnTo>
                    <a:lnTo>
                      <a:pt x="344" y="334"/>
                    </a:lnTo>
                    <a:lnTo>
                      <a:pt x="346" y="328"/>
                    </a:lnTo>
                    <a:lnTo>
                      <a:pt x="352" y="322"/>
                    </a:lnTo>
                    <a:lnTo>
                      <a:pt x="352" y="322"/>
                    </a:lnTo>
                    <a:lnTo>
                      <a:pt x="360" y="318"/>
                    </a:lnTo>
                    <a:lnTo>
                      <a:pt x="364" y="320"/>
                    </a:lnTo>
                    <a:lnTo>
                      <a:pt x="370" y="322"/>
                    </a:lnTo>
                    <a:lnTo>
                      <a:pt x="378" y="324"/>
                    </a:lnTo>
                    <a:lnTo>
                      <a:pt x="378" y="324"/>
                    </a:lnTo>
                    <a:lnTo>
                      <a:pt x="384" y="326"/>
                    </a:lnTo>
                    <a:lnTo>
                      <a:pt x="386" y="328"/>
                    </a:lnTo>
                    <a:lnTo>
                      <a:pt x="390" y="336"/>
                    </a:lnTo>
                    <a:lnTo>
                      <a:pt x="392" y="344"/>
                    </a:lnTo>
                    <a:lnTo>
                      <a:pt x="396" y="348"/>
                    </a:lnTo>
                    <a:lnTo>
                      <a:pt x="400" y="350"/>
                    </a:lnTo>
                    <a:lnTo>
                      <a:pt x="400" y="350"/>
                    </a:lnTo>
                    <a:lnTo>
                      <a:pt x="406" y="350"/>
                    </a:lnTo>
                    <a:lnTo>
                      <a:pt x="406" y="348"/>
                    </a:lnTo>
                    <a:lnTo>
                      <a:pt x="406" y="344"/>
                    </a:lnTo>
                    <a:lnTo>
                      <a:pt x="406" y="338"/>
                    </a:lnTo>
                    <a:lnTo>
                      <a:pt x="406" y="338"/>
                    </a:lnTo>
                    <a:lnTo>
                      <a:pt x="408" y="334"/>
                    </a:lnTo>
                    <a:lnTo>
                      <a:pt x="408" y="330"/>
                    </a:lnTo>
                    <a:lnTo>
                      <a:pt x="402" y="322"/>
                    </a:lnTo>
                    <a:lnTo>
                      <a:pt x="392" y="314"/>
                    </a:lnTo>
                    <a:lnTo>
                      <a:pt x="384" y="308"/>
                    </a:lnTo>
                    <a:lnTo>
                      <a:pt x="384" y="308"/>
                    </a:lnTo>
                    <a:lnTo>
                      <a:pt x="372" y="302"/>
                    </a:lnTo>
                    <a:lnTo>
                      <a:pt x="366" y="298"/>
                    </a:lnTo>
                    <a:lnTo>
                      <a:pt x="362" y="292"/>
                    </a:lnTo>
                    <a:lnTo>
                      <a:pt x="362" y="292"/>
                    </a:lnTo>
                    <a:lnTo>
                      <a:pt x="358" y="290"/>
                    </a:lnTo>
                    <a:lnTo>
                      <a:pt x="352" y="286"/>
                    </a:lnTo>
                    <a:lnTo>
                      <a:pt x="334" y="280"/>
                    </a:lnTo>
                    <a:lnTo>
                      <a:pt x="328" y="276"/>
                    </a:lnTo>
                    <a:lnTo>
                      <a:pt x="322" y="272"/>
                    </a:lnTo>
                    <a:lnTo>
                      <a:pt x="320" y="268"/>
                    </a:lnTo>
                    <a:lnTo>
                      <a:pt x="324" y="262"/>
                    </a:lnTo>
                    <a:lnTo>
                      <a:pt x="324" y="262"/>
                    </a:lnTo>
                    <a:lnTo>
                      <a:pt x="328" y="258"/>
                    </a:lnTo>
                    <a:lnTo>
                      <a:pt x="328" y="256"/>
                    </a:lnTo>
                    <a:lnTo>
                      <a:pt x="328" y="254"/>
                    </a:lnTo>
                    <a:lnTo>
                      <a:pt x="322" y="252"/>
                    </a:lnTo>
                    <a:lnTo>
                      <a:pt x="314" y="250"/>
                    </a:lnTo>
                    <a:lnTo>
                      <a:pt x="296" y="248"/>
                    </a:lnTo>
                    <a:lnTo>
                      <a:pt x="286" y="246"/>
                    </a:lnTo>
                    <a:lnTo>
                      <a:pt x="278" y="242"/>
                    </a:lnTo>
                    <a:lnTo>
                      <a:pt x="278" y="242"/>
                    </a:lnTo>
                    <a:lnTo>
                      <a:pt x="266" y="228"/>
                    </a:lnTo>
                    <a:lnTo>
                      <a:pt x="256" y="216"/>
                    </a:lnTo>
                    <a:lnTo>
                      <a:pt x="250" y="202"/>
                    </a:lnTo>
                    <a:lnTo>
                      <a:pt x="246" y="192"/>
                    </a:lnTo>
                    <a:lnTo>
                      <a:pt x="240" y="174"/>
                    </a:lnTo>
                    <a:lnTo>
                      <a:pt x="238" y="170"/>
                    </a:lnTo>
                    <a:lnTo>
                      <a:pt x="236" y="168"/>
                    </a:lnTo>
                    <a:lnTo>
                      <a:pt x="236" y="168"/>
                    </a:lnTo>
                    <a:lnTo>
                      <a:pt x="228" y="166"/>
                    </a:lnTo>
                    <a:lnTo>
                      <a:pt x="222" y="162"/>
                    </a:lnTo>
                    <a:lnTo>
                      <a:pt x="208" y="150"/>
                    </a:lnTo>
                    <a:lnTo>
                      <a:pt x="208" y="150"/>
                    </a:lnTo>
                    <a:lnTo>
                      <a:pt x="202" y="146"/>
                    </a:lnTo>
                    <a:lnTo>
                      <a:pt x="198" y="140"/>
                    </a:lnTo>
                    <a:lnTo>
                      <a:pt x="194" y="128"/>
                    </a:lnTo>
                    <a:lnTo>
                      <a:pt x="194" y="116"/>
                    </a:lnTo>
                    <a:lnTo>
                      <a:pt x="194" y="112"/>
                    </a:lnTo>
                    <a:lnTo>
                      <a:pt x="198" y="110"/>
                    </a:lnTo>
                    <a:lnTo>
                      <a:pt x="198" y="110"/>
                    </a:lnTo>
                    <a:lnTo>
                      <a:pt x="202" y="108"/>
                    </a:lnTo>
                    <a:lnTo>
                      <a:pt x="202" y="104"/>
                    </a:lnTo>
                    <a:lnTo>
                      <a:pt x="194" y="92"/>
                    </a:lnTo>
                    <a:lnTo>
                      <a:pt x="194" y="92"/>
                    </a:lnTo>
                    <a:lnTo>
                      <a:pt x="192" y="86"/>
                    </a:lnTo>
                    <a:lnTo>
                      <a:pt x="192" y="82"/>
                    </a:lnTo>
                    <a:lnTo>
                      <a:pt x="196" y="80"/>
                    </a:lnTo>
                    <a:lnTo>
                      <a:pt x="198" y="80"/>
                    </a:lnTo>
                    <a:lnTo>
                      <a:pt x="198" y="80"/>
                    </a:lnTo>
                    <a:lnTo>
                      <a:pt x="202" y="82"/>
                    </a:lnTo>
                    <a:lnTo>
                      <a:pt x="208" y="78"/>
                    </a:lnTo>
                    <a:lnTo>
                      <a:pt x="214" y="74"/>
                    </a:lnTo>
                    <a:lnTo>
                      <a:pt x="222" y="68"/>
                    </a:lnTo>
                    <a:lnTo>
                      <a:pt x="222" y="68"/>
                    </a:lnTo>
                    <a:lnTo>
                      <a:pt x="228" y="66"/>
                    </a:lnTo>
                    <a:lnTo>
                      <a:pt x="228" y="68"/>
                    </a:lnTo>
                    <a:lnTo>
                      <a:pt x="230" y="70"/>
                    </a:lnTo>
                    <a:lnTo>
                      <a:pt x="236" y="70"/>
                    </a:lnTo>
                    <a:lnTo>
                      <a:pt x="236" y="70"/>
                    </a:lnTo>
                    <a:lnTo>
                      <a:pt x="240" y="68"/>
                    </a:lnTo>
                    <a:lnTo>
                      <a:pt x="242" y="68"/>
                    </a:lnTo>
                    <a:lnTo>
                      <a:pt x="242" y="74"/>
                    </a:lnTo>
                    <a:lnTo>
                      <a:pt x="242" y="74"/>
                    </a:lnTo>
                    <a:lnTo>
                      <a:pt x="246" y="74"/>
                    </a:lnTo>
                    <a:lnTo>
                      <a:pt x="248" y="72"/>
                    </a:lnTo>
                    <a:lnTo>
                      <a:pt x="248" y="7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59" name="Freeform 132"/>
              <p:cNvSpPr>
                <a:spLocks/>
              </p:cNvSpPr>
              <p:nvPr/>
            </p:nvSpPr>
            <p:spPr bwMode="auto">
              <a:xfrm>
                <a:off x="2954" y="2438"/>
                <a:ext cx="58" cy="108"/>
              </a:xfrm>
              <a:custGeom>
                <a:avLst/>
                <a:gdLst>
                  <a:gd name="T0" fmla="*/ 52 w 58"/>
                  <a:gd name="T1" fmla="*/ 6 h 108"/>
                  <a:gd name="T2" fmla="*/ 52 w 58"/>
                  <a:gd name="T3" fmla="*/ 6 h 108"/>
                  <a:gd name="T4" fmla="*/ 48 w 58"/>
                  <a:gd name="T5" fmla="*/ 2 h 108"/>
                  <a:gd name="T6" fmla="*/ 42 w 58"/>
                  <a:gd name="T7" fmla="*/ 0 h 108"/>
                  <a:gd name="T8" fmla="*/ 34 w 58"/>
                  <a:gd name="T9" fmla="*/ 2 h 108"/>
                  <a:gd name="T10" fmla="*/ 24 w 58"/>
                  <a:gd name="T11" fmla="*/ 10 h 108"/>
                  <a:gd name="T12" fmla="*/ 24 w 58"/>
                  <a:gd name="T13" fmla="*/ 10 h 108"/>
                  <a:gd name="T14" fmla="*/ 16 w 58"/>
                  <a:gd name="T15" fmla="*/ 16 h 108"/>
                  <a:gd name="T16" fmla="*/ 12 w 58"/>
                  <a:gd name="T17" fmla="*/ 16 h 108"/>
                  <a:gd name="T18" fmla="*/ 8 w 58"/>
                  <a:gd name="T19" fmla="*/ 16 h 108"/>
                  <a:gd name="T20" fmla="*/ 4 w 58"/>
                  <a:gd name="T21" fmla="*/ 14 h 108"/>
                  <a:gd name="T22" fmla="*/ 2 w 58"/>
                  <a:gd name="T23" fmla="*/ 14 h 108"/>
                  <a:gd name="T24" fmla="*/ 2 w 58"/>
                  <a:gd name="T25" fmla="*/ 14 h 108"/>
                  <a:gd name="T26" fmla="*/ 0 w 58"/>
                  <a:gd name="T27" fmla="*/ 22 h 108"/>
                  <a:gd name="T28" fmla="*/ 0 w 58"/>
                  <a:gd name="T29" fmla="*/ 22 h 108"/>
                  <a:gd name="T30" fmla="*/ 2 w 58"/>
                  <a:gd name="T31" fmla="*/ 28 h 108"/>
                  <a:gd name="T32" fmla="*/ 6 w 58"/>
                  <a:gd name="T33" fmla="*/ 32 h 108"/>
                  <a:gd name="T34" fmla="*/ 10 w 58"/>
                  <a:gd name="T35" fmla="*/ 40 h 108"/>
                  <a:gd name="T36" fmla="*/ 10 w 58"/>
                  <a:gd name="T37" fmla="*/ 52 h 108"/>
                  <a:gd name="T38" fmla="*/ 10 w 58"/>
                  <a:gd name="T39" fmla="*/ 52 h 108"/>
                  <a:gd name="T40" fmla="*/ 10 w 58"/>
                  <a:gd name="T41" fmla="*/ 58 h 108"/>
                  <a:gd name="T42" fmla="*/ 12 w 58"/>
                  <a:gd name="T43" fmla="*/ 62 h 108"/>
                  <a:gd name="T44" fmla="*/ 12 w 58"/>
                  <a:gd name="T45" fmla="*/ 66 h 108"/>
                  <a:gd name="T46" fmla="*/ 10 w 58"/>
                  <a:gd name="T47" fmla="*/ 74 h 108"/>
                  <a:gd name="T48" fmla="*/ 10 w 58"/>
                  <a:gd name="T49" fmla="*/ 74 h 108"/>
                  <a:gd name="T50" fmla="*/ 10 w 58"/>
                  <a:gd name="T51" fmla="*/ 88 h 108"/>
                  <a:gd name="T52" fmla="*/ 12 w 58"/>
                  <a:gd name="T53" fmla="*/ 98 h 108"/>
                  <a:gd name="T54" fmla="*/ 18 w 58"/>
                  <a:gd name="T55" fmla="*/ 106 h 108"/>
                  <a:gd name="T56" fmla="*/ 20 w 58"/>
                  <a:gd name="T57" fmla="*/ 108 h 108"/>
                  <a:gd name="T58" fmla="*/ 24 w 58"/>
                  <a:gd name="T59" fmla="*/ 108 h 108"/>
                  <a:gd name="T60" fmla="*/ 24 w 58"/>
                  <a:gd name="T61" fmla="*/ 108 h 108"/>
                  <a:gd name="T62" fmla="*/ 28 w 58"/>
                  <a:gd name="T63" fmla="*/ 108 h 108"/>
                  <a:gd name="T64" fmla="*/ 30 w 58"/>
                  <a:gd name="T65" fmla="*/ 106 h 108"/>
                  <a:gd name="T66" fmla="*/ 32 w 58"/>
                  <a:gd name="T67" fmla="*/ 100 h 108"/>
                  <a:gd name="T68" fmla="*/ 36 w 58"/>
                  <a:gd name="T69" fmla="*/ 96 h 108"/>
                  <a:gd name="T70" fmla="*/ 38 w 58"/>
                  <a:gd name="T71" fmla="*/ 94 h 108"/>
                  <a:gd name="T72" fmla="*/ 40 w 58"/>
                  <a:gd name="T73" fmla="*/ 96 h 108"/>
                  <a:gd name="T74" fmla="*/ 40 w 58"/>
                  <a:gd name="T75" fmla="*/ 96 h 108"/>
                  <a:gd name="T76" fmla="*/ 46 w 58"/>
                  <a:gd name="T77" fmla="*/ 98 h 108"/>
                  <a:gd name="T78" fmla="*/ 48 w 58"/>
                  <a:gd name="T79" fmla="*/ 96 h 108"/>
                  <a:gd name="T80" fmla="*/ 50 w 58"/>
                  <a:gd name="T81" fmla="*/ 94 h 108"/>
                  <a:gd name="T82" fmla="*/ 52 w 58"/>
                  <a:gd name="T83" fmla="*/ 86 h 108"/>
                  <a:gd name="T84" fmla="*/ 56 w 58"/>
                  <a:gd name="T85" fmla="*/ 70 h 108"/>
                  <a:gd name="T86" fmla="*/ 56 w 58"/>
                  <a:gd name="T87" fmla="*/ 70 h 108"/>
                  <a:gd name="T88" fmla="*/ 56 w 58"/>
                  <a:gd name="T89" fmla="*/ 56 h 108"/>
                  <a:gd name="T90" fmla="*/ 54 w 58"/>
                  <a:gd name="T91" fmla="*/ 48 h 108"/>
                  <a:gd name="T92" fmla="*/ 52 w 58"/>
                  <a:gd name="T93" fmla="*/ 44 h 108"/>
                  <a:gd name="T94" fmla="*/ 56 w 58"/>
                  <a:gd name="T95" fmla="*/ 38 h 108"/>
                  <a:gd name="T96" fmla="*/ 56 w 58"/>
                  <a:gd name="T97" fmla="*/ 38 h 108"/>
                  <a:gd name="T98" fmla="*/ 58 w 58"/>
                  <a:gd name="T99" fmla="*/ 36 h 108"/>
                  <a:gd name="T100" fmla="*/ 58 w 58"/>
                  <a:gd name="T101" fmla="*/ 32 h 108"/>
                  <a:gd name="T102" fmla="*/ 58 w 58"/>
                  <a:gd name="T103" fmla="*/ 22 h 108"/>
                  <a:gd name="T104" fmla="*/ 54 w 58"/>
                  <a:gd name="T105" fmla="*/ 14 h 108"/>
                  <a:gd name="T106" fmla="*/ 52 w 58"/>
                  <a:gd name="T107" fmla="*/ 6 h 108"/>
                  <a:gd name="T108" fmla="*/ 52 w 58"/>
                  <a:gd name="T109"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108">
                    <a:moveTo>
                      <a:pt x="52" y="6"/>
                    </a:moveTo>
                    <a:lnTo>
                      <a:pt x="52" y="6"/>
                    </a:lnTo>
                    <a:lnTo>
                      <a:pt x="48" y="2"/>
                    </a:lnTo>
                    <a:lnTo>
                      <a:pt x="42" y="0"/>
                    </a:lnTo>
                    <a:lnTo>
                      <a:pt x="34" y="2"/>
                    </a:lnTo>
                    <a:lnTo>
                      <a:pt x="24" y="10"/>
                    </a:lnTo>
                    <a:lnTo>
                      <a:pt x="24" y="10"/>
                    </a:lnTo>
                    <a:lnTo>
                      <a:pt x="16" y="16"/>
                    </a:lnTo>
                    <a:lnTo>
                      <a:pt x="12" y="16"/>
                    </a:lnTo>
                    <a:lnTo>
                      <a:pt x="8" y="16"/>
                    </a:lnTo>
                    <a:lnTo>
                      <a:pt x="4" y="14"/>
                    </a:lnTo>
                    <a:lnTo>
                      <a:pt x="2" y="14"/>
                    </a:lnTo>
                    <a:lnTo>
                      <a:pt x="2" y="14"/>
                    </a:lnTo>
                    <a:lnTo>
                      <a:pt x="0" y="22"/>
                    </a:lnTo>
                    <a:lnTo>
                      <a:pt x="0" y="22"/>
                    </a:lnTo>
                    <a:lnTo>
                      <a:pt x="2" y="28"/>
                    </a:lnTo>
                    <a:lnTo>
                      <a:pt x="6" y="32"/>
                    </a:lnTo>
                    <a:lnTo>
                      <a:pt x="10" y="40"/>
                    </a:lnTo>
                    <a:lnTo>
                      <a:pt x="10" y="52"/>
                    </a:lnTo>
                    <a:lnTo>
                      <a:pt x="10" y="52"/>
                    </a:lnTo>
                    <a:lnTo>
                      <a:pt x="10" y="58"/>
                    </a:lnTo>
                    <a:lnTo>
                      <a:pt x="12" y="62"/>
                    </a:lnTo>
                    <a:lnTo>
                      <a:pt x="12" y="66"/>
                    </a:lnTo>
                    <a:lnTo>
                      <a:pt x="10" y="74"/>
                    </a:lnTo>
                    <a:lnTo>
                      <a:pt x="10" y="74"/>
                    </a:lnTo>
                    <a:lnTo>
                      <a:pt x="10" y="88"/>
                    </a:lnTo>
                    <a:lnTo>
                      <a:pt x="12" y="98"/>
                    </a:lnTo>
                    <a:lnTo>
                      <a:pt x="18" y="106"/>
                    </a:lnTo>
                    <a:lnTo>
                      <a:pt x="20" y="108"/>
                    </a:lnTo>
                    <a:lnTo>
                      <a:pt x="24" y="108"/>
                    </a:lnTo>
                    <a:lnTo>
                      <a:pt x="24" y="108"/>
                    </a:lnTo>
                    <a:lnTo>
                      <a:pt x="28" y="108"/>
                    </a:lnTo>
                    <a:lnTo>
                      <a:pt x="30" y="106"/>
                    </a:lnTo>
                    <a:lnTo>
                      <a:pt x="32" y="100"/>
                    </a:lnTo>
                    <a:lnTo>
                      <a:pt x="36" y="96"/>
                    </a:lnTo>
                    <a:lnTo>
                      <a:pt x="38" y="94"/>
                    </a:lnTo>
                    <a:lnTo>
                      <a:pt x="40" y="96"/>
                    </a:lnTo>
                    <a:lnTo>
                      <a:pt x="40" y="96"/>
                    </a:lnTo>
                    <a:lnTo>
                      <a:pt x="46" y="98"/>
                    </a:lnTo>
                    <a:lnTo>
                      <a:pt x="48" y="96"/>
                    </a:lnTo>
                    <a:lnTo>
                      <a:pt x="50" y="94"/>
                    </a:lnTo>
                    <a:lnTo>
                      <a:pt x="52" y="86"/>
                    </a:lnTo>
                    <a:lnTo>
                      <a:pt x="56" y="70"/>
                    </a:lnTo>
                    <a:lnTo>
                      <a:pt x="56" y="70"/>
                    </a:lnTo>
                    <a:lnTo>
                      <a:pt x="56" y="56"/>
                    </a:lnTo>
                    <a:lnTo>
                      <a:pt x="54" y="48"/>
                    </a:lnTo>
                    <a:lnTo>
                      <a:pt x="52" y="44"/>
                    </a:lnTo>
                    <a:lnTo>
                      <a:pt x="56" y="38"/>
                    </a:lnTo>
                    <a:lnTo>
                      <a:pt x="56" y="38"/>
                    </a:lnTo>
                    <a:lnTo>
                      <a:pt x="58" y="36"/>
                    </a:lnTo>
                    <a:lnTo>
                      <a:pt x="58" y="32"/>
                    </a:lnTo>
                    <a:lnTo>
                      <a:pt x="58" y="22"/>
                    </a:lnTo>
                    <a:lnTo>
                      <a:pt x="54" y="14"/>
                    </a:lnTo>
                    <a:lnTo>
                      <a:pt x="52" y="6"/>
                    </a:lnTo>
                    <a:lnTo>
                      <a:pt x="5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0" name="Freeform 133"/>
              <p:cNvSpPr>
                <a:spLocks/>
              </p:cNvSpPr>
              <p:nvPr/>
            </p:nvSpPr>
            <p:spPr bwMode="auto">
              <a:xfrm>
                <a:off x="2902" y="2250"/>
                <a:ext cx="16" cy="22"/>
              </a:xfrm>
              <a:custGeom>
                <a:avLst/>
                <a:gdLst>
                  <a:gd name="T0" fmla="*/ 6 w 16"/>
                  <a:gd name="T1" fmla="*/ 8 h 22"/>
                  <a:gd name="T2" fmla="*/ 6 w 16"/>
                  <a:gd name="T3" fmla="*/ 8 h 22"/>
                  <a:gd name="T4" fmla="*/ 14 w 16"/>
                  <a:gd name="T5" fmla="*/ 12 h 22"/>
                  <a:gd name="T6" fmla="*/ 16 w 16"/>
                  <a:gd name="T7" fmla="*/ 16 h 22"/>
                  <a:gd name="T8" fmla="*/ 16 w 16"/>
                  <a:gd name="T9" fmla="*/ 20 h 22"/>
                  <a:gd name="T10" fmla="*/ 14 w 16"/>
                  <a:gd name="T11" fmla="*/ 22 h 22"/>
                  <a:gd name="T12" fmla="*/ 14 w 16"/>
                  <a:gd name="T13" fmla="*/ 22 h 22"/>
                  <a:gd name="T14" fmla="*/ 16 w 16"/>
                  <a:gd name="T15" fmla="*/ 20 h 22"/>
                  <a:gd name="T16" fmla="*/ 16 w 16"/>
                  <a:gd name="T17" fmla="*/ 16 h 22"/>
                  <a:gd name="T18" fmla="*/ 14 w 16"/>
                  <a:gd name="T19" fmla="*/ 12 h 22"/>
                  <a:gd name="T20" fmla="*/ 8 w 16"/>
                  <a:gd name="T21" fmla="*/ 8 h 22"/>
                  <a:gd name="T22" fmla="*/ 8 w 16"/>
                  <a:gd name="T23" fmla="*/ 8 h 22"/>
                  <a:gd name="T24" fmla="*/ 2 w 16"/>
                  <a:gd name="T25" fmla="*/ 2 h 22"/>
                  <a:gd name="T26" fmla="*/ 2 w 16"/>
                  <a:gd name="T27" fmla="*/ 0 h 22"/>
                  <a:gd name="T28" fmla="*/ 2 w 16"/>
                  <a:gd name="T29" fmla="*/ 0 h 22"/>
                  <a:gd name="T30" fmla="*/ 0 w 16"/>
                  <a:gd name="T31" fmla="*/ 0 h 22"/>
                  <a:gd name="T32" fmla="*/ 0 w 16"/>
                  <a:gd name="T33" fmla="*/ 2 h 22"/>
                  <a:gd name="T34" fmla="*/ 6 w 16"/>
                  <a:gd name="T35" fmla="*/ 8 h 22"/>
                  <a:gd name="T36" fmla="*/ 6 w 16"/>
                  <a:gd name="T3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6" y="8"/>
                    </a:moveTo>
                    <a:lnTo>
                      <a:pt x="6" y="8"/>
                    </a:lnTo>
                    <a:lnTo>
                      <a:pt x="14" y="12"/>
                    </a:lnTo>
                    <a:lnTo>
                      <a:pt x="16" y="16"/>
                    </a:lnTo>
                    <a:lnTo>
                      <a:pt x="16" y="20"/>
                    </a:lnTo>
                    <a:lnTo>
                      <a:pt x="14" y="22"/>
                    </a:lnTo>
                    <a:lnTo>
                      <a:pt x="14" y="22"/>
                    </a:lnTo>
                    <a:lnTo>
                      <a:pt x="16" y="20"/>
                    </a:lnTo>
                    <a:lnTo>
                      <a:pt x="16" y="16"/>
                    </a:lnTo>
                    <a:lnTo>
                      <a:pt x="14" y="12"/>
                    </a:lnTo>
                    <a:lnTo>
                      <a:pt x="8" y="8"/>
                    </a:lnTo>
                    <a:lnTo>
                      <a:pt x="8" y="8"/>
                    </a:lnTo>
                    <a:lnTo>
                      <a:pt x="2" y="2"/>
                    </a:lnTo>
                    <a:lnTo>
                      <a:pt x="2" y="0"/>
                    </a:lnTo>
                    <a:lnTo>
                      <a:pt x="2" y="0"/>
                    </a:lnTo>
                    <a:lnTo>
                      <a:pt x="0" y="0"/>
                    </a:lnTo>
                    <a:lnTo>
                      <a:pt x="0" y="2"/>
                    </a:lnTo>
                    <a:lnTo>
                      <a:pt x="6" y="8"/>
                    </a:lnTo>
                    <a:lnTo>
                      <a:pt x="6"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1" name="Freeform 134"/>
              <p:cNvSpPr>
                <a:spLocks/>
              </p:cNvSpPr>
              <p:nvPr/>
            </p:nvSpPr>
            <p:spPr bwMode="auto">
              <a:xfrm>
                <a:off x="2912" y="2210"/>
                <a:ext cx="10" cy="28"/>
              </a:xfrm>
              <a:custGeom>
                <a:avLst/>
                <a:gdLst>
                  <a:gd name="T0" fmla="*/ 10 w 10"/>
                  <a:gd name="T1" fmla="*/ 28 h 28"/>
                  <a:gd name="T2" fmla="*/ 10 w 10"/>
                  <a:gd name="T3" fmla="*/ 28 h 28"/>
                  <a:gd name="T4" fmla="*/ 10 w 10"/>
                  <a:gd name="T5" fmla="*/ 26 h 28"/>
                  <a:gd name="T6" fmla="*/ 8 w 10"/>
                  <a:gd name="T7" fmla="*/ 22 h 28"/>
                  <a:gd name="T8" fmla="*/ 4 w 10"/>
                  <a:gd name="T9" fmla="*/ 18 h 28"/>
                  <a:gd name="T10" fmla="*/ 2 w 10"/>
                  <a:gd name="T11" fmla="*/ 14 h 28"/>
                  <a:gd name="T12" fmla="*/ 0 w 10"/>
                  <a:gd name="T13" fmla="*/ 12 h 28"/>
                  <a:gd name="T14" fmla="*/ 0 w 10"/>
                  <a:gd name="T15" fmla="*/ 6 h 28"/>
                  <a:gd name="T16" fmla="*/ 2 w 10"/>
                  <a:gd name="T17" fmla="*/ 0 h 28"/>
                  <a:gd name="T18" fmla="*/ 2 w 10"/>
                  <a:gd name="T19" fmla="*/ 0 h 28"/>
                  <a:gd name="T20" fmla="*/ 2 w 10"/>
                  <a:gd name="T21" fmla="*/ 0 h 28"/>
                  <a:gd name="T22" fmla="*/ 2 w 10"/>
                  <a:gd name="T23" fmla="*/ 0 h 28"/>
                  <a:gd name="T24" fmla="*/ 0 w 10"/>
                  <a:gd name="T25" fmla="*/ 6 h 28"/>
                  <a:gd name="T26" fmla="*/ 0 w 10"/>
                  <a:gd name="T27" fmla="*/ 12 h 28"/>
                  <a:gd name="T28" fmla="*/ 0 w 10"/>
                  <a:gd name="T29" fmla="*/ 14 h 28"/>
                  <a:gd name="T30" fmla="*/ 2 w 10"/>
                  <a:gd name="T31" fmla="*/ 18 h 28"/>
                  <a:gd name="T32" fmla="*/ 8 w 10"/>
                  <a:gd name="T33" fmla="*/ 22 h 28"/>
                  <a:gd name="T34" fmla="*/ 10 w 10"/>
                  <a:gd name="T35" fmla="*/ 26 h 28"/>
                  <a:gd name="T36" fmla="*/ 10 w 10"/>
                  <a:gd name="T37" fmla="*/ 28 h 28"/>
                  <a:gd name="T38" fmla="*/ 10 w 10"/>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8">
                    <a:moveTo>
                      <a:pt x="10" y="28"/>
                    </a:moveTo>
                    <a:lnTo>
                      <a:pt x="10" y="28"/>
                    </a:lnTo>
                    <a:lnTo>
                      <a:pt x="10" y="26"/>
                    </a:lnTo>
                    <a:lnTo>
                      <a:pt x="8" y="22"/>
                    </a:lnTo>
                    <a:lnTo>
                      <a:pt x="4" y="18"/>
                    </a:lnTo>
                    <a:lnTo>
                      <a:pt x="2" y="14"/>
                    </a:lnTo>
                    <a:lnTo>
                      <a:pt x="0" y="12"/>
                    </a:lnTo>
                    <a:lnTo>
                      <a:pt x="0" y="6"/>
                    </a:lnTo>
                    <a:lnTo>
                      <a:pt x="2" y="0"/>
                    </a:lnTo>
                    <a:lnTo>
                      <a:pt x="2" y="0"/>
                    </a:lnTo>
                    <a:lnTo>
                      <a:pt x="2" y="0"/>
                    </a:lnTo>
                    <a:lnTo>
                      <a:pt x="2" y="0"/>
                    </a:lnTo>
                    <a:lnTo>
                      <a:pt x="0" y="6"/>
                    </a:lnTo>
                    <a:lnTo>
                      <a:pt x="0" y="12"/>
                    </a:lnTo>
                    <a:lnTo>
                      <a:pt x="0" y="14"/>
                    </a:lnTo>
                    <a:lnTo>
                      <a:pt x="2" y="18"/>
                    </a:lnTo>
                    <a:lnTo>
                      <a:pt x="8" y="22"/>
                    </a:lnTo>
                    <a:lnTo>
                      <a:pt x="10" y="26"/>
                    </a:lnTo>
                    <a:lnTo>
                      <a:pt x="10" y="28"/>
                    </a:lnTo>
                    <a:lnTo>
                      <a:pt x="10" y="2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2" name="Freeform 135"/>
              <p:cNvSpPr>
                <a:spLocks/>
              </p:cNvSpPr>
              <p:nvPr/>
            </p:nvSpPr>
            <p:spPr bwMode="auto">
              <a:xfrm>
                <a:off x="2912" y="2274"/>
                <a:ext cx="28" cy="42"/>
              </a:xfrm>
              <a:custGeom>
                <a:avLst/>
                <a:gdLst>
                  <a:gd name="T0" fmla="*/ 26 w 28"/>
                  <a:gd name="T1" fmla="*/ 22 h 42"/>
                  <a:gd name="T2" fmla="*/ 26 w 28"/>
                  <a:gd name="T3" fmla="*/ 22 h 42"/>
                  <a:gd name="T4" fmla="*/ 24 w 28"/>
                  <a:gd name="T5" fmla="*/ 20 h 42"/>
                  <a:gd name="T6" fmla="*/ 22 w 28"/>
                  <a:gd name="T7" fmla="*/ 20 h 42"/>
                  <a:gd name="T8" fmla="*/ 16 w 28"/>
                  <a:gd name="T9" fmla="*/ 22 h 42"/>
                  <a:gd name="T10" fmla="*/ 12 w 28"/>
                  <a:gd name="T11" fmla="*/ 22 h 42"/>
                  <a:gd name="T12" fmla="*/ 8 w 28"/>
                  <a:gd name="T13" fmla="*/ 20 h 42"/>
                  <a:gd name="T14" fmla="*/ 4 w 28"/>
                  <a:gd name="T15" fmla="*/ 18 h 42"/>
                  <a:gd name="T16" fmla="*/ 2 w 28"/>
                  <a:gd name="T17" fmla="*/ 12 h 42"/>
                  <a:gd name="T18" fmla="*/ 2 w 28"/>
                  <a:gd name="T19" fmla="*/ 12 h 42"/>
                  <a:gd name="T20" fmla="*/ 0 w 28"/>
                  <a:gd name="T21" fmla="*/ 10 h 42"/>
                  <a:gd name="T22" fmla="*/ 0 w 28"/>
                  <a:gd name="T23" fmla="*/ 6 h 42"/>
                  <a:gd name="T24" fmla="*/ 2 w 28"/>
                  <a:gd name="T25" fmla="*/ 0 h 42"/>
                  <a:gd name="T26" fmla="*/ 2 w 28"/>
                  <a:gd name="T27" fmla="*/ 0 h 42"/>
                  <a:gd name="T28" fmla="*/ 0 w 28"/>
                  <a:gd name="T29" fmla="*/ 6 h 42"/>
                  <a:gd name="T30" fmla="*/ 0 w 28"/>
                  <a:gd name="T31" fmla="*/ 10 h 42"/>
                  <a:gd name="T32" fmla="*/ 2 w 28"/>
                  <a:gd name="T33" fmla="*/ 14 h 42"/>
                  <a:gd name="T34" fmla="*/ 2 w 28"/>
                  <a:gd name="T35" fmla="*/ 14 h 42"/>
                  <a:gd name="T36" fmla="*/ 4 w 28"/>
                  <a:gd name="T37" fmla="*/ 18 h 42"/>
                  <a:gd name="T38" fmla="*/ 6 w 28"/>
                  <a:gd name="T39" fmla="*/ 20 h 42"/>
                  <a:gd name="T40" fmla="*/ 10 w 28"/>
                  <a:gd name="T41" fmla="*/ 22 h 42"/>
                  <a:gd name="T42" fmla="*/ 14 w 28"/>
                  <a:gd name="T43" fmla="*/ 22 h 42"/>
                  <a:gd name="T44" fmla="*/ 22 w 28"/>
                  <a:gd name="T45" fmla="*/ 20 h 42"/>
                  <a:gd name="T46" fmla="*/ 24 w 28"/>
                  <a:gd name="T47" fmla="*/ 20 h 42"/>
                  <a:gd name="T48" fmla="*/ 26 w 28"/>
                  <a:gd name="T49" fmla="*/ 22 h 42"/>
                  <a:gd name="T50" fmla="*/ 26 w 28"/>
                  <a:gd name="T51" fmla="*/ 22 h 42"/>
                  <a:gd name="T52" fmla="*/ 28 w 28"/>
                  <a:gd name="T53" fmla="*/ 24 h 42"/>
                  <a:gd name="T54" fmla="*/ 26 w 28"/>
                  <a:gd name="T55" fmla="*/ 26 h 42"/>
                  <a:gd name="T56" fmla="*/ 24 w 28"/>
                  <a:gd name="T57" fmla="*/ 32 h 42"/>
                  <a:gd name="T58" fmla="*/ 22 w 28"/>
                  <a:gd name="T59" fmla="*/ 38 h 42"/>
                  <a:gd name="T60" fmla="*/ 20 w 28"/>
                  <a:gd name="T61" fmla="*/ 42 h 42"/>
                  <a:gd name="T62" fmla="*/ 20 w 28"/>
                  <a:gd name="T63" fmla="*/ 42 h 42"/>
                  <a:gd name="T64" fmla="*/ 22 w 28"/>
                  <a:gd name="T65" fmla="*/ 42 h 42"/>
                  <a:gd name="T66" fmla="*/ 22 w 28"/>
                  <a:gd name="T67" fmla="*/ 42 h 42"/>
                  <a:gd name="T68" fmla="*/ 22 w 28"/>
                  <a:gd name="T69" fmla="*/ 38 h 42"/>
                  <a:gd name="T70" fmla="*/ 24 w 28"/>
                  <a:gd name="T71" fmla="*/ 32 h 42"/>
                  <a:gd name="T72" fmla="*/ 28 w 28"/>
                  <a:gd name="T73" fmla="*/ 26 h 42"/>
                  <a:gd name="T74" fmla="*/ 28 w 28"/>
                  <a:gd name="T75" fmla="*/ 24 h 42"/>
                  <a:gd name="T76" fmla="*/ 26 w 28"/>
                  <a:gd name="T77" fmla="*/ 22 h 42"/>
                  <a:gd name="T78" fmla="*/ 26 w 28"/>
                  <a:gd name="T7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42">
                    <a:moveTo>
                      <a:pt x="26" y="22"/>
                    </a:moveTo>
                    <a:lnTo>
                      <a:pt x="26" y="22"/>
                    </a:lnTo>
                    <a:lnTo>
                      <a:pt x="24" y="20"/>
                    </a:lnTo>
                    <a:lnTo>
                      <a:pt x="22" y="20"/>
                    </a:lnTo>
                    <a:lnTo>
                      <a:pt x="16" y="22"/>
                    </a:lnTo>
                    <a:lnTo>
                      <a:pt x="12" y="22"/>
                    </a:lnTo>
                    <a:lnTo>
                      <a:pt x="8" y="20"/>
                    </a:lnTo>
                    <a:lnTo>
                      <a:pt x="4" y="18"/>
                    </a:lnTo>
                    <a:lnTo>
                      <a:pt x="2" y="12"/>
                    </a:lnTo>
                    <a:lnTo>
                      <a:pt x="2" y="12"/>
                    </a:lnTo>
                    <a:lnTo>
                      <a:pt x="0" y="10"/>
                    </a:lnTo>
                    <a:lnTo>
                      <a:pt x="0" y="6"/>
                    </a:lnTo>
                    <a:lnTo>
                      <a:pt x="2" y="0"/>
                    </a:lnTo>
                    <a:lnTo>
                      <a:pt x="2" y="0"/>
                    </a:lnTo>
                    <a:lnTo>
                      <a:pt x="0" y="6"/>
                    </a:lnTo>
                    <a:lnTo>
                      <a:pt x="0" y="10"/>
                    </a:lnTo>
                    <a:lnTo>
                      <a:pt x="2" y="14"/>
                    </a:lnTo>
                    <a:lnTo>
                      <a:pt x="2" y="14"/>
                    </a:lnTo>
                    <a:lnTo>
                      <a:pt x="4" y="18"/>
                    </a:lnTo>
                    <a:lnTo>
                      <a:pt x="6" y="20"/>
                    </a:lnTo>
                    <a:lnTo>
                      <a:pt x="10" y="22"/>
                    </a:lnTo>
                    <a:lnTo>
                      <a:pt x="14" y="22"/>
                    </a:lnTo>
                    <a:lnTo>
                      <a:pt x="22" y="20"/>
                    </a:lnTo>
                    <a:lnTo>
                      <a:pt x="24" y="20"/>
                    </a:lnTo>
                    <a:lnTo>
                      <a:pt x="26" y="22"/>
                    </a:lnTo>
                    <a:lnTo>
                      <a:pt x="26" y="22"/>
                    </a:lnTo>
                    <a:lnTo>
                      <a:pt x="28" y="24"/>
                    </a:lnTo>
                    <a:lnTo>
                      <a:pt x="26" y="26"/>
                    </a:lnTo>
                    <a:lnTo>
                      <a:pt x="24" y="32"/>
                    </a:lnTo>
                    <a:lnTo>
                      <a:pt x="22" y="38"/>
                    </a:lnTo>
                    <a:lnTo>
                      <a:pt x="20" y="42"/>
                    </a:lnTo>
                    <a:lnTo>
                      <a:pt x="20" y="42"/>
                    </a:lnTo>
                    <a:lnTo>
                      <a:pt x="22" y="42"/>
                    </a:lnTo>
                    <a:lnTo>
                      <a:pt x="22" y="42"/>
                    </a:lnTo>
                    <a:lnTo>
                      <a:pt x="22" y="38"/>
                    </a:lnTo>
                    <a:lnTo>
                      <a:pt x="24" y="32"/>
                    </a:lnTo>
                    <a:lnTo>
                      <a:pt x="28" y="26"/>
                    </a:lnTo>
                    <a:lnTo>
                      <a:pt x="28" y="24"/>
                    </a:lnTo>
                    <a:lnTo>
                      <a:pt x="26" y="22"/>
                    </a:lnTo>
                    <a:lnTo>
                      <a:pt x="26" y="2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3" name="Freeform 136"/>
              <p:cNvSpPr>
                <a:spLocks/>
              </p:cNvSpPr>
              <p:nvPr/>
            </p:nvSpPr>
            <p:spPr bwMode="auto">
              <a:xfrm>
                <a:off x="2880" y="2118"/>
                <a:ext cx="156" cy="98"/>
              </a:xfrm>
              <a:custGeom>
                <a:avLst/>
                <a:gdLst>
                  <a:gd name="T0" fmla="*/ 154 w 156"/>
                  <a:gd name="T1" fmla="*/ 46 h 98"/>
                  <a:gd name="T2" fmla="*/ 148 w 156"/>
                  <a:gd name="T3" fmla="*/ 44 h 98"/>
                  <a:gd name="T4" fmla="*/ 140 w 156"/>
                  <a:gd name="T5" fmla="*/ 46 h 98"/>
                  <a:gd name="T6" fmla="*/ 134 w 156"/>
                  <a:gd name="T7" fmla="*/ 38 h 98"/>
                  <a:gd name="T8" fmla="*/ 120 w 156"/>
                  <a:gd name="T9" fmla="*/ 36 h 98"/>
                  <a:gd name="T10" fmla="*/ 124 w 156"/>
                  <a:gd name="T11" fmla="*/ 14 h 98"/>
                  <a:gd name="T12" fmla="*/ 116 w 156"/>
                  <a:gd name="T13" fmla="*/ 8 h 98"/>
                  <a:gd name="T14" fmla="*/ 104 w 156"/>
                  <a:gd name="T15" fmla="*/ 8 h 98"/>
                  <a:gd name="T16" fmla="*/ 92 w 156"/>
                  <a:gd name="T17" fmla="*/ 0 h 98"/>
                  <a:gd name="T18" fmla="*/ 86 w 156"/>
                  <a:gd name="T19" fmla="*/ 4 h 98"/>
                  <a:gd name="T20" fmla="*/ 80 w 156"/>
                  <a:gd name="T21" fmla="*/ 10 h 98"/>
                  <a:gd name="T22" fmla="*/ 62 w 156"/>
                  <a:gd name="T23" fmla="*/ 12 h 98"/>
                  <a:gd name="T24" fmla="*/ 44 w 156"/>
                  <a:gd name="T25" fmla="*/ 16 h 98"/>
                  <a:gd name="T26" fmla="*/ 34 w 156"/>
                  <a:gd name="T27" fmla="*/ 18 h 98"/>
                  <a:gd name="T28" fmla="*/ 36 w 156"/>
                  <a:gd name="T29" fmla="*/ 24 h 98"/>
                  <a:gd name="T30" fmla="*/ 28 w 156"/>
                  <a:gd name="T31" fmla="*/ 30 h 98"/>
                  <a:gd name="T32" fmla="*/ 28 w 156"/>
                  <a:gd name="T33" fmla="*/ 34 h 98"/>
                  <a:gd name="T34" fmla="*/ 18 w 156"/>
                  <a:gd name="T35" fmla="*/ 42 h 98"/>
                  <a:gd name="T36" fmla="*/ 16 w 156"/>
                  <a:gd name="T37" fmla="*/ 44 h 98"/>
                  <a:gd name="T38" fmla="*/ 16 w 156"/>
                  <a:gd name="T39" fmla="*/ 50 h 98"/>
                  <a:gd name="T40" fmla="*/ 6 w 156"/>
                  <a:gd name="T41" fmla="*/ 58 h 98"/>
                  <a:gd name="T42" fmla="*/ 6 w 156"/>
                  <a:gd name="T43" fmla="*/ 72 h 98"/>
                  <a:gd name="T44" fmla="*/ 2 w 156"/>
                  <a:gd name="T45" fmla="*/ 76 h 98"/>
                  <a:gd name="T46" fmla="*/ 2 w 156"/>
                  <a:gd name="T47" fmla="*/ 82 h 98"/>
                  <a:gd name="T48" fmla="*/ 12 w 156"/>
                  <a:gd name="T49" fmla="*/ 76 h 98"/>
                  <a:gd name="T50" fmla="*/ 14 w 156"/>
                  <a:gd name="T51" fmla="*/ 68 h 98"/>
                  <a:gd name="T52" fmla="*/ 28 w 156"/>
                  <a:gd name="T53" fmla="*/ 68 h 98"/>
                  <a:gd name="T54" fmla="*/ 26 w 156"/>
                  <a:gd name="T55" fmla="*/ 82 h 98"/>
                  <a:gd name="T56" fmla="*/ 34 w 156"/>
                  <a:gd name="T57" fmla="*/ 86 h 98"/>
                  <a:gd name="T58" fmla="*/ 34 w 156"/>
                  <a:gd name="T59" fmla="*/ 92 h 98"/>
                  <a:gd name="T60" fmla="*/ 44 w 156"/>
                  <a:gd name="T61" fmla="*/ 96 h 98"/>
                  <a:gd name="T62" fmla="*/ 54 w 156"/>
                  <a:gd name="T63" fmla="*/ 90 h 98"/>
                  <a:gd name="T64" fmla="*/ 62 w 156"/>
                  <a:gd name="T65" fmla="*/ 92 h 98"/>
                  <a:gd name="T66" fmla="*/ 70 w 156"/>
                  <a:gd name="T67" fmla="*/ 88 h 98"/>
                  <a:gd name="T68" fmla="*/ 74 w 156"/>
                  <a:gd name="T69" fmla="*/ 74 h 98"/>
                  <a:gd name="T70" fmla="*/ 78 w 156"/>
                  <a:gd name="T71" fmla="*/ 72 h 98"/>
                  <a:gd name="T72" fmla="*/ 86 w 156"/>
                  <a:gd name="T73" fmla="*/ 64 h 98"/>
                  <a:gd name="T74" fmla="*/ 88 w 156"/>
                  <a:gd name="T75" fmla="*/ 80 h 98"/>
                  <a:gd name="T76" fmla="*/ 100 w 156"/>
                  <a:gd name="T77" fmla="*/ 94 h 98"/>
                  <a:gd name="T78" fmla="*/ 108 w 156"/>
                  <a:gd name="T79" fmla="*/ 98 h 98"/>
                  <a:gd name="T80" fmla="*/ 108 w 156"/>
                  <a:gd name="T81" fmla="*/ 84 h 98"/>
                  <a:gd name="T82" fmla="*/ 114 w 156"/>
                  <a:gd name="T83" fmla="*/ 76 h 98"/>
                  <a:gd name="T84" fmla="*/ 114 w 156"/>
                  <a:gd name="T85" fmla="*/ 66 h 98"/>
                  <a:gd name="T86" fmla="*/ 118 w 156"/>
                  <a:gd name="T87" fmla="*/ 66 h 98"/>
                  <a:gd name="T88" fmla="*/ 128 w 156"/>
                  <a:gd name="T89" fmla="*/ 74 h 98"/>
                  <a:gd name="T90" fmla="*/ 138 w 156"/>
                  <a:gd name="T91" fmla="*/ 74 h 98"/>
                  <a:gd name="T92" fmla="*/ 144 w 156"/>
                  <a:gd name="T93" fmla="*/ 76 h 98"/>
                  <a:gd name="T94" fmla="*/ 142 w 156"/>
                  <a:gd name="T95" fmla="*/ 60 h 98"/>
                  <a:gd name="T96" fmla="*/ 152 w 156"/>
                  <a:gd name="T97" fmla="*/ 64 h 98"/>
                  <a:gd name="T98" fmla="*/ 156 w 156"/>
                  <a:gd name="T99" fmla="*/ 58 h 98"/>
                  <a:gd name="T100" fmla="*/ 152 w 156"/>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98">
                    <a:moveTo>
                      <a:pt x="154" y="46"/>
                    </a:moveTo>
                    <a:lnTo>
                      <a:pt x="154" y="46"/>
                    </a:lnTo>
                    <a:lnTo>
                      <a:pt x="154" y="46"/>
                    </a:lnTo>
                    <a:lnTo>
                      <a:pt x="154" y="46"/>
                    </a:lnTo>
                    <a:lnTo>
                      <a:pt x="154" y="40"/>
                    </a:lnTo>
                    <a:lnTo>
                      <a:pt x="152" y="40"/>
                    </a:lnTo>
                    <a:lnTo>
                      <a:pt x="152" y="40"/>
                    </a:lnTo>
                    <a:lnTo>
                      <a:pt x="148" y="44"/>
                    </a:lnTo>
                    <a:lnTo>
                      <a:pt x="148" y="44"/>
                    </a:lnTo>
                    <a:lnTo>
                      <a:pt x="142" y="46"/>
                    </a:lnTo>
                    <a:lnTo>
                      <a:pt x="142" y="46"/>
                    </a:lnTo>
                    <a:lnTo>
                      <a:pt x="140" y="46"/>
                    </a:lnTo>
                    <a:lnTo>
                      <a:pt x="138" y="46"/>
                    </a:lnTo>
                    <a:lnTo>
                      <a:pt x="138" y="42"/>
                    </a:lnTo>
                    <a:lnTo>
                      <a:pt x="136" y="40"/>
                    </a:lnTo>
                    <a:lnTo>
                      <a:pt x="134" y="38"/>
                    </a:lnTo>
                    <a:lnTo>
                      <a:pt x="124" y="38"/>
                    </a:lnTo>
                    <a:lnTo>
                      <a:pt x="124" y="38"/>
                    </a:lnTo>
                    <a:lnTo>
                      <a:pt x="122" y="38"/>
                    </a:lnTo>
                    <a:lnTo>
                      <a:pt x="120" y="36"/>
                    </a:lnTo>
                    <a:lnTo>
                      <a:pt x="124" y="30"/>
                    </a:lnTo>
                    <a:lnTo>
                      <a:pt x="126" y="22"/>
                    </a:lnTo>
                    <a:lnTo>
                      <a:pt x="126" y="18"/>
                    </a:lnTo>
                    <a:lnTo>
                      <a:pt x="124" y="14"/>
                    </a:lnTo>
                    <a:lnTo>
                      <a:pt x="124" y="14"/>
                    </a:lnTo>
                    <a:lnTo>
                      <a:pt x="124" y="14"/>
                    </a:lnTo>
                    <a:lnTo>
                      <a:pt x="124" y="14"/>
                    </a:lnTo>
                    <a:lnTo>
                      <a:pt x="116" y="8"/>
                    </a:lnTo>
                    <a:lnTo>
                      <a:pt x="112" y="8"/>
                    </a:lnTo>
                    <a:lnTo>
                      <a:pt x="106" y="8"/>
                    </a:lnTo>
                    <a:lnTo>
                      <a:pt x="106" y="8"/>
                    </a:lnTo>
                    <a:lnTo>
                      <a:pt x="104" y="8"/>
                    </a:lnTo>
                    <a:lnTo>
                      <a:pt x="100" y="6"/>
                    </a:lnTo>
                    <a:lnTo>
                      <a:pt x="98" y="4"/>
                    </a:lnTo>
                    <a:lnTo>
                      <a:pt x="94" y="0"/>
                    </a:lnTo>
                    <a:lnTo>
                      <a:pt x="92" y="0"/>
                    </a:lnTo>
                    <a:lnTo>
                      <a:pt x="90" y="0"/>
                    </a:lnTo>
                    <a:lnTo>
                      <a:pt x="90" y="0"/>
                    </a:lnTo>
                    <a:lnTo>
                      <a:pt x="86" y="4"/>
                    </a:lnTo>
                    <a:lnTo>
                      <a:pt x="86" y="4"/>
                    </a:lnTo>
                    <a:lnTo>
                      <a:pt x="86" y="8"/>
                    </a:lnTo>
                    <a:lnTo>
                      <a:pt x="86" y="8"/>
                    </a:lnTo>
                    <a:lnTo>
                      <a:pt x="84" y="10"/>
                    </a:lnTo>
                    <a:lnTo>
                      <a:pt x="80" y="10"/>
                    </a:lnTo>
                    <a:lnTo>
                      <a:pt x="80" y="10"/>
                    </a:lnTo>
                    <a:lnTo>
                      <a:pt x="72" y="10"/>
                    </a:lnTo>
                    <a:lnTo>
                      <a:pt x="66" y="12"/>
                    </a:lnTo>
                    <a:lnTo>
                      <a:pt x="62" y="12"/>
                    </a:lnTo>
                    <a:lnTo>
                      <a:pt x="54" y="10"/>
                    </a:lnTo>
                    <a:lnTo>
                      <a:pt x="54" y="10"/>
                    </a:lnTo>
                    <a:lnTo>
                      <a:pt x="48" y="14"/>
                    </a:lnTo>
                    <a:lnTo>
                      <a:pt x="44" y="16"/>
                    </a:lnTo>
                    <a:lnTo>
                      <a:pt x="40" y="14"/>
                    </a:lnTo>
                    <a:lnTo>
                      <a:pt x="36" y="16"/>
                    </a:lnTo>
                    <a:lnTo>
                      <a:pt x="36" y="16"/>
                    </a:lnTo>
                    <a:lnTo>
                      <a:pt x="34" y="18"/>
                    </a:lnTo>
                    <a:lnTo>
                      <a:pt x="34" y="18"/>
                    </a:lnTo>
                    <a:lnTo>
                      <a:pt x="36" y="20"/>
                    </a:lnTo>
                    <a:lnTo>
                      <a:pt x="36" y="24"/>
                    </a:lnTo>
                    <a:lnTo>
                      <a:pt x="36" y="24"/>
                    </a:lnTo>
                    <a:lnTo>
                      <a:pt x="36" y="24"/>
                    </a:lnTo>
                    <a:lnTo>
                      <a:pt x="32" y="28"/>
                    </a:lnTo>
                    <a:lnTo>
                      <a:pt x="32" y="28"/>
                    </a:lnTo>
                    <a:lnTo>
                      <a:pt x="28" y="30"/>
                    </a:lnTo>
                    <a:lnTo>
                      <a:pt x="28" y="30"/>
                    </a:lnTo>
                    <a:lnTo>
                      <a:pt x="28" y="30"/>
                    </a:lnTo>
                    <a:lnTo>
                      <a:pt x="28" y="34"/>
                    </a:lnTo>
                    <a:lnTo>
                      <a:pt x="28" y="34"/>
                    </a:lnTo>
                    <a:lnTo>
                      <a:pt x="26" y="38"/>
                    </a:lnTo>
                    <a:lnTo>
                      <a:pt x="20" y="40"/>
                    </a:lnTo>
                    <a:lnTo>
                      <a:pt x="20" y="40"/>
                    </a:lnTo>
                    <a:lnTo>
                      <a:pt x="18" y="42"/>
                    </a:lnTo>
                    <a:lnTo>
                      <a:pt x="16" y="44"/>
                    </a:lnTo>
                    <a:lnTo>
                      <a:pt x="16" y="44"/>
                    </a:lnTo>
                    <a:lnTo>
                      <a:pt x="16" y="44"/>
                    </a:lnTo>
                    <a:lnTo>
                      <a:pt x="16" y="44"/>
                    </a:lnTo>
                    <a:lnTo>
                      <a:pt x="16" y="44"/>
                    </a:lnTo>
                    <a:lnTo>
                      <a:pt x="16" y="44"/>
                    </a:lnTo>
                    <a:lnTo>
                      <a:pt x="16" y="50"/>
                    </a:lnTo>
                    <a:lnTo>
                      <a:pt x="16" y="50"/>
                    </a:lnTo>
                    <a:lnTo>
                      <a:pt x="16" y="52"/>
                    </a:lnTo>
                    <a:lnTo>
                      <a:pt x="10" y="56"/>
                    </a:lnTo>
                    <a:lnTo>
                      <a:pt x="10" y="56"/>
                    </a:lnTo>
                    <a:lnTo>
                      <a:pt x="6" y="58"/>
                    </a:lnTo>
                    <a:lnTo>
                      <a:pt x="6" y="62"/>
                    </a:lnTo>
                    <a:lnTo>
                      <a:pt x="6" y="62"/>
                    </a:lnTo>
                    <a:lnTo>
                      <a:pt x="6" y="66"/>
                    </a:lnTo>
                    <a:lnTo>
                      <a:pt x="6" y="72"/>
                    </a:lnTo>
                    <a:lnTo>
                      <a:pt x="6" y="72"/>
                    </a:lnTo>
                    <a:lnTo>
                      <a:pt x="6" y="74"/>
                    </a:lnTo>
                    <a:lnTo>
                      <a:pt x="2" y="76"/>
                    </a:lnTo>
                    <a:lnTo>
                      <a:pt x="2" y="76"/>
                    </a:lnTo>
                    <a:lnTo>
                      <a:pt x="0" y="80"/>
                    </a:lnTo>
                    <a:lnTo>
                      <a:pt x="0" y="80"/>
                    </a:lnTo>
                    <a:lnTo>
                      <a:pt x="0" y="82"/>
                    </a:lnTo>
                    <a:lnTo>
                      <a:pt x="2" y="82"/>
                    </a:lnTo>
                    <a:lnTo>
                      <a:pt x="8" y="82"/>
                    </a:lnTo>
                    <a:lnTo>
                      <a:pt x="8" y="82"/>
                    </a:lnTo>
                    <a:lnTo>
                      <a:pt x="10" y="78"/>
                    </a:lnTo>
                    <a:lnTo>
                      <a:pt x="12" y="76"/>
                    </a:lnTo>
                    <a:lnTo>
                      <a:pt x="12" y="76"/>
                    </a:lnTo>
                    <a:lnTo>
                      <a:pt x="12" y="74"/>
                    </a:lnTo>
                    <a:lnTo>
                      <a:pt x="12" y="74"/>
                    </a:lnTo>
                    <a:lnTo>
                      <a:pt x="14" y="68"/>
                    </a:lnTo>
                    <a:lnTo>
                      <a:pt x="22" y="66"/>
                    </a:lnTo>
                    <a:lnTo>
                      <a:pt x="22" y="66"/>
                    </a:lnTo>
                    <a:lnTo>
                      <a:pt x="26" y="66"/>
                    </a:lnTo>
                    <a:lnTo>
                      <a:pt x="28" y="68"/>
                    </a:lnTo>
                    <a:lnTo>
                      <a:pt x="30" y="72"/>
                    </a:lnTo>
                    <a:lnTo>
                      <a:pt x="28" y="76"/>
                    </a:lnTo>
                    <a:lnTo>
                      <a:pt x="28" y="76"/>
                    </a:lnTo>
                    <a:lnTo>
                      <a:pt x="26" y="82"/>
                    </a:lnTo>
                    <a:lnTo>
                      <a:pt x="26" y="82"/>
                    </a:lnTo>
                    <a:lnTo>
                      <a:pt x="28" y="82"/>
                    </a:lnTo>
                    <a:lnTo>
                      <a:pt x="30" y="84"/>
                    </a:lnTo>
                    <a:lnTo>
                      <a:pt x="34" y="86"/>
                    </a:lnTo>
                    <a:lnTo>
                      <a:pt x="34" y="92"/>
                    </a:lnTo>
                    <a:lnTo>
                      <a:pt x="34" y="92"/>
                    </a:lnTo>
                    <a:lnTo>
                      <a:pt x="34" y="92"/>
                    </a:lnTo>
                    <a:lnTo>
                      <a:pt x="34" y="92"/>
                    </a:lnTo>
                    <a:lnTo>
                      <a:pt x="34" y="92"/>
                    </a:lnTo>
                    <a:lnTo>
                      <a:pt x="34" y="92"/>
                    </a:lnTo>
                    <a:lnTo>
                      <a:pt x="38" y="94"/>
                    </a:lnTo>
                    <a:lnTo>
                      <a:pt x="44" y="96"/>
                    </a:lnTo>
                    <a:lnTo>
                      <a:pt x="44" y="96"/>
                    </a:lnTo>
                    <a:lnTo>
                      <a:pt x="50" y="92"/>
                    </a:lnTo>
                    <a:lnTo>
                      <a:pt x="50" y="92"/>
                    </a:lnTo>
                    <a:lnTo>
                      <a:pt x="54" y="90"/>
                    </a:lnTo>
                    <a:lnTo>
                      <a:pt x="54" y="90"/>
                    </a:lnTo>
                    <a:lnTo>
                      <a:pt x="58" y="90"/>
                    </a:lnTo>
                    <a:lnTo>
                      <a:pt x="60" y="92"/>
                    </a:lnTo>
                    <a:lnTo>
                      <a:pt x="62" y="92"/>
                    </a:lnTo>
                    <a:lnTo>
                      <a:pt x="66" y="90"/>
                    </a:lnTo>
                    <a:lnTo>
                      <a:pt x="66" y="90"/>
                    </a:lnTo>
                    <a:lnTo>
                      <a:pt x="70" y="88"/>
                    </a:lnTo>
                    <a:lnTo>
                      <a:pt x="70" y="88"/>
                    </a:lnTo>
                    <a:lnTo>
                      <a:pt x="76" y="82"/>
                    </a:lnTo>
                    <a:lnTo>
                      <a:pt x="76" y="78"/>
                    </a:lnTo>
                    <a:lnTo>
                      <a:pt x="74" y="76"/>
                    </a:lnTo>
                    <a:lnTo>
                      <a:pt x="74" y="74"/>
                    </a:lnTo>
                    <a:lnTo>
                      <a:pt x="74" y="74"/>
                    </a:lnTo>
                    <a:lnTo>
                      <a:pt x="76" y="74"/>
                    </a:lnTo>
                    <a:lnTo>
                      <a:pt x="76" y="74"/>
                    </a:lnTo>
                    <a:lnTo>
                      <a:pt x="78" y="72"/>
                    </a:lnTo>
                    <a:lnTo>
                      <a:pt x="78" y="72"/>
                    </a:lnTo>
                    <a:lnTo>
                      <a:pt x="84" y="66"/>
                    </a:lnTo>
                    <a:lnTo>
                      <a:pt x="84" y="66"/>
                    </a:lnTo>
                    <a:lnTo>
                      <a:pt x="86" y="64"/>
                    </a:lnTo>
                    <a:lnTo>
                      <a:pt x="86" y="66"/>
                    </a:lnTo>
                    <a:lnTo>
                      <a:pt x="86" y="66"/>
                    </a:lnTo>
                    <a:lnTo>
                      <a:pt x="86" y="76"/>
                    </a:lnTo>
                    <a:lnTo>
                      <a:pt x="88" y="80"/>
                    </a:lnTo>
                    <a:lnTo>
                      <a:pt x="92" y="84"/>
                    </a:lnTo>
                    <a:lnTo>
                      <a:pt x="92" y="84"/>
                    </a:lnTo>
                    <a:lnTo>
                      <a:pt x="96" y="88"/>
                    </a:lnTo>
                    <a:lnTo>
                      <a:pt x="100" y="94"/>
                    </a:lnTo>
                    <a:lnTo>
                      <a:pt x="104" y="98"/>
                    </a:lnTo>
                    <a:lnTo>
                      <a:pt x="106" y="98"/>
                    </a:lnTo>
                    <a:lnTo>
                      <a:pt x="108" y="98"/>
                    </a:lnTo>
                    <a:lnTo>
                      <a:pt x="108" y="98"/>
                    </a:lnTo>
                    <a:lnTo>
                      <a:pt x="108" y="96"/>
                    </a:lnTo>
                    <a:lnTo>
                      <a:pt x="108" y="92"/>
                    </a:lnTo>
                    <a:lnTo>
                      <a:pt x="106" y="88"/>
                    </a:lnTo>
                    <a:lnTo>
                      <a:pt x="108" y="84"/>
                    </a:lnTo>
                    <a:lnTo>
                      <a:pt x="108" y="84"/>
                    </a:lnTo>
                    <a:lnTo>
                      <a:pt x="110" y="82"/>
                    </a:lnTo>
                    <a:lnTo>
                      <a:pt x="110" y="82"/>
                    </a:lnTo>
                    <a:lnTo>
                      <a:pt x="114" y="76"/>
                    </a:lnTo>
                    <a:lnTo>
                      <a:pt x="114" y="76"/>
                    </a:lnTo>
                    <a:lnTo>
                      <a:pt x="114" y="72"/>
                    </a:lnTo>
                    <a:lnTo>
                      <a:pt x="114" y="66"/>
                    </a:lnTo>
                    <a:lnTo>
                      <a:pt x="114" y="66"/>
                    </a:lnTo>
                    <a:lnTo>
                      <a:pt x="116" y="66"/>
                    </a:lnTo>
                    <a:lnTo>
                      <a:pt x="116" y="64"/>
                    </a:lnTo>
                    <a:lnTo>
                      <a:pt x="116" y="64"/>
                    </a:lnTo>
                    <a:lnTo>
                      <a:pt x="118" y="66"/>
                    </a:lnTo>
                    <a:lnTo>
                      <a:pt x="120" y="66"/>
                    </a:lnTo>
                    <a:lnTo>
                      <a:pt x="122" y="70"/>
                    </a:lnTo>
                    <a:lnTo>
                      <a:pt x="126" y="74"/>
                    </a:lnTo>
                    <a:lnTo>
                      <a:pt x="128" y="74"/>
                    </a:lnTo>
                    <a:lnTo>
                      <a:pt x="130" y="74"/>
                    </a:lnTo>
                    <a:lnTo>
                      <a:pt x="130" y="74"/>
                    </a:lnTo>
                    <a:lnTo>
                      <a:pt x="134" y="72"/>
                    </a:lnTo>
                    <a:lnTo>
                      <a:pt x="138" y="74"/>
                    </a:lnTo>
                    <a:lnTo>
                      <a:pt x="140" y="76"/>
                    </a:lnTo>
                    <a:lnTo>
                      <a:pt x="144" y="78"/>
                    </a:lnTo>
                    <a:lnTo>
                      <a:pt x="144" y="78"/>
                    </a:lnTo>
                    <a:lnTo>
                      <a:pt x="144" y="76"/>
                    </a:lnTo>
                    <a:lnTo>
                      <a:pt x="146" y="74"/>
                    </a:lnTo>
                    <a:lnTo>
                      <a:pt x="144" y="70"/>
                    </a:lnTo>
                    <a:lnTo>
                      <a:pt x="142" y="64"/>
                    </a:lnTo>
                    <a:lnTo>
                      <a:pt x="142" y="60"/>
                    </a:lnTo>
                    <a:lnTo>
                      <a:pt x="142" y="60"/>
                    </a:lnTo>
                    <a:lnTo>
                      <a:pt x="144" y="60"/>
                    </a:lnTo>
                    <a:lnTo>
                      <a:pt x="148" y="62"/>
                    </a:lnTo>
                    <a:lnTo>
                      <a:pt x="152" y="64"/>
                    </a:lnTo>
                    <a:lnTo>
                      <a:pt x="156" y="64"/>
                    </a:lnTo>
                    <a:lnTo>
                      <a:pt x="156" y="64"/>
                    </a:lnTo>
                    <a:lnTo>
                      <a:pt x="156" y="62"/>
                    </a:lnTo>
                    <a:lnTo>
                      <a:pt x="156" y="58"/>
                    </a:lnTo>
                    <a:lnTo>
                      <a:pt x="156" y="58"/>
                    </a:lnTo>
                    <a:lnTo>
                      <a:pt x="154" y="58"/>
                    </a:lnTo>
                    <a:lnTo>
                      <a:pt x="154" y="58"/>
                    </a:lnTo>
                    <a:lnTo>
                      <a:pt x="152" y="54"/>
                    </a:lnTo>
                    <a:lnTo>
                      <a:pt x="154" y="46"/>
                    </a:lnTo>
                    <a:lnTo>
                      <a:pt x="154" y="4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4" name="Freeform 137"/>
              <p:cNvSpPr>
                <a:spLocks/>
              </p:cNvSpPr>
              <p:nvPr/>
            </p:nvSpPr>
            <p:spPr bwMode="auto">
              <a:xfrm>
                <a:off x="2908" y="2148"/>
                <a:ext cx="0" cy="4"/>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5" name="Freeform 138"/>
              <p:cNvSpPr>
                <a:spLocks/>
              </p:cNvSpPr>
              <p:nvPr/>
            </p:nvSpPr>
            <p:spPr bwMode="auto">
              <a:xfrm>
                <a:off x="2886" y="2180"/>
                <a:ext cx="0" cy="10"/>
              </a:xfrm>
              <a:custGeom>
                <a:avLst/>
                <a:gdLst>
                  <a:gd name="T0" fmla="*/ 0 h 10"/>
                  <a:gd name="T1" fmla="*/ 0 h 10"/>
                  <a:gd name="T2" fmla="*/ 4 h 10"/>
                  <a:gd name="T3" fmla="*/ 10 h 10"/>
                  <a:gd name="T4" fmla="*/ 10 h 10"/>
                  <a:gd name="T5" fmla="*/ 4 h 10"/>
                  <a:gd name="T6" fmla="*/ 0 h 10"/>
                  <a:gd name="T7" fmla="*/ 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0"/>
                    </a:moveTo>
                    <a:lnTo>
                      <a:pt x="0" y="0"/>
                    </a:lnTo>
                    <a:lnTo>
                      <a:pt x="0" y="4"/>
                    </a:lnTo>
                    <a:lnTo>
                      <a:pt x="0" y="10"/>
                    </a:lnTo>
                    <a:lnTo>
                      <a:pt x="0" y="10"/>
                    </a:lnTo>
                    <a:lnTo>
                      <a:pt x="0"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6" name="Freeform 139"/>
              <p:cNvSpPr>
                <a:spLocks/>
              </p:cNvSpPr>
              <p:nvPr/>
            </p:nvSpPr>
            <p:spPr bwMode="auto">
              <a:xfrm>
                <a:off x="2914" y="2136"/>
                <a:ext cx="2" cy="6"/>
              </a:xfrm>
              <a:custGeom>
                <a:avLst/>
                <a:gdLst>
                  <a:gd name="T0" fmla="*/ 0 w 2"/>
                  <a:gd name="T1" fmla="*/ 0 h 6"/>
                  <a:gd name="T2" fmla="*/ 0 w 2"/>
                  <a:gd name="T3" fmla="*/ 0 h 6"/>
                  <a:gd name="T4" fmla="*/ 2 w 2"/>
                  <a:gd name="T5" fmla="*/ 2 h 6"/>
                  <a:gd name="T6" fmla="*/ 2 w 2"/>
                  <a:gd name="T7" fmla="*/ 6 h 6"/>
                  <a:gd name="T8" fmla="*/ 2 w 2"/>
                  <a:gd name="T9" fmla="*/ 6 h 6"/>
                  <a:gd name="T10" fmla="*/ 2 w 2"/>
                  <a:gd name="T11" fmla="*/ 2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2" y="2"/>
                    </a:lnTo>
                    <a:lnTo>
                      <a:pt x="2" y="6"/>
                    </a:lnTo>
                    <a:lnTo>
                      <a:pt x="2" y="6"/>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7" name="Freeform 140"/>
              <p:cNvSpPr>
                <a:spLocks/>
              </p:cNvSpPr>
              <p:nvPr/>
            </p:nvSpPr>
            <p:spPr bwMode="auto">
              <a:xfrm>
                <a:off x="2906" y="2200"/>
                <a:ext cx="8" cy="10"/>
              </a:xfrm>
              <a:custGeom>
                <a:avLst/>
                <a:gdLst>
                  <a:gd name="T0" fmla="*/ 0 w 8"/>
                  <a:gd name="T1" fmla="*/ 0 h 10"/>
                  <a:gd name="T2" fmla="*/ 0 w 8"/>
                  <a:gd name="T3" fmla="*/ 0 h 10"/>
                  <a:gd name="T4" fmla="*/ 0 w 8"/>
                  <a:gd name="T5" fmla="*/ 0 h 10"/>
                  <a:gd name="T6" fmla="*/ 0 w 8"/>
                  <a:gd name="T7" fmla="*/ 0 h 10"/>
                  <a:gd name="T8" fmla="*/ 0 w 8"/>
                  <a:gd name="T9" fmla="*/ 0 h 10"/>
                  <a:gd name="T10" fmla="*/ 4 w 8"/>
                  <a:gd name="T11" fmla="*/ 2 h 10"/>
                  <a:gd name="T12" fmla="*/ 6 w 8"/>
                  <a:gd name="T13" fmla="*/ 4 h 10"/>
                  <a:gd name="T14" fmla="*/ 8 w 8"/>
                  <a:gd name="T15" fmla="*/ 10 h 10"/>
                  <a:gd name="T16" fmla="*/ 8 w 8"/>
                  <a:gd name="T17" fmla="*/ 10 h 10"/>
                  <a:gd name="T18" fmla="*/ 8 w 8"/>
                  <a:gd name="T19" fmla="*/ 10 h 10"/>
                  <a:gd name="T20" fmla="*/ 8 w 8"/>
                  <a:gd name="T21" fmla="*/ 10 h 10"/>
                  <a:gd name="T22" fmla="*/ 8 w 8"/>
                  <a:gd name="T23" fmla="*/ 4 h 10"/>
                  <a:gd name="T24" fmla="*/ 4 w 8"/>
                  <a:gd name="T25" fmla="*/ 2 h 10"/>
                  <a:gd name="T26" fmla="*/ 2 w 8"/>
                  <a:gd name="T27" fmla="*/ 0 h 10"/>
                  <a:gd name="T28" fmla="*/ 0 w 8"/>
                  <a:gd name="T29" fmla="*/ 0 h 10"/>
                  <a:gd name="T30" fmla="*/ 0 w 8"/>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0"/>
                    </a:moveTo>
                    <a:lnTo>
                      <a:pt x="0" y="0"/>
                    </a:lnTo>
                    <a:lnTo>
                      <a:pt x="0" y="0"/>
                    </a:lnTo>
                    <a:lnTo>
                      <a:pt x="0" y="0"/>
                    </a:lnTo>
                    <a:lnTo>
                      <a:pt x="0" y="0"/>
                    </a:lnTo>
                    <a:lnTo>
                      <a:pt x="4" y="2"/>
                    </a:lnTo>
                    <a:lnTo>
                      <a:pt x="6" y="4"/>
                    </a:lnTo>
                    <a:lnTo>
                      <a:pt x="8" y="10"/>
                    </a:lnTo>
                    <a:lnTo>
                      <a:pt x="8" y="10"/>
                    </a:lnTo>
                    <a:lnTo>
                      <a:pt x="8" y="10"/>
                    </a:lnTo>
                    <a:lnTo>
                      <a:pt x="8" y="10"/>
                    </a:lnTo>
                    <a:lnTo>
                      <a:pt x="8" y="4"/>
                    </a:lnTo>
                    <a:lnTo>
                      <a:pt x="4" y="2"/>
                    </a:lnTo>
                    <a:lnTo>
                      <a:pt x="2"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8" name="Freeform 141"/>
              <p:cNvSpPr>
                <a:spLocks/>
              </p:cNvSpPr>
              <p:nvPr/>
            </p:nvSpPr>
            <p:spPr bwMode="auto">
              <a:xfrm>
                <a:off x="2880" y="2194"/>
                <a:ext cx="12" cy="8"/>
              </a:xfrm>
              <a:custGeom>
                <a:avLst/>
                <a:gdLst>
                  <a:gd name="T0" fmla="*/ 8 w 12"/>
                  <a:gd name="T1" fmla="*/ 6 h 8"/>
                  <a:gd name="T2" fmla="*/ 8 w 12"/>
                  <a:gd name="T3" fmla="*/ 6 h 8"/>
                  <a:gd name="T4" fmla="*/ 2 w 12"/>
                  <a:gd name="T5" fmla="*/ 6 h 8"/>
                  <a:gd name="T6" fmla="*/ 0 w 12"/>
                  <a:gd name="T7" fmla="*/ 6 h 8"/>
                  <a:gd name="T8" fmla="*/ 0 w 12"/>
                  <a:gd name="T9" fmla="*/ 4 h 8"/>
                  <a:gd name="T10" fmla="*/ 0 w 12"/>
                  <a:gd name="T11" fmla="*/ 4 h 8"/>
                  <a:gd name="T12" fmla="*/ 0 w 12"/>
                  <a:gd name="T13" fmla="*/ 6 h 8"/>
                  <a:gd name="T14" fmla="*/ 2 w 12"/>
                  <a:gd name="T15" fmla="*/ 8 h 8"/>
                  <a:gd name="T16" fmla="*/ 8 w 12"/>
                  <a:gd name="T17" fmla="*/ 6 h 8"/>
                  <a:gd name="T18" fmla="*/ 8 w 12"/>
                  <a:gd name="T19" fmla="*/ 6 h 8"/>
                  <a:gd name="T20" fmla="*/ 10 w 12"/>
                  <a:gd name="T21" fmla="*/ 4 h 8"/>
                  <a:gd name="T22" fmla="*/ 12 w 12"/>
                  <a:gd name="T23" fmla="*/ 0 h 8"/>
                  <a:gd name="T24" fmla="*/ 12 w 12"/>
                  <a:gd name="T25" fmla="*/ 0 h 8"/>
                  <a:gd name="T26" fmla="*/ 10 w 12"/>
                  <a:gd name="T27" fmla="*/ 2 h 8"/>
                  <a:gd name="T28" fmla="*/ 8 w 12"/>
                  <a:gd name="T29" fmla="*/ 6 h 8"/>
                  <a:gd name="T30" fmla="*/ 8 w 12"/>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8" y="6"/>
                    </a:moveTo>
                    <a:lnTo>
                      <a:pt x="8" y="6"/>
                    </a:lnTo>
                    <a:lnTo>
                      <a:pt x="2" y="6"/>
                    </a:lnTo>
                    <a:lnTo>
                      <a:pt x="0" y="6"/>
                    </a:lnTo>
                    <a:lnTo>
                      <a:pt x="0" y="4"/>
                    </a:lnTo>
                    <a:lnTo>
                      <a:pt x="0" y="4"/>
                    </a:lnTo>
                    <a:lnTo>
                      <a:pt x="0" y="6"/>
                    </a:lnTo>
                    <a:lnTo>
                      <a:pt x="2" y="8"/>
                    </a:lnTo>
                    <a:lnTo>
                      <a:pt x="8" y="6"/>
                    </a:lnTo>
                    <a:lnTo>
                      <a:pt x="8" y="6"/>
                    </a:lnTo>
                    <a:lnTo>
                      <a:pt x="10" y="4"/>
                    </a:lnTo>
                    <a:lnTo>
                      <a:pt x="12" y="0"/>
                    </a:lnTo>
                    <a:lnTo>
                      <a:pt x="12" y="0"/>
                    </a:lnTo>
                    <a:lnTo>
                      <a:pt x="10" y="2"/>
                    </a:lnTo>
                    <a:lnTo>
                      <a:pt x="8" y="6"/>
                    </a:lnTo>
                    <a:lnTo>
                      <a:pt x="8"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69" name="Freeform 142"/>
              <p:cNvSpPr>
                <a:spLocks/>
              </p:cNvSpPr>
              <p:nvPr/>
            </p:nvSpPr>
            <p:spPr bwMode="auto">
              <a:xfrm>
                <a:off x="2892" y="2184"/>
                <a:ext cx="18" cy="10"/>
              </a:xfrm>
              <a:custGeom>
                <a:avLst/>
                <a:gdLst>
                  <a:gd name="T0" fmla="*/ 10 w 18"/>
                  <a:gd name="T1" fmla="*/ 0 h 10"/>
                  <a:gd name="T2" fmla="*/ 10 w 18"/>
                  <a:gd name="T3" fmla="*/ 0 h 10"/>
                  <a:gd name="T4" fmla="*/ 2 w 18"/>
                  <a:gd name="T5" fmla="*/ 2 h 10"/>
                  <a:gd name="T6" fmla="*/ 0 w 18"/>
                  <a:gd name="T7" fmla="*/ 8 h 10"/>
                  <a:gd name="T8" fmla="*/ 0 w 18"/>
                  <a:gd name="T9" fmla="*/ 8 h 10"/>
                  <a:gd name="T10" fmla="*/ 2 w 18"/>
                  <a:gd name="T11" fmla="*/ 4 h 10"/>
                  <a:gd name="T12" fmla="*/ 8 w 18"/>
                  <a:gd name="T13" fmla="*/ 0 h 10"/>
                  <a:gd name="T14" fmla="*/ 8 w 18"/>
                  <a:gd name="T15" fmla="*/ 0 h 10"/>
                  <a:gd name="T16" fmla="*/ 14 w 18"/>
                  <a:gd name="T17" fmla="*/ 0 h 10"/>
                  <a:gd name="T18" fmla="*/ 16 w 18"/>
                  <a:gd name="T19" fmla="*/ 2 h 10"/>
                  <a:gd name="T20" fmla="*/ 16 w 18"/>
                  <a:gd name="T21" fmla="*/ 6 h 10"/>
                  <a:gd name="T22" fmla="*/ 16 w 18"/>
                  <a:gd name="T23" fmla="*/ 10 h 10"/>
                  <a:gd name="T24" fmla="*/ 16 w 18"/>
                  <a:gd name="T25" fmla="*/ 10 h 10"/>
                  <a:gd name="T26" fmla="*/ 18 w 18"/>
                  <a:gd name="T27" fmla="*/ 6 h 10"/>
                  <a:gd name="T28" fmla="*/ 16 w 18"/>
                  <a:gd name="T29" fmla="*/ 2 h 10"/>
                  <a:gd name="T30" fmla="*/ 14 w 18"/>
                  <a:gd name="T31" fmla="*/ 0 h 10"/>
                  <a:gd name="T32" fmla="*/ 10 w 18"/>
                  <a:gd name="T33" fmla="*/ 0 h 10"/>
                  <a:gd name="T34" fmla="*/ 10 w 18"/>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0" y="0"/>
                    </a:moveTo>
                    <a:lnTo>
                      <a:pt x="10" y="0"/>
                    </a:lnTo>
                    <a:lnTo>
                      <a:pt x="2" y="2"/>
                    </a:lnTo>
                    <a:lnTo>
                      <a:pt x="0" y="8"/>
                    </a:lnTo>
                    <a:lnTo>
                      <a:pt x="0" y="8"/>
                    </a:lnTo>
                    <a:lnTo>
                      <a:pt x="2" y="4"/>
                    </a:lnTo>
                    <a:lnTo>
                      <a:pt x="8" y="0"/>
                    </a:lnTo>
                    <a:lnTo>
                      <a:pt x="8" y="0"/>
                    </a:lnTo>
                    <a:lnTo>
                      <a:pt x="14" y="0"/>
                    </a:lnTo>
                    <a:lnTo>
                      <a:pt x="16" y="2"/>
                    </a:lnTo>
                    <a:lnTo>
                      <a:pt x="16" y="6"/>
                    </a:lnTo>
                    <a:lnTo>
                      <a:pt x="16" y="10"/>
                    </a:lnTo>
                    <a:lnTo>
                      <a:pt x="16" y="10"/>
                    </a:lnTo>
                    <a:lnTo>
                      <a:pt x="18" y="6"/>
                    </a:lnTo>
                    <a:lnTo>
                      <a:pt x="16" y="2"/>
                    </a:lnTo>
                    <a:lnTo>
                      <a:pt x="14" y="0"/>
                    </a:lnTo>
                    <a:lnTo>
                      <a:pt x="10" y="0"/>
                    </a:lnTo>
                    <a:lnTo>
                      <a:pt x="1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0" name="Freeform 143"/>
              <p:cNvSpPr>
                <a:spLocks/>
              </p:cNvSpPr>
              <p:nvPr/>
            </p:nvSpPr>
            <p:spPr bwMode="auto">
              <a:xfrm>
                <a:off x="2896" y="2162"/>
                <a:ext cx="0" cy="6"/>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1" name="Freeform 144"/>
              <p:cNvSpPr>
                <a:spLocks/>
              </p:cNvSpPr>
              <p:nvPr/>
            </p:nvSpPr>
            <p:spPr bwMode="auto">
              <a:xfrm>
                <a:off x="2986" y="2202"/>
                <a:ext cx="2" cy="14"/>
              </a:xfrm>
              <a:custGeom>
                <a:avLst/>
                <a:gdLst>
                  <a:gd name="T0" fmla="*/ 2 w 2"/>
                  <a:gd name="T1" fmla="*/ 14 h 14"/>
                  <a:gd name="T2" fmla="*/ 2 w 2"/>
                  <a:gd name="T3" fmla="*/ 14 h 14"/>
                  <a:gd name="T4" fmla="*/ 2 w 2"/>
                  <a:gd name="T5" fmla="*/ 14 h 14"/>
                  <a:gd name="T6" fmla="*/ 2 w 2"/>
                  <a:gd name="T7" fmla="*/ 14 h 14"/>
                  <a:gd name="T8" fmla="*/ 2 w 2"/>
                  <a:gd name="T9" fmla="*/ 12 h 14"/>
                  <a:gd name="T10" fmla="*/ 2 w 2"/>
                  <a:gd name="T11" fmla="*/ 8 h 14"/>
                  <a:gd name="T12" fmla="*/ 0 w 2"/>
                  <a:gd name="T13" fmla="*/ 4 h 14"/>
                  <a:gd name="T14" fmla="*/ 2 w 2"/>
                  <a:gd name="T15" fmla="*/ 0 h 14"/>
                  <a:gd name="T16" fmla="*/ 2 w 2"/>
                  <a:gd name="T17" fmla="*/ 0 h 14"/>
                  <a:gd name="T18" fmla="*/ 0 w 2"/>
                  <a:gd name="T19" fmla="*/ 4 h 14"/>
                  <a:gd name="T20" fmla="*/ 2 w 2"/>
                  <a:gd name="T21" fmla="*/ 8 h 14"/>
                  <a:gd name="T22" fmla="*/ 2 w 2"/>
                  <a:gd name="T23" fmla="*/ 12 h 14"/>
                  <a:gd name="T24" fmla="*/ 2 w 2"/>
                  <a:gd name="T25" fmla="*/ 14 h 14"/>
                  <a:gd name="T26" fmla="*/ 2 w 2"/>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4">
                    <a:moveTo>
                      <a:pt x="2" y="14"/>
                    </a:moveTo>
                    <a:lnTo>
                      <a:pt x="2" y="14"/>
                    </a:lnTo>
                    <a:lnTo>
                      <a:pt x="2" y="14"/>
                    </a:lnTo>
                    <a:lnTo>
                      <a:pt x="2" y="14"/>
                    </a:lnTo>
                    <a:lnTo>
                      <a:pt x="2" y="12"/>
                    </a:lnTo>
                    <a:lnTo>
                      <a:pt x="2" y="8"/>
                    </a:lnTo>
                    <a:lnTo>
                      <a:pt x="0" y="4"/>
                    </a:lnTo>
                    <a:lnTo>
                      <a:pt x="2" y="0"/>
                    </a:lnTo>
                    <a:lnTo>
                      <a:pt x="2" y="0"/>
                    </a:lnTo>
                    <a:lnTo>
                      <a:pt x="0" y="4"/>
                    </a:lnTo>
                    <a:lnTo>
                      <a:pt x="2" y="8"/>
                    </a:lnTo>
                    <a:lnTo>
                      <a:pt x="2" y="12"/>
                    </a:lnTo>
                    <a:lnTo>
                      <a:pt x="2" y="14"/>
                    </a:lnTo>
                    <a:lnTo>
                      <a:pt x="2"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2" name="Freeform 145"/>
              <p:cNvSpPr>
                <a:spLocks/>
              </p:cNvSpPr>
              <p:nvPr/>
            </p:nvSpPr>
            <p:spPr bwMode="auto">
              <a:xfrm>
                <a:off x="2946" y="2192"/>
                <a:ext cx="10" cy="16"/>
              </a:xfrm>
              <a:custGeom>
                <a:avLst/>
                <a:gdLst>
                  <a:gd name="T0" fmla="*/ 4 w 10"/>
                  <a:gd name="T1" fmla="*/ 14 h 16"/>
                  <a:gd name="T2" fmla="*/ 4 w 10"/>
                  <a:gd name="T3" fmla="*/ 14 h 16"/>
                  <a:gd name="T4" fmla="*/ 0 w 10"/>
                  <a:gd name="T5" fmla="*/ 16 h 16"/>
                  <a:gd name="T6" fmla="*/ 0 w 10"/>
                  <a:gd name="T7" fmla="*/ 16 h 16"/>
                  <a:gd name="T8" fmla="*/ 4 w 10"/>
                  <a:gd name="T9" fmla="*/ 14 h 16"/>
                  <a:gd name="T10" fmla="*/ 4 w 10"/>
                  <a:gd name="T11" fmla="*/ 14 h 16"/>
                  <a:gd name="T12" fmla="*/ 10 w 10"/>
                  <a:gd name="T13" fmla="*/ 8 h 16"/>
                  <a:gd name="T14" fmla="*/ 10 w 10"/>
                  <a:gd name="T15" fmla="*/ 4 h 16"/>
                  <a:gd name="T16" fmla="*/ 8 w 10"/>
                  <a:gd name="T17" fmla="*/ 2 h 16"/>
                  <a:gd name="T18" fmla="*/ 8 w 10"/>
                  <a:gd name="T19" fmla="*/ 0 h 16"/>
                  <a:gd name="T20" fmla="*/ 8 w 10"/>
                  <a:gd name="T21" fmla="*/ 0 h 16"/>
                  <a:gd name="T22" fmla="*/ 8 w 10"/>
                  <a:gd name="T23" fmla="*/ 2 h 16"/>
                  <a:gd name="T24" fmla="*/ 10 w 10"/>
                  <a:gd name="T25" fmla="*/ 4 h 16"/>
                  <a:gd name="T26" fmla="*/ 10 w 10"/>
                  <a:gd name="T27" fmla="*/ 8 h 16"/>
                  <a:gd name="T28" fmla="*/ 4 w 10"/>
                  <a:gd name="T29" fmla="*/ 14 h 16"/>
                  <a:gd name="T30" fmla="*/ 4 w 10"/>
                  <a:gd name="T3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4" y="14"/>
                    </a:moveTo>
                    <a:lnTo>
                      <a:pt x="4" y="14"/>
                    </a:lnTo>
                    <a:lnTo>
                      <a:pt x="0" y="16"/>
                    </a:lnTo>
                    <a:lnTo>
                      <a:pt x="0" y="16"/>
                    </a:lnTo>
                    <a:lnTo>
                      <a:pt x="4" y="14"/>
                    </a:lnTo>
                    <a:lnTo>
                      <a:pt x="4" y="14"/>
                    </a:lnTo>
                    <a:lnTo>
                      <a:pt x="10" y="8"/>
                    </a:lnTo>
                    <a:lnTo>
                      <a:pt x="10" y="4"/>
                    </a:lnTo>
                    <a:lnTo>
                      <a:pt x="8" y="2"/>
                    </a:lnTo>
                    <a:lnTo>
                      <a:pt x="8" y="0"/>
                    </a:lnTo>
                    <a:lnTo>
                      <a:pt x="8" y="0"/>
                    </a:lnTo>
                    <a:lnTo>
                      <a:pt x="8" y="2"/>
                    </a:lnTo>
                    <a:lnTo>
                      <a:pt x="10" y="4"/>
                    </a:lnTo>
                    <a:lnTo>
                      <a:pt x="10" y="8"/>
                    </a:lnTo>
                    <a:lnTo>
                      <a:pt x="4" y="14"/>
                    </a:lnTo>
                    <a:lnTo>
                      <a:pt x="4"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3" name="Freeform 146"/>
              <p:cNvSpPr>
                <a:spLocks/>
              </p:cNvSpPr>
              <p:nvPr/>
            </p:nvSpPr>
            <p:spPr bwMode="auto">
              <a:xfrm>
                <a:off x="2958" y="2184"/>
                <a:ext cx="6" cy="6"/>
              </a:xfrm>
              <a:custGeom>
                <a:avLst/>
                <a:gdLst>
                  <a:gd name="T0" fmla="*/ 0 w 6"/>
                  <a:gd name="T1" fmla="*/ 6 h 6"/>
                  <a:gd name="T2" fmla="*/ 0 w 6"/>
                  <a:gd name="T3" fmla="*/ 6 h 6"/>
                  <a:gd name="T4" fmla="*/ 6 w 6"/>
                  <a:gd name="T5" fmla="*/ 0 h 6"/>
                  <a:gd name="T6" fmla="*/ 6 w 6"/>
                  <a:gd name="T7" fmla="*/ 0 h 6"/>
                  <a:gd name="T8" fmla="*/ 0 w 6"/>
                  <a:gd name="T9" fmla="*/ 6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6" y="0"/>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4" name="Freeform 147"/>
              <p:cNvSpPr>
                <a:spLocks/>
              </p:cNvSpPr>
              <p:nvPr/>
            </p:nvSpPr>
            <p:spPr bwMode="auto">
              <a:xfrm>
                <a:off x="2994" y="2184"/>
                <a:ext cx="0" cy="10"/>
              </a:xfrm>
              <a:custGeom>
                <a:avLst/>
                <a:gdLst>
                  <a:gd name="T0" fmla="*/ 10 h 10"/>
                  <a:gd name="T1" fmla="*/ 10 h 10"/>
                  <a:gd name="T2" fmla="*/ 6 h 10"/>
                  <a:gd name="T3" fmla="*/ 0 h 10"/>
                  <a:gd name="T4" fmla="*/ 0 h 10"/>
                  <a:gd name="T5" fmla="*/ 6 h 10"/>
                  <a:gd name="T6" fmla="*/ 10 h 10"/>
                  <a:gd name="T7" fmla="*/ 1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10"/>
                    </a:moveTo>
                    <a:lnTo>
                      <a:pt x="0" y="10"/>
                    </a:lnTo>
                    <a:lnTo>
                      <a:pt x="0" y="6"/>
                    </a:lnTo>
                    <a:lnTo>
                      <a:pt x="0" y="0"/>
                    </a:lnTo>
                    <a:lnTo>
                      <a:pt x="0" y="0"/>
                    </a:lnTo>
                    <a:lnTo>
                      <a:pt x="0" y="6"/>
                    </a:lnTo>
                    <a:lnTo>
                      <a:pt x="0" y="10"/>
                    </a:lnTo>
                    <a:lnTo>
                      <a:pt x="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5" name="Freeform 148"/>
              <p:cNvSpPr>
                <a:spLocks/>
              </p:cNvSpPr>
              <p:nvPr/>
            </p:nvSpPr>
            <p:spPr bwMode="auto">
              <a:xfrm>
                <a:off x="2924" y="2208"/>
                <a:ext cx="10" cy="6"/>
              </a:xfrm>
              <a:custGeom>
                <a:avLst/>
                <a:gdLst>
                  <a:gd name="T0" fmla="*/ 0 w 10"/>
                  <a:gd name="T1" fmla="*/ 6 h 6"/>
                  <a:gd name="T2" fmla="*/ 0 w 10"/>
                  <a:gd name="T3" fmla="*/ 6 h 6"/>
                  <a:gd name="T4" fmla="*/ 6 w 10"/>
                  <a:gd name="T5" fmla="*/ 2 h 6"/>
                  <a:gd name="T6" fmla="*/ 6 w 10"/>
                  <a:gd name="T7" fmla="*/ 2 h 6"/>
                  <a:gd name="T8" fmla="*/ 10 w 10"/>
                  <a:gd name="T9" fmla="*/ 0 h 6"/>
                  <a:gd name="T10" fmla="*/ 10 w 10"/>
                  <a:gd name="T11" fmla="*/ 0 h 6"/>
                  <a:gd name="T12" fmla="*/ 6 w 10"/>
                  <a:gd name="T13" fmla="*/ 2 h 6"/>
                  <a:gd name="T14" fmla="*/ 6 w 10"/>
                  <a:gd name="T15" fmla="*/ 2 h 6"/>
                  <a:gd name="T16" fmla="*/ 0 w 10"/>
                  <a:gd name="T17" fmla="*/ 6 h 6"/>
                  <a:gd name="T18" fmla="*/ 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6" y="2"/>
                    </a:lnTo>
                    <a:lnTo>
                      <a:pt x="6" y="2"/>
                    </a:lnTo>
                    <a:lnTo>
                      <a:pt x="10" y="0"/>
                    </a:lnTo>
                    <a:lnTo>
                      <a:pt x="10" y="0"/>
                    </a:lnTo>
                    <a:lnTo>
                      <a:pt x="6" y="2"/>
                    </a:lnTo>
                    <a:lnTo>
                      <a:pt x="6" y="2"/>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6" name="Freeform 149"/>
              <p:cNvSpPr>
                <a:spLocks/>
              </p:cNvSpPr>
              <p:nvPr/>
            </p:nvSpPr>
            <p:spPr bwMode="auto">
              <a:xfrm>
                <a:off x="3000" y="2058"/>
                <a:ext cx="264" cy="130"/>
              </a:xfrm>
              <a:custGeom>
                <a:avLst/>
                <a:gdLst>
                  <a:gd name="T0" fmla="*/ 226 w 264"/>
                  <a:gd name="T1" fmla="*/ 106 h 130"/>
                  <a:gd name="T2" fmla="*/ 242 w 264"/>
                  <a:gd name="T3" fmla="*/ 94 h 130"/>
                  <a:gd name="T4" fmla="*/ 240 w 264"/>
                  <a:gd name="T5" fmla="*/ 84 h 130"/>
                  <a:gd name="T6" fmla="*/ 246 w 264"/>
                  <a:gd name="T7" fmla="*/ 78 h 130"/>
                  <a:gd name="T8" fmla="*/ 248 w 264"/>
                  <a:gd name="T9" fmla="*/ 72 h 130"/>
                  <a:gd name="T10" fmla="*/ 240 w 264"/>
                  <a:gd name="T11" fmla="*/ 64 h 130"/>
                  <a:gd name="T12" fmla="*/ 260 w 264"/>
                  <a:gd name="T13" fmla="*/ 64 h 130"/>
                  <a:gd name="T14" fmla="*/ 262 w 264"/>
                  <a:gd name="T15" fmla="*/ 60 h 130"/>
                  <a:gd name="T16" fmla="*/ 256 w 264"/>
                  <a:gd name="T17" fmla="*/ 36 h 130"/>
                  <a:gd name="T18" fmla="*/ 258 w 264"/>
                  <a:gd name="T19" fmla="*/ 18 h 130"/>
                  <a:gd name="T20" fmla="*/ 246 w 264"/>
                  <a:gd name="T21" fmla="*/ 10 h 130"/>
                  <a:gd name="T22" fmla="*/ 238 w 264"/>
                  <a:gd name="T23" fmla="*/ 12 h 130"/>
                  <a:gd name="T24" fmla="*/ 218 w 264"/>
                  <a:gd name="T25" fmla="*/ 8 h 130"/>
                  <a:gd name="T26" fmla="*/ 202 w 264"/>
                  <a:gd name="T27" fmla="*/ 4 h 130"/>
                  <a:gd name="T28" fmla="*/ 194 w 264"/>
                  <a:gd name="T29" fmla="*/ 2 h 130"/>
                  <a:gd name="T30" fmla="*/ 190 w 264"/>
                  <a:gd name="T31" fmla="*/ 4 h 130"/>
                  <a:gd name="T32" fmla="*/ 182 w 264"/>
                  <a:gd name="T33" fmla="*/ 16 h 130"/>
                  <a:gd name="T34" fmla="*/ 158 w 264"/>
                  <a:gd name="T35" fmla="*/ 20 h 130"/>
                  <a:gd name="T36" fmla="*/ 152 w 264"/>
                  <a:gd name="T37" fmla="*/ 12 h 130"/>
                  <a:gd name="T38" fmla="*/ 142 w 264"/>
                  <a:gd name="T39" fmla="*/ 22 h 130"/>
                  <a:gd name="T40" fmla="*/ 136 w 264"/>
                  <a:gd name="T41" fmla="*/ 26 h 130"/>
                  <a:gd name="T42" fmla="*/ 128 w 264"/>
                  <a:gd name="T43" fmla="*/ 34 h 130"/>
                  <a:gd name="T44" fmla="*/ 118 w 264"/>
                  <a:gd name="T45" fmla="*/ 40 h 130"/>
                  <a:gd name="T46" fmla="*/ 118 w 264"/>
                  <a:gd name="T47" fmla="*/ 50 h 130"/>
                  <a:gd name="T48" fmla="*/ 120 w 264"/>
                  <a:gd name="T49" fmla="*/ 58 h 130"/>
                  <a:gd name="T50" fmla="*/ 118 w 264"/>
                  <a:gd name="T51" fmla="*/ 62 h 130"/>
                  <a:gd name="T52" fmla="*/ 126 w 264"/>
                  <a:gd name="T53" fmla="*/ 74 h 130"/>
                  <a:gd name="T54" fmla="*/ 122 w 264"/>
                  <a:gd name="T55" fmla="*/ 76 h 130"/>
                  <a:gd name="T56" fmla="*/ 112 w 264"/>
                  <a:gd name="T57" fmla="*/ 68 h 130"/>
                  <a:gd name="T58" fmla="*/ 102 w 264"/>
                  <a:gd name="T59" fmla="*/ 66 h 130"/>
                  <a:gd name="T60" fmla="*/ 94 w 264"/>
                  <a:gd name="T61" fmla="*/ 66 h 130"/>
                  <a:gd name="T62" fmla="*/ 88 w 264"/>
                  <a:gd name="T63" fmla="*/ 70 h 130"/>
                  <a:gd name="T64" fmla="*/ 74 w 264"/>
                  <a:gd name="T65" fmla="*/ 70 h 130"/>
                  <a:gd name="T66" fmla="*/ 52 w 264"/>
                  <a:gd name="T67" fmla="*/ 76 h 130"/>
                  <a:gd name="T68" fmla="*/ 38 w 264"/>
                  <a:gd name="T69" fmla="*/ 72 h 130"/>
                  <a:gd name="T70" fmla="*/ 34 w 264"/>
                  <a:gd name="T71" fmla="*/ 76 h 130"/>
                  <a:gd name="T72" fmla="*/ 28 w 264"/>
                  <a:gd name="T73" fmla="*/ 84 h 130"/>
                  <a:gd name="T74" fmla="*/ 20 w 264"/>
                  <a:gd name="T75" fmla="*/ 76 h 130"/>
                  <a:gd name="T76" fmla="*/ 4 w 264"/>
                  <a:gd name="T77" fmla="*/ 74 h 130"/>
                  <a:gd name="T78" fmla="*/ 6 w 264"/>
                  <a:gd name="T79" fmla="*/ 78 h 130"/>
                  <a:gd name="T80" fmla="*/ 2 w 264"/>
                  <a:gd name="T81" fmla="*/ 98 h 130"/>
                  <a:gd name="T82" fmla="*/ 16 w 264"/>
                  <a:gd name="T83" fmla="*/ 100 h 130"/>
                  <a:gd name="T84" fmla="*/ 22 w 264"/>
                  <a:gd name="T85" fmla="*/ 106 h 130"/>
                  <a:gd name="T86" fmla="*/ 32 w 264"/>
                  <a:gd name="T87" fmla="*/ 100 h 130"/>
                  <a:gd name="T88" fmla="*/ 34 w 264"/>
                  <a:gd name="T89" fmla="*/ 106 h 130"/>
                  <a:gd name="T90" fmla="*/ 40 w 264"/>
                  <a:gd name="T91" fmla="*/ 106 h 130"/>
                  <a:gd name="T92" fmla="*/ 52 w 264"/>
                  <a:gd name="T93" fmla="*/ 112 h 130"/>
                  <a:gd name="T94" fmla="*/ 58 w 264"/>
                  <a:gd name="T95" fmla="*/ 102 h 130"/>
                  <a:gd name="T96" fmla="*/ 72 w 264"/>
                  <a:gd name="T97" fmla="*/ 100 h 130"/>
                  <a:gd name="T98" fmla="*/ 96 w 264"/>
                  <a:gd name="T99" fmla="*/ 96 h 130"/>
                  <a:gd name="T100" fmla="*/ 94 w 264"/>
                  <a:gd name="T101" fmla="*/ 100 h 130"/>
                  <a:gd name="T102" fmla="*/ 96 w 264"/>
                  <a:gd name="T103" fmla="*/ 106 h 130"/>
                  <a:gd name="T104" fmla="*/ 98 w 264"/>
                  <a:gd name="T105" fmla="*/ 110 h 130"/>
                  <a:gd name="T106" fmla="*/ 146 w 264"/>
                  <a:gd name="T107" fmla="*/ 124 h 130"/>
                  <a:gd name="T108" fmla="*/ 158 w 264"/>
                  <a:gd name="T109" fmla="*/ 128 h 130"/>
                  <a:gd name="T110" fmla="*/ 172 w 264"/>
                  <a:gd name="T111" fmla="*/ 126 h 130"/>
                  <a:gd name="T112" fmla="*/ 176 w 264"/>
                  <a:gd name="T113" fmla="*/ 130 h 130"/>
                  <a:gd name="T114" fmla="*/ 192 w 264"/>
                  <a:gd name="T115" fmla="*/ 118 h 130"/>
                  <a:gd name="T116" fmla="*/ 208 w 264"/>
                  <a:gd name="T117" fmla="*/ 118 h 130"/>
                  <a:gd name="T118" fmla="*/ 214 w 264"/>
                  <a:gd name="T119" fmla="*/ 116 h 130"/>
                  <a:gd name="T120" fmla="*/ 226 w 264"/>
                  <a:gd name="T121" fmla="*/ 11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30">
                    <a:moveTo>
                      <a:pt x="226" y="112"/>
                    </a:moveTo>
                    <a:lnTo>
                      <a:pt x="226" y="112"/>
                    </a:lnTo>
                    <a:lnTo>
                      <a:pt x="226" y="108"/>
                    </a:lnTo>
                    <a:lnTo>
                      <a:pt x="226" y="106"/>
                    </a:lnTo>
                    <a:lnTo>
                      <a:pt x="230" y="106"/>
                    </a:lnTo>
                    <a:lnTo>
                      <a:pt x="230" y="106"/>
                    </a:lnTo>
                    <a:lnTo>
                      <a:pt x="242" y="94"/>
                    </a:lnTo>
                    <a:lnTo>
                      <a:pt x="242" y="94"/>
                    </a:lnTo>
                    <a:lnTo>
                      <a:pt x="242" y="94"/>
                    </a:lnTo>
                    <a:lnTo>
                      <a:pt x="242" y="92"/>
                    </a:lnTo>
                    <a:lnTo>
                      <a:pt x="242" y="88"/>
                    </a:lnTo>
                    <a:lnTo>
                      <a:pt x="240" y="84"/>
                    </a:lnTo>
                    <a:lnTo>
                      <a:pt x="240" y="84"/>
                    </a:lnTo>
                    <a:lnTo>
                      <a:pt x="240" y="80"/>
                    </a:lnTo>
                    <a:lnTo>
                      <a:pt x="244" y="78"/>
                    </a:lnTo>
                    <a:lnTo>
                      <a:pt x="246" y="78"/>
                    </a:lnTo>
                    <a:lnTo>
                      <a:pt x="248" y="74"/>
                    </a:lnTo>
                    <a:lnTo>
                      <a:pt x="248" y="74"/>
                    </a:lnTo>
                    <a:lnTo>
                      <a:pt x="250" y="72"/>
                    </a:lnTo>
                    <a:lnTo>
                      <a:pt x="248" y="72"/>
                    </a:lnTo>
                    <a:lnTo>
                      <a:pt x="246" y="68"/>
                    </a:lnTo>
                    <a:lnTo>
                      <a:pt x="242" y="66"/>
                    </a:lnTo>
                    <a:lnTo>
                      <a:pt x="240" y="64"/>
                    </a:lnTo>
                    <a:lnTo>
                      <a:pt x="240" y="64"/>
                    </a:lnTo>
                    <a:lnTo>
                      <a:pt x="244" y="64"/>
                    </a:lnTo>
                    <a:lnTo>
                      <a:pt x="250" y="64"/>
                    </a:lnTo>
                    <a:lnTo>
                      <a:pt x="256" y="66"/>
                    </a:lnTo>
                    <a:lnTo>
                      <a:pt x="260" y="64"/>
                    </a:lnTo>
                    <a:lnTo>
                      <a:pt x="260" y="64"/>
                    </a:lnTo>
                    <a:lnTo>
                      <a:pt x="262" y="64"/>
                    </a:lnTo>
                    <a:lnTo>
                      <a:pt x="262" y="64"/>
                    </a:lnTo>
                    <a:lnTo>
                      <a:pt x="262" y="60"/>
                    </a:lnTo>
                    <a:lnTo>
                      <a:pt x="262" y="54"/>
                    </a:lnTo>
                    <a:lnTo>
                      <a:pt x="264" y="48"/>
                    </a:lnTo>
                    <a:lnTo>
                      <a:pt x="264" y="48"/>
                    </a:lnTo>
                    <a:lnTo>
                      <a:pt x="256" y="36"/>
                    </a:lnTo>
                    <a:lnTo>
                      <a:pt x="254" y="34"/>
                    </a:lnTo>
                    <a:lnTo>
                      <a:pt x="254" y="30"/>
                    </a:lnTo>
                    <a:lnTo>
                      <a:pt x="256" y="24"/>
                    </a:lnTo>
                    <a:lnTo>
                      <a:pt x="258" y="18"/>
                    </a:lnTo>
                    <a:lnTo>
                      <a:pt x="258" y="18"/>
                    </a:lnTo>
                    <a:lnTo>
                      <a:pt x="254" y="14"/>
                    </a:lnTo>
                    <a:lnTo>
                      <a:pt x="250" y="12"/>
                    </a:lnTo>
                    <a:lnTo>
                      <a:pt x="246" y="10"/>
                    </a:lnTo>
                    <a:lnTo>
                      <a:pt x="246" y="10"/>
                    </a:lnTo>
                    <a:lnTo>
                      <a:pt x="242" y="10"/>
                    </a:lnTo>
                    <a:lnTo>
                      <a:pt x="238" y="12"/>
                    </a:lnTo>
                    <a:lnTo>
                      <a:pt x="238" y="12"/>
                    </a:lnTo>
                    <a:lnTo>
                      <a:pt x="232" y="12"/>
                    </a:lnTo>
                    <a:lnTo>
                      <a:pt x="232" y="12"/>
                    </a:lnTo>
                    <a:lnTo>
                      <a:pt x="226" y="12"/>
                    </a:lnTo>
                    <a:lnTo>
                      <a:pt x="218" y="8"/>
                    </a:lnTo>
                    <a:lnTo>
                      <a:pt x="212" y="6"/>
                    </a:lnTo>
                    <a:lnTo>
                      <a:pt x="206" y="4"/>
                    </a:lnTo>
                    <a:lnTo>
                      <a:pt x="206" y="4"/>
                    </a:lnTo>
                    <a:lnTo>
                      <a:pt x="202" y="4"/>
                    </a:lnTo>
                    <a:lnTo>
                      <a:pt x="202" y="4"/>
                    </a:lnTo>
                    <a:lnTo>
                      <a:pt x="198" y="4"/>
                    </a:lnTo>
                    <a:lnTo>
                      <a:pt x="198" y="4"/>
                    </a:lnTo>
                    <a:lnTo>
                      <a:pt x="194" y="2"/>
                    </a:lnTo>
                    <a:lnTo>
                      <a:pt x="192" y="0"/>
                    </a:lnTo>
                    <a:lnTo>
                      <a:pt x="192" y="0"/>
                    </a:lnTo>
                    <a:lnTo>
                      <a:pt x="190" y="0"/>
                    </a:lnTo>
                    <a:lnTo>
                      <a:pt x="190" y="4"/>
                    </a:lnTo>
                    <a:lnTo>
                      <a:pt x="190" y="4"/>
                    </a:lnTo>
                    <a:lnTo>
                      <a:pt x="190" y="10"/>
                    </a:lnTo>
                    <a:lnTo>
                      <a:pt x="188" y="12"/>
                    </a:lnTo>
                    <a:lnTo>
                      <a:pt x="182" y="16"/>
                    </a:lnTo>
                    <a:lnTo>
                      <a:pt x="166" y="22"/>
                    </a:lnTo>
                    <a:lnTo>
                      <a:pt x="166" y="22"/>
                    </a:lnTo>
                    <a:lnTo>
                      <a:pt x="160" y="22"/>
                    </a:lnTo>
                    <a:lnTo>
                      <a:pt x="158" y="20"/>
                    </a:lnTo>
                    <a:lnTo>
                      <a:pt x="156" y="16"/>
                    </a:lnTo>
                    <a:lnTo>
                      <a:pt x="154" y="14"/>
                    </a:lnTo>
                    <a:lnTo>
                      <a:pt x="152" y="12"/>
                    </a:lnTo>
                    <a:lnTo>
                      <a:pt x="152" y="12"/>
                    </a:lnTo>
                    <a:lnTo>
                      <a:pt x="150" y="18"/>
                    </a:lnTo>
                    <a:lnTo>
                      <a:pt x="146" y="22"/>
                    </a:lnTo>
                    <a:lnTo>
                      <a:pt x="146" y="22"/>
                    </a:lnTo>
                    <a:lnTo>
                      <a:pt x="142" y="22"/>
                    </a:lnTo>
                    <a:lnTo>
                      <a:pt x="138" y="22"/>
                    </a:lnTo>
                    <a:lnTo>
                      <a:pt x="138" y="22"/>
                    </a:lnTo>
                    <a:lnTo>
                      <a:pt x="136" y="26"/>
                    </a:lnTo>
                    <a:lnTo>
                      <a:pt x="136" y="26"/>
                    </a:lnTo>
                    <a:lnTo>
                      <a:pt x="136" y="32"/>
                    </a:lnTo>
                    <a:lnTo>
                      <a:pt x="134" y="34"/>
                    </a:lnTo>
                    <a:lnTo>
                      <a:pt x="134" y="34"/>
                    </a:lnTo>
                    <a:lnTo>
                      <a:pt x="128" y="34"/>
                    </a:lnTo>
                    <a:lnTo>
                      <a:pt x="124" y="36"/>
                    </a:lnTo>
                    <a:lnTo>
                      <a:pt x="120" y="38"/>
                    </a:lnTo>
                    <a:lnTo>
                      <a:pt x="120" y="38"/>
                    </a:lnTo>
                    <a:lnTo>
                      <a:pt x="118" y="40"/>
                    </a:lnTo>
                    <a:lnTo>
                      <a:pt x="118" y="40"/>
                    </a:lnTo>
                    <a:lnTo>
                      <a:pt x="116" y="42"/>
                    </a:lnTo>
                    <a:lnTo>
                      <a:pt x="116" y="46"/>
                    </a:lnTo>
                    <a:lnTo>
                      <a:pt x="118" y="50"/>
                    </a:lnTo>
                    <a:lnTo>
                      <a:pt x="122" y="54"/>
                    </a:lnTo>
                    <a:lnTo>
                      <a:pt x="122" y="56"/>
                    </a:lnTo>
                    <a:lnTo>
                      <a:pt x="120" y="58"/>
                    </a:lnTo>
                    <a:lnTo>
                      <a:pt x="120" y="58"/>
                    </a:lnTo>
                    <a:lnTo>
                      <a:pt x="120" y="60"/>
                    </a:lnTo>
                    <a:lnTo>
                      <a:pt x="120" y="60"/>
                    </a:lnTo>
                    <a:lnTo>
                      <a:pt x="118" y="62"/>
                    </a:lnTo>
                    <a:lnTo>
                      <a:pt x="118" y="62"/>
                    </a:lnTo>
                    <a:lnTo>
                      <a:pt x="122" y="66"/>
                    </a:lnTo>
                    <a:lnTo>
                      <a:pt x="126" y="70"/>
                    </a:lnTo>
                    <a:lnTo>
                      <a:pt x="126" y="72"/>
                    </a:lnTo>
                    <a:lnTo>
                      <a:pt x="126" y="74"/>
                    </a:lnTo>
                    <a:lnTo>
                      <a:pt x="126" y="74"/>
                    </a:lnTo>
                    <a:lnTo>
                      <a:pt x="124" y="76"/>
                    </a:lnTo>
                    <a:lnTo>
                      <a:pt x="124" y="76"/>
                    </a:lnTo>
                    <a:lnTo>
                      <a:pt x="122" y="76"/>
                    </a:lnTo>
                    <a:lnTo>
                      <a:pt x="120" y="76"/>
                    </a:lnTo>
                    <a:lnTo>
                      <a:pt x="116" y="72"/>
                    </a:lnTo>
                    <a:lnTo>
                      <a:pt x="114" y="68"/>
                    </a:lnTo>
                    <a:lnTo>
                      <a:pt x="112" y="68"/>
                    </a:lnTo>
                    <a:lnTo>
                      <a:pt x="110" y="68"/>
                    </a:lnTo>
                    <a:lnTo>
                      <a:pt x="110" y="68"/>
                    </a:lnTo>
                    <a:lnTo>
                      <a:pt x="106" y="68"/>
                    </a:lnTo>
                    <a:lnTo>
                      <a:pt x="102" y="66"/>
                    </a:lnTo>
                    <a:lnTo>
                      <a:pt x="100" y="64"/>
                    </a:lnTo>
                    <a:lnTo>
                      <a:pt x="96" y="64"/>
                    </a:lnTo>
                    <a:lnTo>
                      <a:pt x="96" y="64"/>
                    </a:lnTo>
                    <a:lnTo>
                      <a:pt x="94" y="66"/>
                    </a:lnTo>
                    <a:lnTo>
                      <a:pt x="94" y="66"/>
                    </a:lnTo>
                    <a:lnTo>
                      <a:pt x="94" y="68"/>
                    </a:lnTo>
                    <a:lnTo>
                      <a:pt x="94" y="68"/>
                    </a:lnTo>
                    <a:lnTo>
                      <a:pt x="88" y="70"/>
                    </a:lnTo>
                    <a:lnTo>
                      <a:pt x="84" y="68"/>
                    </a:lnTo>
                    <a:lnTo>
                      <a:pt x="80" y="68"/>
                    </a:lnTo>
                    <a:lnTo>
                      <a:pt x="74" y="70"/>
                    </a:lnTo>
                    <a:lnTo>
                      <a:pt x="74" y="70"/>
                    </a:lnTo>
                    <a:lnTo>
                      <a:pt x="68" y="76"/>
                    </a:lnTo>
                    <a:lnTo>
                      <a:pt x="62" y="80"/>
                    </a:lnTo>
                    <a:lnTo>
                      <a:pt x="56" y="80"/>
                    </a:lnTo>
                    <a:lnTo>
                      <a:pt x="52" y="76"/>
                    </a:lnTo>
                    <a:lnTo>
                      <a:pt x="52" y="76"/>
                    </a:lnTo>
                    <a:lnTo>
                      <a:pt x="48" y="72"/>
                    </a:lnTo>
                    <a:lnTo>
                      <a:pt x="46" y="72"/>
                    </a:lnTo>
                    <a:lnTo>
                      <a:pt x="38" y="72"/>
                    </a:lnTo>
                    <a:lnTo>
                      <a:pt x="38" y="72"/>
                    </a:lnTo>
                    <a:lnTo>
                      <a:pt x="34" y="72"/>
                    </a:lnTo>
                    <a:lnTo>
                      <a:pt x="34" y="72"/>
                    </a:lnTo>
                    <a:lnTo>
                      <a:pt x="34" y="76"/>
                    </a:lnTo>
                    <a:lnTo>
                      <a:pt x="34" y="80"/>
                    </a:lnTo>
                    <a:lnTo>
                      <a:pt x="34" y="80"/>
                    </a:lnTo>
                    <a:lnTo>
                      <a:pt x="32" y="84"/>
                    </a:lnTo>
                    <a:lnTo>
                      <a:pt x="28" y="84"/>
                    </a:lnTo>
                    <a:lnTo>
                      <a:pt x="28" y="84"/>
                    </a:lnTo>
                    <a:lnTo>
                      <a:pt x="26" y="84"/>
                    </a:lnTo>
                    <a:lnTo>
                      <a:pt x="24" y="82"/>
                    </a:lnTo>
                    <a:lnTo>
                      <a:pt x="20" y="76"/>
                    </a:lnTo>
                    <a:lnTo>
                      <a:pt x="16" y="72"/>
                    </a:lnTo>
                    <a:lnTo>
                      <a:pt x="14" y="70"/>
                    </a:lnTo>
                    <a:lnTo>
                      <a:pt x="8" y="70"/>
                    </a:lnTo>
                    <a:lnTo>
                      <a:pt x="4" y="74"/>
                    </a:lnTo>
                    <a:lnTo>
                      <a:pt x="4" y="74"/>
                    </a:lnTo>
                    <a:lnTo>
                      <a:pt x="4" y="74"/>
                    </a:lnTo>
                    <a:lnTo>
                      <a:pt x="4" y="74"/>
                    </a:lnTo>
                    <a:lnTo>
                      <a:pt x="6" y="78"/>
                    </a:lnTo>
                    <a:lnTo>
                      <a:pt x="6" y="82"/>
                    </a:lnTo>
                    <a:lnTo>
                      <a:pt x="4" y="90"/>
                    </a:lnTo>
                    <a:lnTo>
                      <a:pt x="0" y="96"/>
                    </a:lnTo>
                    <a:lnTo>
                      <a:pt x="2" y="98"/>
                    </a:lnTo>
                    <a:lnTo>
                      <a:pt x="4" y="98"/>
                    </a:lnTo>
                    <a:lnTo>
                      <a:pt x="4" y="98"/>
                    </a:lnTo>
                    <a:lnTo>
                      <a:pt x="14" y="98"/>
                    </a:lnTo>
                    <a:lnTo>
                      <a:pt x="16" y="100"/>
                    </a:lnTo>
                    <a:lnTo>
                      <a:pt x="18" y="102"/>
                    </a:lnTo>
                    <a:lnTo>
                      <a:pt x="18" y="106"/>
                    </a:lnTo>
                    <a:lnTo>
                      <a:pt x="20" y="106"/>
                    </a:lnTo>
                    <a:lnTo>
                      <a:pt x="22" y="106"/>
                    </a:lnTo>
                    <a:lnTo>
                      <a:pt x="22" y="106"/>
                    </a:lnTo>
                    <a:lnTo>
                      <a:pt x="28" y="104"/>
                    </a:lnTo>
                    <a:lnTo>
                      <a:pt x="28" y="104"/>
                    </a:lnTo>
                    <a:lnTo>
                      <a:pt x="32" y="100"/>
                    </a:lnTo>
                    <a:lnTo>
                      <a:pt x="32" y="100"/>
                    </a:lnTo>
                    <a:lnTo>
                      <a:pt x="34" y="100"/>
                    </a:lnTo>
                    <a:lnTo>
                      <a:pt x="34" y="106"/>
                    </a:lnTo>
                    <a:lnTo>
                      <a:pt x="34" y="106"/>
                    </a:lnTo>
                    <a:lnTo>
                      <a:pt x="34" y="106"/>
                    </a:lnTo>
                    <a:lnTo>
                      <a:pt x="34" y="106"/>
                    </a:lnTo>
                    <a:lnTo>
                      <a:pt x="40" y="106"/>
                    </a:lnTo>
                    <a:lnTo>
                      <a:pt x="40" y="106"/>
                    </a:lnTo>
                    <a:lnTo>
                      <a:pt x="46" y="110"/>
                    </a:lnTo>
                    <a:lnTo>
                      <a:pt x="50" y="112"/>
                    </a:lnTo>
                    <a:lnTo>
                      <a:pt x="50" y="112"/>
                    </a:lnTo>
                    <a:lnTo>
                      <a:pt x="52" y="112"/>
                    </a:lnTo>
                    <a:lnTo>
                      <a:pt x="52" y="112"/>
                    </a:lnTo>
                    <a:lnTo>
                      <a:pt x="56" y="110"/>
                    </a:lnTo>
                    <a:lnTo>
                      <a:pt x="56" y="106"/>
                    </a:lnTo>
                    <a:lnTo>
                      <a:pt x="58" y="102"/>
                    </a:lnTo>
                    <a:lnTo>
                      <a:pt x="62" y="100"/>
                    </a:lnTo>
                    <a:lnTo>
                      <a:pt x="62" y="100"/>
                    </a:lnTo>
                    <a:lnTo>
                      <a:pt x="68" y="100"/>
                    </a:lnTo>
                    <a:lnTo>
                      <a:pt x="72" y="100"/>
                    </a:lnTo>
                    <a:lnTo>
                      <a:pt x="78" y="100"/>
                    </a:lnTo>
                    <a:lnTo>
                      <a:pt x="86" y="98"/>
                    </a:lnTo>
                    <a:lnTo>
                      <a:pt x="86" y="98"/>
                    </a:lnTo>
                    <a:lnTo>
                      <a:pt x="96" y="96"/>
                    </a:lnTo>
                    <a:lnTo>
                      <a:pt x="96" y="96"/>
                    </a:lnTo>
                    <a:lnTo>
                      <a:pt x="96" y="98"/>
                    </a:lnTo>
                    <a:lnTo>
                      <a:pt x="94" y="98"/>
                    </a:lnTo>
                    <a:lnTo>
                      <a:pt x="94" y="100"/>
                    </a:lnTo>
                    <a:lnTo>
                      <a:pt x="94" y="102"/>
                    </a:lnTo>
                    <a:lnTo>
                      <a:pt x="94" y="102"/>
                    </a:lnTo>
                    <a:lnTo>
                      <a:pt x="94" y="104"/>
                    </a:lnTo>
                    <a:lnTo>
                      <a:pt x="96" y="106"/>
                    </a:lnTo>
                    <a:lnTo>
                      <a:pt x="98" y="106"/>
                    </a:lnTo>
                    <a:lnTo>
                      <a:pt x="98" y="108"/>
                    </a:lnTo>
                    <a:lnTo>
                      <a:pt x="98" y="108"/>
                    </a:lnTo>
                    <a:lnTo>
                      <a:pt x="98" y="110"/>
                    </a:lnTo>
                    <a:lnTo>
                      <a:pt x="100" y="112"/>
                    </a:lnTo>
                    <a:lnTo>
                      <a:pt x="108" y="116"/>
                    </a:lnTo>
                    <a:lnTo>
                      <a:pt x="124" y="120"/>
                    </a:lnTo>
                    <a:lnTo>
                      <a:pt x="146" y="124"/>
                    </a:lnTo>
                    <a:lnTo>
                      <a:pt x="146" y="124"/>
                    </a:lnTo>
                    <a:lnTo>
                      <a:pt x="146" y="124"/>
                    </a:lnTo>
                    <a:lnTo>
                      <a:pt x="146" y="124"/>
                    </a:lnTo>
                    <a:lnTo>
                      <a:pt x="158" y="128"/>
                    </a:lnTo>
                    <a:lnTo>
                      <a:pt x="162" y="128"/>
                    </a:lnTo>
                    <a:lnTo>
                      <a:pt x="168" y="126"/>
                    </a:lnTo>
                    <a:lnTo>
                      <a:pt x="168" y="126"/>
                    </a:lnTo>
                    <a:lnTo>
                      <a:pt x="172" y="126"/>
                    </a:lnTo>
                    <a:lnTo>
                      <a:pt x="174" y="128"/>
                    </a:lnTo>
                    <a:lnTo>
                      <a:pt x="174" y="130"/>
                    </a:lnTo>
                    <a:lnTo>
                      <a:pt x="176" y="130"/>
                    </a:lnTo>
                    <a:lnTo>
                      <a:pt x="176" y="130"/>
                    </a:lnTo>
                    <a:lnTo>
                      <a:pt x="180" y="126"/>
                    </a:lnTo>
                    <a:lnTo>
                      <a:pt x="180" y="126"/>
                    </a:lnTo>
                    <a:lnTo>
                      <a:pt x="186" y="120"/>
                    </a:lnTo>
                    <a:lnTo>
                      <a:pt x="192" y="118"/>
                    </a:lnTo>
                    <a:lnTo>
                      <a:pt x="192" y="118"/>
                    </a:lnTo>
                    <a:lnTo>
                      <a:pt x="202" y="118"/>
                    </a:lnTo>
                    <a:lnTo>
                      <a:pt x="202" y="118"/>
                    </a:lnTo>
                    <a:lnTo>
                      <a:pt x="208" y="118"/>
                    </a:lnTo>
                    <a:lnTo>
                      <a:pt x="208" y="118"/>
                    </a:lnTo>
                    <a:lnTo>
                      <a:pt x="210" y="116"/>
                    </a:lnTo>
                    <a:lnTo>
                      <a:pt x="214" y="116"/>
                    </a:lnTo>
                    <a:lnTo>
                      <a:pt x="214" y="116"/>
                    </a:lnTo>
                    <a:lnTo>
                      <a:pt x="218" y="116"/>
                    </a:lnTo>
                    <a:lnTo>
                      <a:pt x="218" y="116"/>
                    </a:lnTo>
                    <a:lnTo>
                      <a:pt x="226" y="116"/>
                    </a:lnTo>
                    <a:lnTo>
                      <a:pt x="226" y="116"/>
                    </a:lnTo>
                    <a:lnTo>
                      <a:pt x="226" y="114"/>
                    </a:lnTo>
                    <a:lnTo>
                      <a:pt x="226" y="112"/>
                    </a:lnTo>
                    <a:lnTo>
                      <a:pt x="226" y="1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7" name="Freeform 150"/>
              <p:cNvSpPr>
                <a:spLocks/>
              </p:cNvSpPr>
              <p:nvPr/>
            </p:nvSpPr>
            <p:spPr bwMode="auto">
              <a:xfrm>
                <a:off x="3092" y="2154"/>
                <a:ext cx="54" cy="28"/>
              </a:xfrm>
              <a:custGeom>
                <a:avLst/>
                <a:gdLst>
                  <a:gd name="T0" fmla="*/ 6 w 54"/>
                  <a:gd name="T1" fmla="*/ 12 h 28"/>
                  <a:gd name="T2" fmla="*/ 6 w 54"/>
                  <a:gd name="T3" fmla="*/ 12 h 28"/>
                  <a:gd name="T4" fmla="*/ 6 w 54"/>
                  <a:gd name="T5" fmla="*/ 10 h 28"/>
                  <a:gd name="T6" fmla="*/ 4 w 54"/>
                  <a:gd name="T7" fmla="*/ 10 h 28"/>
                  <a:gd name="T8" fmla="*/ 2 w 54"/>
                  <a:gd name="T9" fmla="*/ 8 h 28"/>
                  <a:gd name="T10" fmla="*/ 2 w 54"/>
                  <a:gd name="T11" fmla="*/ 6 h 28"/>
                  <a:gd name="T12" fmla="*/ 2 w 54"/>
                  <a:gd name="T13" fmla="*/ 6 h 28"/>
                  <a:gd name="T14" fmla="*/ 2 w 54"/>
                  <a:gd name="T15" fmla="*/ 4 h 28"/>
                  <a:gd name="T16" fmla="*/ 2 w 54"/>
                  <a:gd name="T17" fmla="*/ 2 h 28"/>
                  <a:gd name="T18" fmla="*/ 4 w 54"/>
                  <a:gd name="T19" fmla="*/ 2 h 28"/>
                  <a:gd name="T20" fmla="*/ 4 w 54"/>
                  <a:gd name="T21" fmla="*/ 0 h 28"/>
                  <a:gd name="T22" fmla="*/ 4 w 54"/>
                  <a:gd name="T23" fmla="*/ 0 h 28"/>
                  <a:gd name="T24" fmla="*/ 2 w 54"/>
                  <a:gd name="T25" fmla="*/ 2 h 28"/>
                  <a:gd name="T26" fmla="*/ 0 w 54"/>
                  <a:gd name="T27" fmla="*/ 6 h 28"/>
                  <a:gd name="T28" fmla="*/ 0 w 54"/>
                  <a:gd name="T29" fmla="*/ 6 h 28"/>
                  <a:gd name="T30" fmla="*/ 2 w 54"/>
                  <a:gd name="T31" fmla="*/ 8 h 28"/>
                  <a:gd name="T32" fmla="*/ 4 w 54"/>
                  <a:gd name="T33" fmla="*/ 8 h 28"/>
                  <a:gd name="T34" fmla="*/ 4 w 54"/>
                  <a:gd name="T35" fmla="*/ 10 h 28"/>
                  <a:gd name="T36" fmla="*/ 6 w 54"/>
                  <a:gd name="T37" fmla="*/ 12 h 28"/>
                  <a:gd name="T38" fmla="*/ 6 w 54"/>
                  <a:gd name="T39" fmla="*/ 12 h 28"/>
                  <a:gd name="T40" fmla="*/ 6 w 54"/>
                  <a:gd name="T41" fmla="*/ 14 h 28"/>
                  <a:gd name="T42" fmla="*/ 8 w 54"/>
                  <a:gd name="T43" fmla="*/ 16 h 28"/>
                  <a:gd name="T44" fmla="*/ 16 w 54"/>
                  <a:gd name="T45" fmla="*/ 20 h 28"/>
                  <a:gd name="T46" fmla="*/ 32 w 54"/>
                  <a:gd name="T47" fmla="*/ 24 h 28"/>
                  <a:gd name="T48" fmla="*/ 54 w 54"/>
                  <a:gd name="T49" fmla="*/ 28 h 28"/>
                  <a:gd name="T50" fmla="*/ 54 w 54"/>
                  <a:gd name="T51" fmla="*/ 28 h 28"/>
                  <a:gd name="T52" fmla="*/ 54 w 54"/>
                  <a:gd name="T53" fmla="*/ 28 h 28"/>
                  <a:gd name="T54" fmla="*/ 54 w 54"/>
                  <a:gd name="T55" fmla="*/ 28 h 28"/>
                  <a:gd name="T56" fmla="*/ 54 w 54"/>
                  <a:gd name="T57" fmla="*/ 28 h 28"/>
                  <a:gd name="T58" fmla="*/ 54 w 54"/>
                  <a:gd name="T59" fmla="*/ 28 h 28"/>
                  <a:gd name="T60" fmla="*/ 32 w 54"/>
                  <a:gd name="T61" fmla="*/ 24 h 28"/>
                  <a:gd name="T62" fmla="*/ 16 w 54"/>
                  <a:gd name="T63" fmla="*/ 20 h 28"/>
                  <a:gd name="T64" fmla="*/ 8 w 54"/>
                  <a:gd name="T65" fmla="*/ 16 h 28"/>
                  <a:gd name="T66" fmla="*/ 6 w 54"/>
                  <a:gd name="T67" fmla="*/ 14 h 28"/>
                  <a:gd name="T68" fmla="*/ 6 w 54"/>
                  <a:gd name="T69" fmla="*/ 12 h 28"/>
                  <a:gd name="T70" fmla="*/ 6 w 54"/>
                  <a:gd name="T71"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28">
                    <a:moveTo>
                      <a:pt x="6" y="12"/>
                    </a:moveTo>
                    <a:lnTo>
                      <a:pt x="6" y="12"/>
                    </a:lnTo>
                    <a:lnTo>
                      <a:pt x="6" y="10"/>
                    </a:lnTo>
                    <a:lnTo>
                      <a:pt x="4" y="10"/>
                    </a:lnTo>
                    <a:lnTo>
                      <a:pt x="2" y="8"/>
                    </a:lnTo>
                    <a:lnTo>
                      <a:pt x="2" y="6"/>
                    </a:lnTo>
                    <a:lnTo>
                      <a:pt x="2" y="6"/>
                    </a:lnTo>
                    <a:lnTo>
                      <a:pt x="2" y="4"/>
                    </a:lnTo>
                    <a:lnTo>
                      <a:pt x="2" y="2"/>
                    </a:lnTo>
                    <a:lnTo>
                      <a:pt x="4" y="2"/>
                    </a:lnTo>
                    <a:lnTo>
                      <a:pt x="4" y="0"/>
                    </a:lnTo>
                    <a:lnTo>
                      <a:pt x="4" y="0"/>
                    </a:lnTo>
                    <a:lnTo>
                      <a:pt x="2" y="2"/>
                    </a:lnTo>
                    <a:lnTo>
                      <a:pt x="0" y="6"/>
                    </a:lnTo>
                    <a:lnTo>
                      <a:pt x="0" y="6"/>
                    </a:lnTo>
                    <a:lnTo>
                      <a:pt x="2" y="8"/>
                    </a:lnTo>
                    <a:lnTo>
                      <a:pt x="4" y="8"/>
                    </a:lnTo>
                    <a:lnTo>
                      <a:pt x="4" y="10"/>
                    </a:lnTo>
                    <a:lnTo>
                      <a:pt x="6" y="12"/>
                    </a:lnTo>
                    <a:lnTo>
                      <a:pt x="6" y="12"/>
                    </a:lnTo>
                    <a:lnTo>
                      <a:pt x="6" y="14"/>
                    </a:lnTo>
                    <a:lnTo>
                      <a:pt x="8" y="16"/>
                    </a:lnTo>
                    <a:lnTo>
                      <a:pt x="16" y="20"/>
                    </a:lnTo>
                    <a:lnTo>
                      <a:pt x="32" y="24"/>
                    </a:lnTo>
                    <a:lnTo>
                      <a:pt x="54" y="28"/>
                    </a:lnTo>
                    <a:lnTo>
                      <a:pt x="54" y="28"/>
                    </a:lnTo>
                    <a:lnTo>
                      <a:pt x="54" y="28"/>
                    </a:lnTo>
                    <a:lnTo>
                      <a:pt x="54" y="28"/>
                    </a:lnTo>
                    <a:lnTo>
                      <a:pt x="54" y="28"/>
                    </a:lnTo>
                    <a:lnTo>
                      <a:pt x="54" y="28"/>
                    </a:lnTo>
                    <a:lnTo>
                      <a:pt x="32" y="24"/>
                    </a:lnTo>
                    <a:lnTo>
                      <a:pt x="16" y="20"/>
                    </a:lnTo>
                    <a:lnTo>
                      <a:pt x="8" y="16"/>
                    </a:lnTo>
                    <a:lnTo>
                      <a:pt x="6" y="14"/>
                    </a:lnTo>
                    <a:lnTo>
                      <a:pt x="6" y="12"/>
                    </a:lnTo>
                    <a:lnTo>
                      <a:pt x="6"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8" name="Freeform 151"/>
              <p:cNvSpPr>
                <a:spLocks/>
              </p:cNvSpPr>
              <p:nvPr/>
            </p:nvSpPr>
            <p:spPr bwMode="auto">
              <a:xfrm>
                <a:off x="3040" y="2164"/>
                <a:ext cx="10" cy="6"/>
              </a:xfrm>
              <a:custGeom>
                <a:avLst/>
                <a:gdLst>
                  <a:gd name="T0" fmla="*/ 10 w 10"/>
                  <a:gd name="T1" fmla="*/ 6 h 6"/>
                  <a:gd name="T2" fmla="*/ 10 w 10"/>
                  <a:gd name="T3" fmla="*/ 6 h 6"/>
                  <a:gd name="T4" fmla="*/ 6 w 10"/>
                  <a:gd name="T5" fmla="*/ 4 h 6"/>
                  <a:gd name="T6" fmla="*/ 0 w 10"/>
                  <a:gd name="T7" fmla="*/ 0 h 6"/>
                  <a:gd name="T8" fmla="*/ 0 w 10"/>
                  <a:gd name="T9" fmla="*/ 0 h 6"/>
                  <a:gd name="T10" fmla="*/ 6 w 10"/>
                  <a:gd name="T11" fmla="*/ 4 h 6"/>
                  <a:gd name="T12" fmla="*/ 10 w 10"/>
                  <a:gd name="T13" fmla="*/ 6 h 6"/>
                  <a:gd name="T14" fmla="*/ 10 w 1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6"/>
                    </a:moveTo>
                    <a:lnTo>
                      <a:pt x="10" y="6"/>
                    </a:lnTo>
                    <a:lnTo>
                      <a:pt x="6" y="4"/>
                    </a:lnTo>
                    <a:lnTo>
                      <a:pt x="0" y="0"/>
                    </a:lnTo>
                    <a:lnTo>
                      <a:pt x="0" y="0"/>
                    </a:lnTo>
                    <a:lnTo>
                      <a:pt x="6" y="4"/>
                    </a:lnTo>
                    <a:lnTo>
                      <a:pt x="10" y="6"/>
                    </a:lnTo>
                    <a:lnTo>
                      <a:pt x="1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79" name="Freeform 152"/>
              <p:cNvSpPr>
                <a:spLocks/>
              </p:cNvSpPr>
              <p:nvPr/>
            </p:nvSpPr>
            <p:spPr bwMode="auto">
              <a:xfrm>
                <a:off x="3032" y="2158"/>
                <a:ext cx="2" cy="6"/>
              </a:xfrm>
              <a:custGeom>
                <a:avLst/>
                <a:gdLst>
                  <a:gd name="T0" fmla="*/ 2 w 2"/>
                  <a:gd name="T1" fmla="*/ 6 h 6"/>
                  <a:gd name="T2" fmla="*/ 2 w 2"/>
                  <a:gd name="T3" fmla="*/ 6 h 6"/>
                  <a:gd name="T4" fmla="*/ 2 w 2"/>
                  <a:gd name="T5" fmla="*/ 6 h 6"/>
                  <a:gd name="T6" fmla="*/ 2 w 2"/>
                  <a:gd name="T7" fmla="*/ 6 h 6"/>
                  <a:gd name="T8" fmla="*/ 2 w 2"/>
                  <a:gd name="T9" fmla="*/ 6 h 6"/>
                  <a:gd name="T10" fmla="*/ 2 w 2"/>
                  <a:gd name="T11" fmla="*/ 6 h 6"/>
                  <a:gd name="T12" fmla="*/ 2 w 2"/>
                  <a:gd name="T13" fmla="*/ 0 h 6"/>
                  <a:gd name="T14" fmla="*/ 0 w 2"/>
                  <a:gd name="T15" fmla="*/ 0 h 6"/>
                  <a:gd name="T16" fmla="*/ 0 w 2"/>
                  <a:gd name="T17" fmla="*/ 0 h 6"/>
                  <a:gd name="T18" fmla="*/ 2 w 2"/>
                  <a:gd name="T19" fmla="*/ 0 h 6"/>
                  <a:gd name="T20" fmla="*/ 2 w 2"/>
                  <a:gd name="T21" fmla="*/ 6 h 6"/>
                  <a:gd name="T22" fmla="*/ 2 w 2"/>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6"/>
                    </a:moveTo>
                    <a:lnTo>
                      <a:pt x="2" y="6"/>
                    </a:lnTo>
                    <a:lnTo>
                      <a:pt x="2" y="6"/>
                    </a:lnTo>
                    <a:lnTo>
                      <a:pt x="2" y="6"/>
                    </a:lnTo>
                    <a:lnTo>
                      <a:pt x="2" y="6"/>
                    </a:lnTo>
                    <a:lnTo>
                      <a:pt x="2" y="6"/>
                    </a:lnTo>
                    <a:lnTo>
                      <a:pt x="2" y="0"/>
                    </a:lnTo>
                    <a:lnTo>
                      <a:pt x="0" y="0"/>
                    </a:lnTo>
                    <a:lnTo>
                      <a:pt x="0" y="0"/>
                    </a:lnTo>
                    <a:lnTo>
                      <a:pt x="2" y="0"/>
                    </a:lnTo>
                    <a:lnTo>
                      <a:pt x="2" y="6"/>
                    </a:lnTo>
                    <a:lnTo>
                      <a:pt x="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0" name="Freeform 153"/>
              <p:cNvSpPr>
                <a:spLocks/>
              </p:cNvSpPr>
              <p:nvPr/>
            </p:nvSpPr>
            <p:spPr bwMode="auto">
              <a:xfrm>
                <a:off x="3000" y="2132"/>
                <a:ext cx="28" cy="32"/>
              </a:xfrm>
              <a:custGeom>
                <a:avLst/>
                <a:gdLst>
                  <a:gd name="T0" fmla="*/ 4 w 28"/>
                  <a:gd name="T1" fmla="*/ 24 h 32"/>
                  <a:gd name="T2" fmla="*/ 4 w 28"/>
                  <a:gd name="T3" fmla="*/ 24 h 32"/>
                  <a:gd name="T4" fmla="*/ 14 w 28"/>
                  <a:gd name="T5" fmla="*/ 24 h 32"/>
                  <a:gd name="T6" fmla="*/ 16 w 28"/>
                  <a:gd name="T7" fmla="*/ 26 h 32"/>
                  <a:gd name="T8" fmla="*/ 18 w 28"/>
                  <a:gd name="T9" fmla="*/ 28 h 32"/>
                  <a:gd name="T10" fmla="*/ 18 w 28"/>
                  <a:gd name="T11" fmla="*/ 32 h 32"/>
                  <a:gd name="T12" fmla="*/ 20 w 28"/>
                  <a:gd name="T13" fmla="*/ 32 h 32"/>
                  <a:gd name="T14" fmla="*/ 22 w 28"/>
                  <a:gd name="T15" fmla="*/ 32 h 32"/>
                  <a:gd name="T16" fmla="*/ 22 w 28"/>
                  <a:gd name="T17" fmla="*/ 32 h 32"/>
                  <a:gd name="T18" fmla="*/ 28 w 28"/>
                  <a:gd name="T19" fmla="*/ 30 h 32"/>
                  <a:gd name="T20" fmla="*/ 28 w 28"/>
                  <a:gd name="T21" fmla="*/ 30 h 32"/>
                  <a:gd name="T22" fmla="*/ 22 w 28"/>
                  <a:gd name="T23" fmla="*/ 32 h 32"/>
                  <a:gd name="T24" fmla="*/ 22 w 28"/>
                  <a:gd name="T25" fmla="*/ 32 h 32"/>
                  <a:gd name="T26" fmla="*/ 20 w 28"/>
                  <a:gd name="T27" fmla="*/ 32 h 32"/>
                  <a:gd name="T28" fmla="*/ 18 w 28"/>
                  <a:gd name="T29" fmla="*/ 32 h 32"/>
                  <a:gd name="T30" fmla="*/ 18 w 28"/>
                  <a:gd name="T31" fmla="*/ 28 h 32"/>
                  <a:gd name="T32" fmla="*/ 16 w 28"/>
                  <a:gd name="T33" fmla="*/ 26 h 32"/>
                  <a:gd name="T34" fmla="*/ 14 w 28"/>
                  <a:gd name="T35" fmla="*/ 24 h 32"/>
                  <a:gd name="T36" fmla="*/ 4 w 28"/>
                  <a:gd name="T37" fmla="*/ 24 h 32"/>
                  <a:gd name="T38" fmla="*/ 4 w 28"/>
                  <a:gd name="T39" fmla="*/ 24 h 32"/>
                  <a:gd name="T40" fmla="*/ 2 w 28"/>
                  <a:gd name="T41" fmla="*/ 24 h 32"/>
                  <a:gd name="T42" fmla="*/ 0 w 28"/>
                  <a:gd name="T43" fmla="*/ 22 h 32"/>
                  <a:gd name="T44" fmla="*/ 4 w 28"/>
                  <a:gd name="T45" fmla="*/ 16 h 32"/>
                  <a:gd name="T46" fmla="*/ 6 w 28"/>
                  <a:gd name="T47" fmla="*/ 8 h 32"/>
                  <a:gd name="T48" fmla="*/ 6 w 28"/>
                  <a:gd name="T49" fmla="*/ 4 h 32"/>
                  <a:gd name="T50" fmla="*/ 4 w 28"/>
                  <a:gd name="T51" fmla="*/ 0 h 32"/>
                  <a:gd name="T52" fmla="*/ 4 w 28"/>
                  <a:gd name="T53" fmla="*/ 0 h 32"/>
                  <a:gd name="T54" fmla="*/ 4 w 28"/>
                  <a:gd name="T55" fmla="*/ 0 h 32"/>
                  <a:gd name="T56" fmla="*/ 4 w 28"/>
                  <a:gd name="T57" fmla="*/ 0 h 32"/>
                  <a:gd name="T58" fmla="*/ 4 w 28"/>
                  <a:gd name="T59" fmla="*/ 0 h 32"/>
                  <a:gd name="T60" fmla="*/ 4 w 28"/>
                  <a:gd name="T61" fmla="*/ 0 h 32"/>
                  <a:gd name="T62" fmla="*/ 6 w 28"/>
                  <a:gd name="T63" fmla="*/ 4 h 32"/>
                  <a:gd name="T64" fmla="*/ 6 w 28"/>
                  <a:gd name="T65" fmla="*/ 8 h 32"/>
                  <a:gd name="T66" fmla="*/ 4 w 28"/>
                  <a:gd name="T67" fmla="*/ 16 h 32"/>
                  <a:gd name="T68" fmla="*/ 0 w 28"/>
                  <a:gd name="T69" fmla="*/ 22 h 32"/>
                  <a:gd name="T70" fmla="*/ 2 w 28"/>
                  <a:gd name="T71" fmla="*/ 24 h 32"/>
                  <a:gd name="T72" fmla="*/ 4 w 28"/>
                  <a:gd name="T73" fmla="*/ 24 h 32"/>
                  <a:gd name="T74" fmla="*/ 4 w 28"/>
                  <a:gd name="T7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4" y="24"/>
                    </a:moveTo>
                    <a:lnTo>
                      <a:pt x="4" y="24"/>
                    </a:lnTo>
                    <a:lnTo>
                      <a:pt x="14" y="24"/>
                    </a:lnTo>
                    <a:lnTo>
                      <a:pt x="16" y="26"/>
                    </a:lnTo>
                    <a:lnTo>
                      <a:pt x="18" y="28"/>
                    </a:lnTo>
                    <a:lnTo>
                      <a:pt x="18" y="32"/>
                    </a:lnTo>
                    <a:lnTo>
                      <a:pt x="20" y="32"/>
                    </a:lnTo>
                    <a:lnTo>
                      <a:pt x="22" y="32"/>
                    </a:lnTo>
                    <a:lnTo>
                      <a:pt x="22" y="32"/>
                    </a:lnTo>
                    <a:lnTo>
                      <a:pt x="28" y="30"/>
                    </a:lnTo>
                    <a:lnTo>
                      <a:pt x="28" y="30"/>
                    </a:lnTo>
                    <a:lnTo>
                      <a:pt x="22" y="32"/>
                    </a:lnTo>
                    <a:lnTo>
                      <a:pt x="22" y="32"/>
                    </a:lnTo>
                    <a:lnTo>
                      <a:pt x="20" y="32"/>
                    </a:lnTo>
                    <a:lnTo>
                      <a:pt x="18" y="32"/>
                    </a:lnTo>
                    <a:lnTo>
                      <a:pt x="18" y="28"/>
                    </a:lnTo>
                    <a:lnTo>
                      <a:pt x="16" y="26"/>
                    </a:lnTo>
                    <a:lnTo>
                      <a:pt x="14" y="24"/>
                    </a:lnTo>
                    <a:lnTo>
                      <a:pt x="4" y="24"/>
                    </a:lnTo>
                    <a:lnTo>
                      <a:pt x="4" y="24"/>
                    </a:lnTo>
                    <a:lnTo>
                      <a:pt x="2" y="24"/>
                    </a:lnTo>
                    <a:lnTo>
                      <a:pt x="0" y="22"/>
                    </a:lnTo>
                    <a:lnTo>
                      <a:pt x="4" y="16"/>
                    </a:lnTo>
                    <a:lnTo>
                      <a:pt x="6" y="8"/>
                    </a:lnTo>
                    <a:lnTo>
                      <a:pt x="6" y="4"/>
                    </a:lnTo>
                    <a:lnTo>
                      <a:pt x="4" y="0"/>
                    </a:lnTo>
                    <a:lnTo>
                      <a:pt x="4" y="0"/>
                    </a:lnTo>
                    <a:lnTo>
                      <a:pt x="4" y="0"/>
                    </a:lnTo>
                    <a:lnTo>
                      <a:pt x="4" y="0"/>
                    </a:lnTo>
                    <a:lnTo>
                      <a:pt x="4" y="0"/>
                    </a:lnTo>
                    <a:lnTo>
                      <a:pt x="4" y="0"/>
                    </a:lnTo>
                    <a:lnTo>
                      <a:pt x="6" y="4"/>
                    </a:lnTo>
                    <a:lnTo>
                      <a:pt x="6" y="8"/>
                    </a:lnTo>
                    <a:lnTo>
                      <a:pt x="4" y="16"/>
                    </a:lnTo>
                    <a:lnTo>
                      <a:pt x="0" y="22"/>
                    </a:lnTo>
                    <a:lnTo>
                      <a:pt x="2" y="24"/>
                    </a:lnTo>
                    <a:lnTo>
                      <a:pt x="4" y="24"/>
                    </a:lnTo>
                    <a:lnTo>
                      <a:pt x="4"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1" name="Freeform 154"/>
              <p:cNvSpPr>
                <a:spLocks/>
              </p:cNvSpPr>
              <p:nvPr/>
            </p:nvSpPr>
            <p:spPr bwMode="auto">
              <a:xfrm>
                <a:off x="3094" y="1954"/>
                <a:ext cx="230" cy="126"/>
              </a:xfrm>
              <a:custGeom>
                <a:avLst/>
                <a:gdLst>
                  <a:gd name="T0" fmla="*/ 112 w 230"/>
                  <a:gd name="T1" fmla="*/ 10 h 126"/>
                  <a:gd name="T2" fmla="*/ 102 w 230"/>
                  <a:gd name="T3" fmla="*/ 2 h 126"/>
                  <a:gd name="T4" fmla="*/ 92 w 230"/>
                  <a:gd name="T5" fmla="*/ 6 h 126"/>
                  <a:gd name="T6" fmla="*/ 88 w 230"/>
                  <a:gd name="T7" fmla="*/ 8 h 126"/>
                  <a:gd name="T8" fmla="*/ 84 w 230"/>
                  <a:gd name="T9" fmla="*/ 8 h 126"/>
                  <a:gd name="T10" fmla="*/ 76 w 230"/>
                  <a:gd name="T11" fmla="*/ 0 h 126"/>
                  <a:gd name="T12" fmla="*/ 72 w 230"/>
                  <a:gd name="T13" fmla="*/ 2 h 126"/>
                  <a:gd name="T14" fmla="*/ 72 w 230"/>
                  <a:gd name="T15" fmla="*/ 8 h 126"/>
                  <a:gd name="T16" fmla="*/ 60 w 230"/>
                  <a:gd name="T17" fmla="*/ 12 h 126"/>
                  <a:gd name="T18" fmla="*/ 32 w 230"/>
                  <a:gd name="T19" fmla="*/ 28 h 126"/>
                  <a:gd name="T20" fmla="*/ 8 w 230"/>
                  <a:gd name="T21" fmla="*/ 36 h 126"/>
                  <a:gd name="T22" fmla="*/ 0 w 230"/>
                  <a:gd name="T23" fmla="*/ 44 h 126"/>
                  <a:gd name="T24" fmla="*/ 10 w 230"/>
                  <a:gd name="T25" fmla="*/ 56 h 126"/>
                  <a:gd name="T26" fmla="*/ 8 w 230"/>
                  <a:gd name="T27" fmla="*/ 72 h 126"/>
                  <a:gd name="T28" fmla="*/ 22 w 230"/>
                  <a:gd name="T29" fmla="*/ 84 h 126"/>
                  <a:gd name="T30" fmla="*/ 36 w 230"/>
                  <a:gd name="T31" fmla="*/ 94 h 126"/>
                  <a:gd name="T32" fmla="*/ 58 w 230"/>
                  <a:gd name="T33" fmla="*/ 116 h 126"/>
                  <a:gd name="T34" fmla="*/ 60 w 230"/>
                  <a:gd name="T35" fmla="*/ 118 h 126"/>
                  <a:gd name="T36" fmla="*/ 66 w 230"/>
                  <a:gd name="T37" fmla="*/ 126 h 126"/>
                  <a:gd name="T38" fmla="*/ 88 w 230"/>
                  <a:gd name="T39" fmla="*/ 120 h 126"/>
                  <a:gd name="T40" fmla="*/ 96 w 230"/>
                  <a:gd name="T41" fmla="*/ 108 h 126"/>
                  <a:gd name="T42" fmla="*/ 98 w 230"/>
                  <a:gd name="T43" fmla="*/ 104 h 126"/>
                  <a:gd name="T44" fmla="*/ 104 w 230"/>
                  <a:gd name="T45" fmla="*/ 108 h 126"/>
                  <a:gd name="T46" fmla="*/ 108 w 230"/>
                  <a:gd name="T47" fmla="*/ 108 h 126"/>
                  <a:gd name="T48" fmla="*/ 118 w 230"/>
                  <a:gd name="T49" fmla="*/ 108 h 126"/>
                  <a:gd name="T50" fmla="*/ 138 w 230"/>
                  <a:gd name="T51" fmla="*/ 116 h 126"/>
                  <a:gd name="T52" fmla="*/ 144 w 230"/>
                  <a:gd name="T53" fmla="*/ 116 h 126"/>
                  <a:gd name="T54" fmla="*/ 152 w 230"/>
                  <a:gd name="T55" fmla="*/ 114 h 126"/>
                  <a:gd name="T56" fmla="*/ 164 w 230"/>
                  <a:gd name="T57" fmla="*/ 122 h 126"/>
                  <a:gd name="T58" fmla="*/ 172 w 230"/>
                  <a:gd name="T59" fmla="*/ 112 h 126"/>
                  <a:gd name="T60" fmla="*/ 184 w 230"/>
                  <a:gd name="T61" fmla="*/ 112 h 126"/>
                  <a:gd name="T62" fmla="*/ 192 w 230"/>
                  <a:gd name="T63" fmla="*/ 110 h 126"/>
                  <a:gd name="T64" fmla="*/ 204 w 230"/>
                  <a:gd name="T65" fmla="*/ 96 h 126"/>
                  <a:gd name="T66" fmla="*/ 218 w 230"/>
                  <a:gd name="T67" fmla="*/ 82 h 126"/>
                  <a:gd name="T68" fmla="*/ 230 w 230"/>
                  <a:gd name="T69" fmla="*/ 78 h 126"/>
                  <a:gd name="T70" fmla="*/ 224 w 230"/>
                  <a:gd name="T71" fmla="*/ 64 h 126"/>
                  <a:gd name="T72" fmla="*/ 210 w 230"/>
                  <a:gd name="T73" fmla="*/ 52 h 126"/>
                  <a:gd name="T74" fmla="*/ 194 w 230"/>
                  <a:gd name="T75" fmla="*/ 52 h 126"/>
                  <a:gd name="T76" fmla="*/ 188 w 230"/>
                  <a:gd name="T77" fmla="*/ 46 h 126"/>
                  <a:gd name="T78" fmla="*/ 184 w 230"/>
                  <a:gd name="T79" fmla="*/ 40 h 126"/>
                  <a:gd name="T80" fmla="*/ 164 w 230"/>
                  <a:gd name="T81" fmla="*/ 34 h 126"/>
                  <a:gd name="T82" fmla="*/ 164 w 230"/>
                  <a:gd name="T83" fmla="*/ 36 h 126"/>
                  <a:gd name="T84" fmla="*/ 164 w 230"/>
                  <a:gd name="T85" fmla="*/ 42 h 126"/>
                  <a:gd name="T86" fmla="*/ 158 w 230"/>
                  <a:gd name="T87" fmla="*/ 48 h 126"/>
                  <a:gd name="T88" fmla="*/ 146 w 230"/>
                  <a:gd name="T89" fmla="*/ 40 h 126"/>
                  <a:gd name="T90" fmla="*/ 140 w 230"/>
                  <a:gd name="T91" fmla="*/ 28 h 126"/>
                  <a:gd name="T92" fmla="*/ 148 w 230"/>
                  <a:gd name="T93" fmla="*/ 24 h 126"/>
                  <a:gd name="T94" fmla="*/ 146 w 230"/>
                  <a:gd name="T95" fmla="*/ 22 h 126"/>
                  <a:gd name="T96" fmla="*/ 132 w 230"/>
                  <a:gd name="T97"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126">
                    <a:moveTo>
                      <a:pt x="118" y="14"/>
                    </a:moveTo>
                    <a:lnTo>
                      <a:pt x="118" y="14"/>
                    </a:lnTo>
                    <a:lnTo>
                      <a:pt x="112" y="10"/>
                    </a:lnTo>
                    <a:lnTo>
                      <a:pt x="108" y="8"/>
                    </a:lnTo>
                    <a:lnTo>
                      <a:pt x="104" y="2"/>
                    </a:lnTo>
                    <a:lnTo>
                      <a:pt x="102" y="2"/>
                    </a:lnTo>
                    <a:lnTo>
                      <a:pt x="102" y="2"/>
                    </a:lnTo>
                    <a:lnTo>
                      <a:pt x="92" y="6"/>
                    </a:lnTo>
                    <a:lnTo>
                      <a:pt x="92" y="6"/>
                    </a:lnTo>
                    <a:lnTo>
                      <a:pt x="92" y="6"/>
                    </a:lnTo>
                    <a:lnTo>
                      <a:pt x="92" y="6"/>
                    </a:lnTo>
                    <a:lnTo>
                      <a:pt x="88" y="8"/>
                    </a:lnTo>
                    <a:lnTo>
                      <a:pt x="86" y="8"/>
                    </a:lnTo>
                    <a:lnTo>
                      <a:pt x="86" y="8"/>
                    </a:lnTo>
                    <a:lnTo>
                      <a:pt x="84" y="8"/>
                    </a:lnTo>
                    <a:lnTo>
                      <a:pt x="84" y="8"/>
                    </a:lnTo>
                    <a:lnTo>
                      <a:pt x="76" y="0"/>
                    </a:lnTo>
                    <a:lnTo>
                      <a:pt x="76" y="0"/>
                    </a:lnTo>
                    <a:lnTo>
                      <a:pt x="74" y="2"/>
                    </a:lnTo>
                    <a:lnTo>
                      <a:pt x="74" y="2"/>
                    </a:lnTo>
                    <a:lnTo>
                      <a:pt x="72" y="2"/>
                    </a:lnTo>
                    <a:lnTo>
                      <a:pt x="72" y="4"/>
                    </a:lnTo>
                    <a:lnTo>
                      <a:pt x="72" y="6"/>
                    </a:lnTo>
                    <a:lnTo>
                      <a:pt x="72" y="8"/>
                    </a:lnTo>
                    <a:lnTo>
                      <a:pt x="70" y="10"/>
                    </a:lnTo>
                    <a:lnTo>
                      <a:pt x="60" y="12"/>
                    </a:lnTo>
                    <a:lnTo>
                      <a:pt x="60" y="12"/>
                    </a:lnTo>
                    <a:lnTo>
                      <a:pt x="48" y="18"/>
                    </a:lnTo>
                    <a:lnTo>
                      <a:pt x="40" y="22"/>
                    </a:lnTo>
                    <a:lnTo>
                      <a:pt x="32" y="28"/>
                    </a:lnTo>
                    <a:lnTo>
                      <a:pt x="20" y="34"/>
                    </a:lnTo>
                    <a:lnTo>
                      <a:pt x="20" y="34"/>
                    </a:lnTo>
                    <a:lnTo>
                      <a:pt x="8" y="36"/>
                    </a:lnTo>
                    <a:lnTo>
                      <a:pt x="2" y="40"/>
                    </a:lnTo>
                    <a:lnTo>
                      <a:pt x="0" y="42"/>
                    </a:lnTo>
                    <a:lnTo>
                      <a:pt x="0" y="44"/>
                    </a:lnTo>
                    <a:lnTo>
                      <a:pt x="6" y="52"/>
                    </a:lnTo>
                    <a:lnTo>
                      <a:pt x="6" y="52"/>
                    </a:lnTo>
                    <a:lnTo>
                      <a:pt x="10" y="56"/>
                    </a:lnTo>
                    <a:lnTo>
                      <a:pt x="10" y="60"/>
                    </a:lnTo>
                    <a:lnTo>
                      <a:pt x="8" y="68"/>
                    </a:lnTo>
                    <a:lnTo>
                      <a:pt x="8" y="72"/>
                    </a:lnTo>
                    <a:lnTo>
                      <a:pt x="10" y="74"/>
                    </a:lnTo>
                    <a:lnTo>
                      <a:pt x="14" y="78"/>
                    </a:lnTo>
                    <a:lnTo>
                      <a:pt x="22" y="84"/>
                    </a:lnTo>
                    <a:lnTo>
                      <a:pt x="22" y="84"/>
                    </a:lnTo>
                    <a:lnTo>
                      <a:pt x="30" y="88"/>
                    </a:lnTo>
                    <a:lnTo>
                      <a:pt x="36" y="94"/>
                    </a:lnTo>
                    <a:lnTo>
                      <a:pt x="44" y="104"/>
                    </a:lnTo>
                    <a:lnTo>
                      <a:pt x="58" y="116"/>
                    </a:lnTo>
                    <a:lnTo>
                      <a:pt x="58" y="116"/>
                    </a:lnTo>
                    <a:lnTo>
                      <a:pt x="58" y="116"/>
                    </a:lnTo>
                    <a:lnTo>
                      <a:pt x="58" y="116"/>
                    </a:lnTo>
                    <a:lnTo>
                      <a:pt x="60" y="118"/>
                    </a:lnTo>
                    <a:lnTo>
                      <a:pt x="62" y="120"/>
                    </a:lnTo>
                    <a:lnTo>
                      <a:pt x="64" y="124"/>
                    </a:lnTo>
                    <a:lnTo>
                      <a:pt x="66" y="126"/>
                    </a:lnTo>
                    <a:lnTo>
                      <a:pt x="72" y="126"/>
                    </a:lnTo>
                    <a:lnTo>
                      <a:pt x="72" y="126"/>
                    </a:lnTo>
                    <a:lnTo>
                      <a:pt x="88" y="120"/>
                    </a:lnTo>
                    <a:lnTo>
                      <a:pt x="94" y="116"/>
                    </a:lnTo>
                    <a:lnTo>
                      <a:pt x="96" y="112"/>
                    </a:lnTo>
                    <a:lnTo>
                      <a:pt x="96" y="108"/>
                    </a:lnTo>
                    <a:lnTo>
                      <a:pt x="96" y="108"/>
                    </a:lnTo>
                    <a:lnTo>
                      <a:pt x="96" y="104"/>
                    </a:lnTo>
                    <a:lnTo>
                      <a:pt x="98" y="104"/>
                    </a:lnTo>
                    <a:lnTo>
                      <a:pt x="98" y="104"/>
                    </a:lnTo>
                    <a:lnTo>
                      <a:pt x="100" y="106"/>
                    </a:lnTo>
                    <a:lnTo>
                      <a:pt x="104" y="108"/>
                    </a:lnTo>
                    <a:lnTo>
                      <a:pt x="104" y="108"/>
                    </a:lnTo>
                    <a:lnTo>
                      <a:pt x="108" y="108"/>
                    </a:lnTo>
                    <a:lnTo>
                      <a:pt x="108" y="108"/>
                    </a:lnTo>
                    <a:lnTo>
                      <a:pt x="112" y="108"/>
                    </a:lnTo>
                    <a:lnTo>
                      <a:pt x="112" y="108"/>
                    </a:lnTo>
                    <a:lnTo>
                      <a:pt x="118" y="108"/>
                    </a:lnTo>
                    <a:lnTo>
                      <a:pt x="124" y="112"/>
                    </a:lnTo>
                    <a:lnTo>
                      <a:pt x="132" y="116"/>
                    </a:lnTo>
                    <a:lnTo>
                      <a:pt x="138" y="116"/>
                    </a:lnTo>
                    <a:lnTo>
                      <a:pt x="138" y="116"/>
                    </a:lnTo>
                    <a:lnTo>
                      <a:pt x="144" y="116"/>
                    </a:lnTo>
                    <a:lnTo>
                      <a:pt x="144" y="116"/>
                    </a:lnTo>
                    <a:lnTo>
                      <a:pt x="148" y="114"/>
                    </a:lnTo>
                    <a:lnTo>
                      <a:pt x="152" y="114"/>
                    </a:lnTo>
                    <a:lnTo>
                      <a:pt x="152" y="114"/>
                    </a:lnTo>
                    <a:lnTo>
                      <a:pt x="156" y="116"/>
                    </a:lnTo>
                    <a:lnTo>
                      <a:pt x="160" y="118"/>
                    </a:lnTo>
                    <a:lnTo>
                      <a:pt x="164" y="122"/>
                    </a:lnTo>
                    <a:lnTo>
                      <a:pt x="164" y="122"/>
                    </a:lnTo>
                    <a:lnTo>
                      <a:pt x="168" y="116"/>
                    </a:lnTo>
                    <a:lnTo>
                      <a:pt x="172" y="112"/>
                    </a:lnTo>
                    <a:lnTo>
                      <a:pt x="174" y="112"/>
                    </a:lnTo>
                    <a:lnTo>
                      <a:pt x="178" y="112"/>
                    </a:lnTo>
                    <a:lnTo>
                      <a:pt x="184" y="112"/>
                    </a:lnTo>
                    <a:lnTo>
                      <a:pt x="188" y="112"/>
                    </a:lnTo>
                    <a:lnTo>
                      <a:pt x="192" y="110"/>
                    </a:lnTo>
                    <a:lnTo>
                      <a:pt x="192" y="110"/>
                    </a:lnTo>
                    <a:lnTo>
                      <a:pt x="198" y="106"/>
                    </a:lnTo>
                    <a:lnTo>
                      <a:pt x="202" y="102"/>
                    </a:lnTo>
                    <a:lnTo>
                      <a:pt x="204" y="96"/>
                    </a:lnTo>
                    <a:lnTo>
                      <a:pt x="206" y="92"/>
                    </a:lnTo>
                    <a:lnTo>
                      <a:pt x="210" y="88"/>
                    </a:lnTo>
                    <a:lnTo>
                      <a:pt x="218" y="82"/>
                    </a:lnTo>
                    <a:lnTo>
                      <a:pt x="230" y="78"/>
                    </a:lnTo>
                    <a:lnTo>
                      <a:pt x="230" y="78"/>
                    </a:lnTo>
                    <a:lnTo>
                      <a:pt x="230" y="78"/>
                    </a:lnTo>
                    <a:lnTo>
                      <a:pt x="230" y="78"/>
                    </a:lnTo>
                    <a:lnTo>
                      <a:pt x="226" y="70"/>
                    </a:lnTo>
                    <a:lnTo>
                      <a:pt x="224" y="64"/>
                    </a:lnTo>
                    <a:lnTo>
                      <a:pt x="218" y="58"/>
                    </a:lnTo>
                    <a:lnTo>
                      <a:pt x="210" y="52"/>
                    </a:lnTo>
                    <a:lnTo>
                      <a:pt x="210" y="52"/>
                    </a:lnTo>
                    <a:lnTo>
                      <a:pt x="202" y="52"/>
                    </a:lnTo>
                    <a:lnTo>
                      <a:pt x="198" y="52"/>
                    </a:lnTo>
                    <a:lnTo>
                      <a:pt x="194" y="52"/>
                    </a:lnTo>
                    <a:lnTo>
                      <a:pt x="190" y="50"/>
                    </a:lnTo>
                    <a:lnTo>
                      <a:pt x="190" y="50"/>
                    </a:lnTo>
                    <a:lnTo>
                      <a:pt x="188" y="46"/>
                    </a:lnTo>
                    <a:lnTo>
                      <a:pt x="188" y="44"/>
                    </a:lnTo>
                    <a:lnTo>
                      <a:pt x="188" y="40"/>
                    </a:lnTo>
                    <a:lnTo>
                      <a:pt x="184" y="40"/>
                    </a:lnTo>
                    <a:lnTo>
                      <a:pt x="184" y="40"/>
                    </a:lnTo>
                    <a:lnTo>
                      <a:pt x="170" y="34"/>
                    </a:lnTo>
                    <a:lnTo>
                      <a:pt x="164" y="34"/>
                    </a:lnTo>
                    <a:lnTo>
                      <a:pt x="162" y="34"/>
                    </a:lnTo>
                    <a:lnTo>
                      <a:pt x="162" y="34"/>
                    </a:lnTo>
                    <a:lnTo>
                      <a:pt x="164" y="36"/>
                    </a:lnTo>
                    <a:lnTo>
                      <a:pt x="164" y="36"/>
                    </a:lnTo>
                    <a:lnTo>
                      <a:pt x="164" y="40"/>
                    </a:lnTo>
                    <a:lnTo>
                      <a:pt x="164" y="42"/>
                    </a:lnTo>
                    <a:lnTo>
                      <a:pt x="164" y="42"/>
                    </a:lnTo>
                    <a:lnTo>
                      <a:pt x="162" y="46"/>
                    </a:lnTo>
                    <a:lnTo>
                      <a:pt x="158" y="48"/>
                    </a:lnTo>
                    <a:lnTo>
                      <a:pt x="152" y="46"/>
                    </a:lnTo>
                    <a:lnTo>
                      <a:pt x="146" y="40"/>
                    </a:lnTo>
                    <a:lnTo>
                      <a:pt x="146" y="40"/>
                    </a:lnTo>
                    <a:lnTo>
                      <a:pt x="140" y="32"/>
                    </a:lnTo>
                    <a:lnTo>
                      <a:pt x="140" y="28"/>
                    </a:lnTo>
                    <a:lnTo>
                      <a:pt x="140" y="28"/>
                    </a:lnTo>
                    <a:lnTo>
                      <a:pt x="142" y="26"/>
                    </a:lnTo>
                    <a:lnTo>
                      <a:pt x="144" y="26"/>
                    </a:lnTo>
                    <a:lnTo>
                      <a:pt x="148" y="24"/>
                    </a:lnTo>
                    <a:lnTo>
                      <a:pt x="148" y="24"/>
                    </a:lnTo>
                    <a:lnTo>
                      <a:pt x="146" y="22"/>
                    </a:lnTo>
                    <a:lnTo>
                      <a:pt x="146" y="22"/>
                    </a:lnTo>
                    <a:lnTo>
                      <a:pt x="144" y="20"/>
                    </a:lnTo>
                    <a:lnTo>
                      <a:pt x="140" y="20"/>
                    </a:lnTo>
                    <a:lnTo>
                      <a:pt x="132" y="18"/>
                    </a:lnTo>
                    <a:lnTo>
                      <a:pt x="118" y="14"/>
                    </a:lnTo>
                    <a:lnTo>
                      <a:pt x="118"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2" name="Freeform 155"/>
              <p:cNvSpPr>
                <a:spLocks/>
              </p:cNvSpPr>
              <p:nvPr/>
            </p:nvSpPr>
            <p:spPr bwMode="auto">
              <a:xfrm>
                <a:off x="3186" y="1956"/>
                <a:ext cx="56" cy="22"/>
              </a:xfrm>
              <a:custGeom>
                <a:avLst/>
                <a:gdLst>
                  <a:gd name="T0" fmla="*/ 26 w 56"/>
                  <a:gd name="T1" fmla="*/ 12 h 22"/>
                  <a:gd name="T2" fmla="*/ 26 w 56"/>
                  <a:gd name="T3" fmla="*/ 12 h 22"/>
                  <a:gd name="T4" fmla="*/ 40 w 56"/>
                  <a:gd name="T5" fmla="*/ 16 h 22"/>
                  <a:gd name="T6" fmla="*/ 48 w 56"/>
                  <a:gd name="T7" fmla="*/ 18 h 22"/>
                  <a:gd name="T8" fmla="*/ 52 w 56"/>
                  <a:gd name="T9" fmla="*/ 18 h 22"/>
                  <a:gd name="T10" fmla="*/ 54 w 56"/>
                  <a:gd name="T11" fmla="*/ 20 h 22"/>
                  <a:gd name="T12" fmla="*/ 54 w 56"/>
                  <a:gd name="T13" fmla="*/ 20 h 22"/>
                  <a:gd name="T14" fmla="*/ 56 w 56"/>
                  <a:gd name="T15" fmla="*/ 22 h 22"/>
                  <a:gd name="T16" fmla="*/ 56 w 56"/>
                  <a:gd name="T17" fmla="*/ 22 h 22"/>
                  <a:gd name="T18" fmla="*/ 54 w 56"/>
                  <a:gd name="T19" fmla="*/ 20 h 22"/>
                  <a:gd name="T20" fmla="*/ 54 w 56"/>
                  <a:gd name="T21" fmla="*/ 20 h 22"/>
                  <a:gd name="T22" fmla="*/ 52 w 56"/>
                  <a:gd name="T23" fmla="*/ 18 h 22"/>
                  <a:gd name="T24" fmla="*/ 48 w 56"/>
                  <a:gd name="T25" fmla="*/ 16 h 22"/>
                  <a:gd name="T26" fmla="*/ 40 w 56"/>
                  <a:gd name="T27" fmla="*/ 16 h 22"/>
                  <a:gd name="T28" fmla="*/ 26 w 56"/>
                  <a:gd name="T29" fmla="*/ 12 h 22"/>
                  <a:gd name="T30" fmla="*/ 26 w 56"/>
                  <a:gd name="T31" fmla="*/ 12 h 22"/>
                  <a:gd name="T32" fmla="*/ 20 w 56"/>
                  <a:gd name="T33" fmla="*/ 8 h 22"/>
                  <a:gd name="T34" fmla="*/ 16 w 56"/>
                  <a:gd name="T35" fmla="*/ 4 h 22"/>
                  <a:gd name="T36" fmla="*/ 12 w 56"/>
                  <a:gd name="T37" fmla="*/ 0 h 22"/>
                  <a:gd name="T38" fmla="*/ 10 w 56"/>
                  <a:gd name="T39" fmla="*/ 0 h 22"/>
                  <a:gd name="T40" fmla="*/ 10 w 56"/>
                  <a:gd name="T41" fmla="*/ 0 h 22"/>
                  <a:gd name="T42" fmla="*/ 2 w 56"/>
                  <a:gd name="T43" fmla="*/ 4 h 22"/>
                  <a:gd name="T44" fmla="*/ 2 w 56"/>
                  <a:gd name="T45" fmla="*/ 4 h 22"/>
                  <a:gd name="T46" fmla="*/ 0 w 56"/>
                  <a:gd name="T47" fmla="*/ 4 h 22"/>
                  <a:gd name="T48" fmla="*/ 0 w 56"/>
                  <a:gd name="T49" fmla="*/ 4 h 22"/>
                  <a:gd name="T50" fmla="*/ 10 w 56"/>
                  <a:gd name="T51" fmla="*/ 0 h 22"/>
                  <a:gd name="T52" fmla="*/ 10 w 56"/>
                  <a:gd name="T53" fmla="*/ 0 h 22"/>
                  <a:gd name="T54" fmla="*/ 12 w 56"/>
                  <a:gd name="T55" fmla="*/ 0 h 22"/>
                  <a:gd name="T56" fmla="*/ 16 w 56"/>
                  <a:gd name="T57" fmla="*/ 6 h 22"/>
                  <a:gd name="T58" fmla="*/ 20 w 56"/>
                  <a:gd name="T59" fmla="*/ 8 h 22"/>
                  <a:gd name="T60" fmla="*/ 26 w 56"/>
                  <a:gd name="T61" fmla="*/ 12 h 22"/>
                  <a:gd name="T62" fmla="*/ 26 w 56"/>
                  <a:gd name="T6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22">
                    <a:moveTo>
                      <a:pt x="26" y="12"/>
                    </a:moveTo>
                    <a:lnTo>
                      <a:pt x="26" y="12"/>
                    </a:lnTo>
                    <a:lnTo>
                      <a:pt x="40" y="16"/>
                    </a:lnTo>
                    <a:lnTo>
                      <a:pt x="48" y="18"/>
                    </a:lnTo>
                    <a:lnTo>
                      <a:pt x="52" y="18"/>
                    </a:lnTo>
                    <a:lnTo>
                      <a:pt x="54" y="20"/>
                    </a:lnTo>
                    <a:lnTo>
                      <a:pt x="54" y="20"/>
                    </a:lnTo>
                    <a:lnTo>
                      <a:pt x="56" y="22"/>
                    </a:lnTo>
                    <a:lnTo>
                      <a:pt x="56" y="22"/>
                    </a:lnTo>
                    <a:lnTo>
                      <a:pt x="54" y="20"/>
                    </a:lnTo>
                    <a:lnTo>
                      <a:pt x="54" y="20"/>
                    </a:lnTo>
                    <a:lnTo>
                      <a:pt x="52" y="18"/>
                    </a:lnTo>
                    <a:lnTo>
                      <a:pt x="48" y="16"/>
                    </a:lnTo>
                    <a:lnTo>
                      <a:pt x="40" y="16"/>
                    </a:lnTo>
                    <a:lnTo>
                      <a:pt x="26" y="12"/>
                    </a:lnTo>
                    <a:lnTo>
                      <a:pt x="26" y="12"/>
                    </a:lnTo>
                    <a:lnTo>
                      <a:pt x="20" y="8"/>
                    </a:lnTo>
                    <a:lnTo>
                      <a:pt x="16" y="4"/>
                    </a:lnTo>
                    <a:lnTo>
                      <a:pt x="12" y="0"/>
                    </a:lnTo>
                    <a:lnTo>
                      <a:pt x="10" y="0"/>
                    </a:lnTo>
                    <a:lnTo>
                      <a:pt x="10" y="0"/>
                    </a:lnTo>
                    <a:lnTo>
                      <a:pt x="2" y="4"/>
                    </a:lnTo>
                    <a:lnTo>
                      <a:pt x="2" y="4"/>
                    </a:lnTo>
                    <a:lnTo>
                      <a:pt x="0" y="4"/>
                    </a:lnTo>
                    <a:lnTo>
                      <a:pt x="0" y="4"/>
                    </a:lnTo>
                    <a:lnTo>
                      <a:pt x="10" y="0"/>
                    </a:lnTo>
                    <a:lnTo>
                      <a:pt x="10" y="0"/>
                    </a:lnTo>
                    <a:lnTo>
                      <a:pt x="12" y="0"/>
                    </a:lnTo>
                    <a:lnTo>
                      <a:pt x="16" y="6"/>
                    </a:lnTo>
                    <a:lnTo>
                      <a:pt x="20" y="8"/>
                    </a:lnTo>
                    <a:lnTo>
                      <a:pt x="26" y="12"/>
                    </a:lnTo>
                    <a:lnTo>
                      <a:pt x="26"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3" name="Freeform 156"/>
              <p:cNvSpPr>
                <a:spLocks/>
              </p:cNvSpPr>
              <p:nvPr/>
            </p:nvSpPr>
            <p:spPr bwMode="auto">
              <a:xfrm>
                <a:off x="3256" y="1988"/>
                <a:ext cx="68" cy="44"/>
              </a:xfrm>
              <a:custGeom>
                <a:avLst/>
                <a:gdLst>
                  <a:gd name="T0" fmla="*/ 22 w 68"/>
                  <a:gd name="T1" fmla="*/ 6 h 44"/>
                  <a:gd name="T2" fmla="*/ 22 w 68"/>
                  <a:gd name="T3" fmla="*/ 6 h 44"/>
                  <a:gd name="T4" fmla="*/ 26 w 68"/>
                  <a:gd name="T5" fmla="*/ 6 h 44"/>
                  <a:gd name="T6" fmla="*/ 26 w 68"/>
                  <a:gd name="T7" fmla="*/ 10 h 44"/>
                  <a:gd name="T8" fmla="*/ 26 w 68"/>
                  <a:gd name="T9" fmla="*/ 12 h 44"/>
                  <a:gd name="T10" fmla="*/ 28 w 68"/>
                  <a:gd name="T11" fmla="*/ 16 h 44"/>
                  <a:gd name="T12" fmla="*/ 28 w 68"/>
                  <a:gd name="T13" fmla="*/ 16 h 44"/>
                  <a:gd name="T14" fmla="*/ 32 w 68"/>
                  <a:gd name="T15" fmla="*/ 18 h 44"/>
                  <a:gd name="T16" fmla="*/ 36 w 68"/>
                  <a:gd name="T17" fmla="*/ 18 h 44"/>
                  <a:gd name="T18" fmla="*/ 40 w 68"/>
                  <a:gd name="T19" fmla="*/ 18 h 44"/>
                  <a:gd name="T20" fmla="*/ 48 w 68"/>
                  <a:gd name="T21" fmla="*/ 18 h 44"/>
                  <a:gd name="T22" fmla="*/ 48 w 68"/>
                  <a:gd name="T23" fmla="*/ 18 h 44"/>
                  <a:gd name="T24" fmla="*/ 56 w 68"/>
                  <a:gd name="T25" fmla="*/ 24 h 44"/>
                  <a:gd name="T26" fmla="*/ 62 w 68"/>
                  <a:gd name="T27" fmla="*/ 30 h 44"/>
                  <a:gd name="T28" fmla="*/ 64 w 68"/>
                  <a:gd name="T29" fmla="*/ 36 h 44"/>
                  <a:gd name="T30" fmla="*/ 68 w 68"/>
                  <a:gd name="T31" fmla="*/ 44 h 44"/>
                  <a:gd name="T32" fmla="*/ 68 w 68"/>
                  <a:gd name="T33" fmla="*/ 44 h 44"/>
                  <a:gd name="T34" fmla="*/ 68 w 68"/>
                  <a:gd name="T35" fmla="*/ 44 h 44"/>
                  <a:gd name="T36" fmla="*/ 68 w 68"/>
                  <a:gd name="T37" fmla="*/ 44 h 44"/>
                  <a:gd name="T38" fmla="*/ 68 w 68"/>
                  <a:gd name="T39" fmla="*/ 44 h 44"/>
                  <a:gd name="T40" fmla="*/ 68 w 68"/>
                  <a:gd name="T41" fmla="*/ 44 h 44"/>
                  <a:gd name="T42" fmla="*/ 64 w 68"/>
                  <a:gd name="T43" fmla="*/ 36 h 44"/>
                  <a:gd name="T44" fmla="*/ 62 w 68"/>
                  <a:gd name="T45" fmla="*/ 30 h 44"/>
                  <a:gd name="T46" fmla="*/ 56 w 68"/>
                  <a:gd name="T47" fmla="*/ 24 h 44"/>
                  <a:gd name="T48" fmla="*/ 48 w 68"/>
                  <a:gd name="T49" fmla="*/ 18 h 44"/>
                  <a:gd name="T50" fmla="*/ 48 w 68"/>
                  <a:gd name="T51" fmla="*/ 18 h 44"/>
                  <a:gd name="T52" fmla="*/ 40 w 68"/>
                  <a:gd name="T53" fmla="*/ 18 h 44"/>
                  <a:gd name="T54" fmla="*/ 36 w 68"/>
                  <a:gd name="T55" fmla="*/ 18 h 44"/>
                  <a:gd name="T56" fmla="*/ 32 w 68"/>
                  <a:gd name="T57" fmla="*/ 18 h 44"/>
                  <a:gd name="T58" fmla="*/ 28 w 68"/>
                  <a:gd name="T59" fmla="*/ 16 h 44"/>
                  <a:gd name="T60" fmla="*/ 28 w 68"/>
                  <a:gd name="T61" fmla="*/ 16 h 44"/>
                  <a:gd name="T62" fmla="*/ 26 w 68"/>
                  <a:gd name="T63" fmla="*/ 12 h 44"/>
                  <a:gd name="T64" fmla="*/ 26 w 68"/>
                  <a:gd name="T65" fmla="*/ 8 h 44"/>
                  <a:gd name="T66" fmla="*/ 26 w 68"/>
                  <a:gd name="T67" fmla="*/ 6 h 44"/>
                  <a:gd name="T68" fmla="*/ 22 w 68"/>
                  <a:gd name="T69" fmla="*/ 4 h 44"/>
                  <a:gd name="T70" fmla="*/ 22 w 68"/>
                  <a:gd name="T71" fmla="*/ 4 h 44"/>
                  <a:gd name="T72" fmla="*/ 8 w 68"/>
                  <a:gd name="T73" fmla="*/ 0 h 44"/>
                  <a:gd name="T74" fmla="*/ 2 w 68"/>
                  <a:gd name="T75" fmla="*/ 0 h 44"/>
                  <a:gd name="T76" fmla="*/ 0 w 68"/>
                  <a:gd name="T77" fmla="*/ 0 h 44"/>
                  <a:gd name="T78" fmla="*/ 0 w 68"/>
                  <a:gd name="T79" fmla="*/ 0 h 44"/>
                  <a:gd name="T80" fmla="*/ 2 w 68"/>
                  <a:gd name="T81" fmla="*/ 0 h 44"/>
                  <a:gd name="T82" fmla="*/ 8 w 68"/>
                  <a:gd name="T83" fmla="*/ 0 h 44"/>
                  <a:gd name="T84" fmla="*/ 22 w 68"/>
                  <a:gd name="T85" fmla="*/ 6 h 44"/>
                  <a:gd name="T86" fmla="*/ 22 w 68"/>
                  <a:gd name="T8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44">
                    <a:moveTo>
                      <a:pt x="22" y="6"/>
                    </a:moveTo>
                    <a:lnTo>
                      <a:pt x="22" y="6"/>
                    </a:lnTo>
                    <a:lnTo>
                      <a:pt x="26" y="6"/>
                    </a:lnTo>
                    <a:lnTo>
                      <a:pt x="26" y="10"/>
                    </a:lnTo>
                    <a:lnTo>
                      <a:pt x="26" y="12"/>
                    </a:lnTo>
                    <a:lnTo>
                      <a:pt x="28" y="16"/>
                    </a:lnTo>
                    <a:lnTo>
                      <a:pt x="28" y="16"/>
                    </a:lnTo>
                    <a:lnTo>
                      <a:pt x="32" y="18"/>
                    </a:lnTo>
                    <a:lnTo>
                      <a:pt x="36" y="18"/>
                    </a:lnTo>
                    <a:lnTo>
                      <a:pt x="40" y="18"/>
                    </a:lnTo>
                    <a:lnTo>
                      <a:pt x="48" y="18"/>
                    </a:lnTo>
                    <a:lnTo>
                      <a:pt x="48" y="18"/>
                    </a:lnTo>
                    <a:lnTo>
                      <a:pt x="56" y="24"/>
                    </a:lnTo>
                    <a:lnTo>
                      <a:pt x="62" y="30"/>
                    </a:lnTo>
                    <a:lnTo>
                      <a:pt x="64" y="36"/>
                    </a:lnTo>
                    <a:lnTo>
                      <a:pt x="68" y="44"/>
                    </a:lnTo>
                    <a:lnTo>
                      <a:pt x="68" y="44"/>
                    </a:lnTo>
                    <a:lnTo>
                      <a:pt x="68" y="44"/>
                    </a:lnTo>
                    <a:lnTo>
                      <a:pt x="68" y="44"/>
                    </a:lnTo>
                    <a:lnTo>
                      <a:pt x="68" y="44"/>
                    </a:lnTo>
                    <a:lnTo>
                      <a:pt x="68" y="44"/>
                    </a:lnTo>
                    <a:lnTo>
                      <a:pt x="64" y="36"/>
                    </a:lnTo>
                    <a:lnTo>
                      <a:pt x="62" y="30"/>
                    </a:lnTo>
                    <a:lnTo>
                      <a:pt x="56" y="24"/>
                    </a:lnTo>
                    <a:lnTo>
                      <a:pt x="48" y="18"/>
                    </a:lnTo>
                    <a:lnTo>
                      <a:pt x="48" y="18"/>
                    </a:lnTo>
                    <a:lnTo>
                      <a:pt x="40" y="18"/>
                    </a:lnTo>
                    <a:lnTo>
                      <a:pt x="36" y="18"/>
                    </a:lnTo>
                    <a:lnTo>
                      <a:pt x="32" y="18"/>
                    </a:lnTo>
                    <a:lnTo>
                      <a:pt x="28" y="16"/>
                    </a:lnTo>
                    <a:lnTo>
                      <a:pt x="28" y="16"/>
                    </a:lnTo>
                    <a:lnTo>
                      <a:pt x="26" y="12"/>
                    </a:lnTo>
                    <a:lnTo>
                      <a:pt x="26" y="8"/>
                    </a:lnTo>
                    <a:lnTo>
                      <a:pt x="26" y="6"/>
                    </a:lnTo>
                    <a:lnTo>
                      <a:pt x="22" y="4"/>
                    </a:lnTo>
                    <a:lnTo>
                      <a:pt x="22" y="4"/>
                    </a:lnTo>
                    <a:lnTo>
                      <a:pt x="8" y="0"/>
                    </a:lnTo>
                    <a:lnTo>
                      <a:pt x="2" y="0"/>
                    </a:lnTo>
                    <a:lnTo>
                      <a:pt x="0" y="0"/>
                    </a:lnTo>
                    <a:lnTo>
                      <a:pt x="0" y="0"/>
                    </a:lnTo>
                    <a:lnTo>
                      <a:pt x="2" y="0"/>
                    </a:lnTo>
                    <a:lnTo>
                      <a:pt x="8" y="0"/>
                    </a:lnTo>
                    <a:lnTo>
                      <a:pt x="22" y="6"/>
                    </a:lnTo>
                    <a:lnTo>
                      <a:pt x="2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4" name="Freeform 157"/>
              <p:cNvSpPr>
                <a:spLocks/>
              </p:cNvSpPr>
              <p:nvPr/>
            </p:nvSpPr>
            <p:spPr bwMode="auto">
              <a:xfrm>
                <a:off x="3234" y="1982"/>
                <a:ext cx="24" cy="20"/>
              </a:xfrm>
              <a:custGeom>
                <a:avLst/>
                <a:gdLst>
                  <a:gd name="T0" fmla="*/ 6 w 24"/>
                  <a:gd name="T1" fmla="*/ 12 h 20"/>
                  <a:gd name="T2" fmla="*/ 6 w 24"/>
                  <a:gd name="T3" fmla="*/ 12 h 20"/>
                  <a:gd name="T4" fmla="*/ 12 w 24"/>
                  <a:gd name="T5" fmla="*/ 18 h 20"/>
                  <a:gd name="T6" fmla="*/ 18 w 24"/>
                  <a:gd name="T7" fmla="*/ 20 h 20"/>
                  <a:gd name="T8" fmla="*/ 22 w 24"/>
                  <a:gd name="T9" fmla="*/ 18 h 20"/>
                  <a:gd name="T10" fmla="*/ 24 w 24"/>
                  <a:gd name="T11" fmla="*/ 14 h 20"/>
                  <a:gd name="T12" fmla="*/ 24 w 24"/>
                  <a:gd name="T13" fmla="*/ 14 h 20"/>
                  <a:gd name="T14" fmla="*/ 22 w 24"/>
                  <a:gd name="T15" fmla="*/ 18 h 20"/>
                  <a:gd name="T16" fmla="*/ 18 w 24"/>
                  <a:gd name="T17" fmla="*/ 20 h 20"/>
                  <a:gd name="T18" fmla="*/ 12 w 24"/>
                  <a:gd name="T19" fmla="*/ 18 h 20"/>
                  <a:gd name="T20" fmla="*/ 6 w 24"/>
                  <a:gd name="T21" fmla="*/ 10 h 20"/>
                  <a:gd name="T22" fmla="*/ 6 w 24"/>
                  <a:gd name="T23" fmla="*/ 10 h 20"/>
                  <a:gd name="T24" fmla="*/ 0 w 24"/>
                  <a:gd name="T25" fmla="*/ 4 h 20"/>
                  <a:gd name="T26" fmla="*/ 0 w 24"/>
                  <a:gd name="T27" fmla="*/ 0 h 20"/>
                  <a:gd name="T28" fmla="*/ 0 w 24"/>
                  <a:gd name="T29" fmla="*/ 0 h 20"/>
                  <a:gd name="T30" fmla="*/ 0 w 24"/>
                  <a:gd name="T31" fmla="*/ 4 h 20"/>
                  <a:gd name="T32" fmla="*/ 6 w 24"/>
                  <a:gd name="T33" fmla="*/ 12 h 20"/>
                  <a:gd name="T34" fmla="*/ 6 w 24"/>
                  <a:gd name="T3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0">
                    <a:moveTo>
                      <a:pt x="6" y="12"/>
                    </a:moveTo>
                    <a:lnTo>
                      <a:pt x="6" y="12"/>
                    </a:lnTo>
                    <a:lnTo>
                      <a:pt x="12" y="18"/>
                    </a:lnTo>
                    <a:lnTo>
                      <a:pt x="18" y="20"/>
                    </a:lnTo>
                    <a:lnTo>
                      <a:pt x="22" y="18"/>
                    </a:lnTo>
                    <a:lnTo>
                      <a:pt x="24" y="14"/>
                    </a:lnTo>
                    <a:lnTo>
                      <a:pt x="24" y="14"/>
                    </a:lnTo>
                    <a:lnTo>
                      <a:pt x="22" y="18"/>
                    </a:lnTo>
                    <a:lnTo>
                      <a:pt x="18" y="20"/>
                    </a:lnTo>
                    <a:lnTo>
                      <a:pt x="12" y="18"/>
                    </a:lnTo>
                    <a:lnTo>
                      <a:pt x="6" y="10"/>
                    </a:lnTo>
                    <a:lnTo>
                      <a:pt x="6" y="10"/>
                    </a:lnTo>
                    <a:lnTo>
                      <a:pt x="0" y="4"/>
                    </a:lnTo>
                    <a:lnTo>
                      <a:pt x="0" y="0"/>
                    </a:lnTo>
                    <a:lnTo>
                      <a:pt x="0" y="0"/>
                    </a:lnTo>
                    <a:lnTo>
                      <a:pt x="0" y="4"/>
                    </a:lnTo>
                    <a:lnTo>
                      <a:pt x="6" y="12"/>
                    </a:lnTo>
                    <a:lnTo>
                      <a:pt x="6"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5" name="Freeform 158"/>
              <p:cNvSpPr>
                <a:spLocks/>
              </p:cNvSpPr>
              <p:nvPr/>
            </p:nvSpPr>
            <p:spPr bwMode="auto">
              <a:xfrm>
                <a:off x="3152" y="2058"/>
                <a:ext cx="40" cy="22"/>
              </a:xfrm>
              <a:custGeom>
                <a:avLst/>
                <a:gdLst>
                  <a:gd name="T0" fmla="*/ 14 w 40"/>
                  <a:gd name="T1" fmla="*/ 22 h 22"/>
                  <a:gd name="T2" fmla="*/ 14 w 40"/>
                  <a:gd name="T3" fmla="*/ 22 h 22"/>
                  <a:gd name="T4" fmla="*/ 30 w 40"/>
                  <a:gd name="T5" fmla="*/ 16 h 22"/>
                  <a:gd name="T6" fmla="*/ 36 w 40"/>
                  <a:gd name="T7" fmla="*/ 12 h 22"/>
                  <a:gd name="T8" fmla="*/ 38 w 40"/>
                  <a:gd name="T9" fmla="*/ 10 h 22"/>
                  <a:gd name="T10" fmla="*/ 38 w 40"/>
                  <a:gd name="T11" fmla="*/ 4 h 22"/>
                  <a:gd name="T12" fmla="*/ 38 w 40"/>
                  <a:gd name="T13" fmla="*/ 4 h 22"/>
                  <a:gd name="T14" fmla="*/ 38 w 40"/>
                  <a:gd name="T15" fmla="*/ 0 h 22"/>
                  <a:gd name="T16" fmla="*/ 40 w 40"/>
                  <a:gd name="T17" fmla="*/ 0 h 22"/>
                  <a:gd name="T18" fmla="*/ 40 w 40"/>
                  <a:gd name="T19" fmla="*/ 0 h 22"/>
                  <a:gd name="T20" fmla="*/ 38 w 40"/>
                  <a:gd name="T21" fmla="*/ 0 h 22"/>
                  <a:gd name="T22" fmla="*/ 38 w 40"/>
                  <a:gd name="T23" fmla="*/ 4 h 22"/>
                  <a:gd name="T24" fmla="*/ 38 w 40"/>
                  <a:gd name="T25" fmla="*/ 4 h 22"/>
                  <a:gd name="T26" fmla="*/ 38 w 40"/>
                  <a:gd name="T27" fmla="*/ 8 h 22"/>
                  <a:gd name="T28" fmla="*/ 36 w 40"/>
                  <a:gd name="T29" fmla="*/ 12 h 22"/>
                  <a:gd name="T30" fmla="*/ 30 w 40"/>
                  <a:gd name="T31" fmla="*/ 16 h 22"/>
                  <a:gd name="T32" fmla="*/ 14 w 40"/>
                  <a:gd name="T33" fmla="*/ 22 h 22"/>
                  <a:gd name="T34" fmla="*/ 14 w 40"/>
                  <a:gd name="T35" fmla="*/ 22 h 22"/>
                  <a:gd name="T36" fmla="*/ 8 w 40"/>
                  <a:gd name="T37" fmla="*/ 22 h 22"/>
                  <a:gd name="T38" fmla="*/ 6 w 40"/>
                  <a:gd name="T39" fmla="*/ 20 h 22"/>
                  <a:gd name="T40" fmla="*/ 4 w 40"/>
                  <a:gd name="T41" fmla="*/ 16 h 22"/>
                  <a:gd name="T42" fmla="*/ 2 w 40"/>
                  <a:gd name="T43" fmla="*/ 14 h 22"/>
                  <a:gd name="T44" fmla="*/ 0 w 40"/>
                  <a:gd name="T45" fmla="*/ 12 h 22"/>
                  <a:gd name="T46" fmla="*/ 0 w 40"/>
                  <a:gd name="T47" fmla="*/ 12 h 22"/>
                  <a:gd name="T48" fmla="*/ 0 w 40"/>
                  <a:gd name="T49" fmla="*/ 12 h 22"/>
                  <a:gd name="T50" fmla="*/ 0 w 40"/>
                  <a:gd name="T51" fmla="*/ 12 h 22"/>
                  <a:gd name="T52" fmla="*/ 2 w 40"/>
                  <a:gd name="T53" fmla="*/ 14 h 22"/>
                  <a:gd name="T54" fmla="*/ 4 w 40"/>
                  <a:gd name="T55" fmla="*/ 16 h 22"/>
                  <a:gd name="T56" fmla="*/ 6 w 40"/>
                  <a:gd name="T57" fmla="*/ 20 h 22"/>
                  <a:gd name="T58" fmla="*/ 8 w 40"/>
                  <a:gd name="T59" fmla="*/ 22 h 22"/>
                  <a:gd name="T60" fmla="*/ 14 w 40"/>
                  <a:gd name="T61" fmla="*/ 22 h 22"/>
                  <a:gd name="T62" fmla="*/ 14 w 40"/>
                  <a:gd name="T6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22">
                    <a:moveTo>
                      <a:pt x="14" y="22"/>
                    </a:moveTo>
                    <a:lnTo>
                      <a:pt x="14" y="22"/>
                    </a:lnTo>
                    <a:lnTo>
                      <a:pt x="30" y="16"/>
                    </a:lnTo>
                    <a:lnTo>
                      <a:pt x="36" y="12"/>
                    </a:lnTo>
                    <a:lnTo>
                      <a:pt x="38" y="10"/>
                    </a:lnTo>
                    <a:lnTo>
                      <a:pt x="38" y="4"/>
                    </a:lnTo>
                    <a:lnTo>
                      <a:pt x="38" y="4"/>
                    </a:lnTo>
                    <a:lnTo>
                      <a:pt x="38" y="0"/>
                    </a:lnTo>
                    <a:lnTo>
                      <a:pt x="40" y="0"/>
                    </a:lnTo>
                    <a:lnTo>
                      <a:pt x="40" y="0"/>
                    </a:lnTo>
                    <a:lnTo>
                      <a:pt x="38" y="0"/>
                    </a:lnTo>
                    <a:lnTo>
                      <a:pt x="38" y="4"/>
                    </a:lnTo>
                    <a:lnTo>
                      <a:pt x="38" y="4"/>
                    </a:lnTo>
                    <a:lnTo>
                      <a:pt x="38" y="8"/>
                    </a:lnTo>
                    <a:lnTo>
                      <a:pt x="36" y="12"/>
                    </a:lnTo>
                    <a:lnTo>
                      <a:pt x="30" y="16"/>
                    </a:lnTo>
                    <a:lnTo>
                      <a:pt x="14" y="22"/>
                    </a:lnTo>
                    <a:lnTo>
                      <a:pt x="14" y="22"/>
                    </a:lnTo>
                    <a:lnTo>
                      <a:pt x="8" y="22"/>
                    </a:lnTo>
                    <a:lnTo>
                      <a:pt x="6" y="20"/>
                    </a:lnTo>
                    <a:lnTo>
                      <a:pt x="4" y="16"/>
                    </a:lnTo>
                    <a:lnTo>
                      <a:pt x="2" y="14"/>
                    </a:lnTo>
                    <a:lnTo>
                      <a:pt x="0" y="12"/>
                    </a:lnTo>
                    <a:lnTo>
                      <a:pt x="0" y="12"/>
                    </a:lnTo>
                    <a:lnTo>
                      <a:pt x="0" y="12"/>
                    </a:lnTo>
                    <a:lnTo>
                      <a:pt x="0" y="12"/>
                    </a:lnTo>
                    <a:lnTo>
                      <a:pt x="2" y="14"/>
                    </a:lnTo>
                    <a:lnTo>
                      <a:pt x="4" y="16"/>
                    </a:lnTo>
                    <a:lnTo>
                      <a:pt x="6" y="20"/>
                    </a:lnTo>
                    <a:lnTo>
                      <a:pt x="8" y="22"/>
                    </a:lnTo>
                    <a:lnTo>
                      <a:pt x="14" y="22"/>
                    </a:lnTo>
                    <a:lnTo>
                      <a:pt x="14" y="2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6" name="Freeform 159"/>
              <p:cNvSpPr>
                <a:spLocks/>
              </p:cNvSpPr>
              <p:nvPr/>
            </p:nvSpPr>
            <p:spPr bwMode="auto">
              <a:xfrm>
                <a:off x="3198" y="2062"/>
                <a:ext cx="8" cy="0"/>
              </a:xfrm>
              <a:custGeom>
                <a:avLst/>
                <a:gdLst>
                  <a:gd name="T0" fmla="*/ 8 w 8"/>
                  <a:gd name="T1" fmla="*/ 8 w 8"/>
                  <a:gd name="T2" fmla="*/ 4 w 8"/>
                  <a:gd name="T3" fmla="*/ 4 w 8"/>
                  <a:gd name="T4" fmla="*/ 0 w 8"/>
                  <a:gd name="T5" fmla="*/ 0 w 8"/>
                  <a:gd name="T6" fmla="*/ 4 w 8"/>
                  <a:gd name="T7" fmla="*/ 4 w 8"/>
                  <a:gd name="T8" fmla="*/ 8 w 8"/>
                  <a:gd name="T9" fmla="*/ 8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8">
                    <a:moveTo>
                      <a:pt x="8" y="0"/>
                    </a:moveTo>
                    <a:lnTo>
                      <a:pt x="8" y="0"/>
                    </a:lnTo>
                    <a:lnTo>
                      <a:pt x="4" y="0"/>
                    </a:lnTo>
                    <a:lnTo>
                      <a:pt x="4" y="0"/>
                    </a:lnTo>
                    <a:lnTo>
                      <a:pt x="0" y="0"/>
                    </a:lnTo>
                    <a:lnTo>
                      <a:pt x="0" y="0"/>
                    </a:lnTo>
                    <a:lnTo>
                      <a:pt x="4" y="0"/>
                    </a:lnTo>
                    <a:lnTo>
                      <a:pt x="4" y="0"/>
                    </a:lnTo>
                    <a:lnTo>
                      <a:pt x="8" y="0"/>
                    </a:lnTo>
                    <a:lnTo>
                      <a:pt x="8"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7" name="Freeform 160"/>
              <p:cNvSpPr>
                <a:spLocks/>
              </p:cNvSpPr>
              <p:nvPr/>
            </p:nvSpPr>
            <p:spPr bwMode="auto">
              <a:xfrm>
                <a:off x="3232" y="2068"/>
                <a:ext cx="14" cy="2"/>
              </a:xfrm>
              <a:custGeom>
                <a:avLst/>
                <a:gdLst>
                  <a:gd name="T0" fmla="*/ 14 w 14"/>
                  <a:gd name="T1" fmla="*/ 0 h 2"/>
                  <a:gd name="T2" fmla="*/ 14 w 14"/>
                  <a:gd name="T3" fmla="*/ 0 h 2"/>
                  <a:gd name="T4" fmla="*/ 10 w 14"/>
                  <a:gd name="T5" fmla="*/ 0 h 2"/>
                  <a:gd name="T6" fmla="*/ 6 w 14"/>
                  <a:gd name="T7" fmla="*/ 2 h 2"/>
                  <a:gd name="T8" fmla="*/ 6 w 14"/>
                  <a:gd name="T9" fmla="*/ 2 h 2"/>
                  <a:gd name="T10" fmla="*/ 0 w 14"/>
                  <a:gd name="T11" fmla="*/ 2 h 2"/>
                  <a:gd name="T12" fmla="*/ 0 w 14"/>
                  <a:gd name="T13" fmla="*/ 2 h 2"/>
                  <a:gd name="T14" fmla="*/ 6 w 14"/>
                  <a:gd name="T15" fmla="*/ 2 h 2"/>
                  <a:gd name="T16" fmla="*/ 6 w 14"/>
                  <a:gd name="T17" fmla="*/ 2 h 2"/>
                  <a:gd name="T18" fmla="*/ 10 w 14"/>
                  <a:gd name="T19" fmla="*/ 0 h 2"/>
                  <a:gd name="T20" fmla="*/ 14 w 14"/>
                  <a:gd name="T21" fmla="*/ 0 h 2"/>
                  <a:gd name="T22" fmla="*/ 14 w 14"/>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
                    <a:moveTo>
                      <a:pt x="14" y="0"/>
                    </a:moveTo>
                    <a:lnTo>
                      <a:pt x="14" y="0"/>
                    </a:lnTo>
                    <a:lnTo>
                      <a:pt x="10" y="0"/>
                    </a:lnTo>
                    <a:lnTo>
                      <a:pt x="6" y="2"/>
                    </a:lnTo>
                    <a:lnTo>
                      <a:pt x="6" y="2"/>
                    </a:lnTo>
                    <a:lnTo>
                      <a:pt x="0" y="2"/>
                    </a:lnTo>
                    <a:lnTo>
                      <a:pt x="0" y="2"/>
                    </a:lnTo>
                    <a:lnTo>
                      <a:pt x="6" y="2"/>
                    </a:lnTo>
                    <a:lnTo>
                      <a:pt x="6" y="2"/>
                    </a:lnTo>
                    <a:lnTo>
                      <a:pt x="10" y="0"/>
                    </a:lnTo>
                    <a:lnTo>
                      <a:pt x="14" y="0"/>
                    </a:lnTo>
                    <a:lnTo>
                      <a:pt x="1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8" name="Freeform 161"/>
              <p:cNvSpPr>
                <a:spLocks/>
              </p:cNvSpPr>
              <p:nvPr/>
            </p:nvSpPr>
            <p:spPr bwMode="auto">
              <a:xfrm>
                <a:off x="3444" y="2294"/>
                <a:ext cx="214" cy="142"/>
              </a:xfrm>
              <a:custGeom>
                <a:avLst/>
                <a:gdLst>
                  <a:gd name="T0" fmla="*/ 190 w 214"/>
                  <a:gd name="T1" fmla="*/ 12 h 142"/>
                  <a:gd name="T2" fmla="*/ 170 w 214"/>
                  <a:gd name="T3" fmla="*/ 8 h 142"/>
                  <a:gd name="T4" fmla="*/ 154 w 214"/>
                  <a:gd name="T5" fmla="*/ 4 h 142"/>
                  <a:gd name="T6" fmla="*/ 120 w 214"/>
                  <a:gd name="T7" fmla="*/ 22 h 142"/>
                  <a:gd name="T8" fmla="*/ 98 w 214"/>
                  <a:gd name="T9" fmla="*/ 28 h 142"/>
                  <a:gd name="T10" fmla="*/ 72 w 214"/>
                  <a:gd name="T11" fmla="*/ 22 h 142"/>
                  <a:gd name="T12" fmla="*/ 48 w 214"/>
                  <a:gd name="T13" fmla="*/ 22 h 142"/>
                  <a:gd name="T14" fmla="*/ 30 w 214"/>
                  <a:gd name="T15" fmla="*/ 20 h 142"/>
                  <a:gd name="T16" fmla="*/ 18 w 214"/>
                  <a:gd name="T17" fmla="*/ 18 h 142"/>
                  <a:gd name="T18" fmla="*/ 20 w 214"/>
                  <a:gd name="T19" fmla="*/ 12 h 142"/>
                  <a:gd name="T20" fmla="*/ 20 w 214"/>
                  <a:gd name="T21" fmla="*/ 4 h 142"/>
                  <a:gd name="T22" fmla="*/ 12 w 214"/>
                  <a:gd name="T23" fmla="*/ 0 h 142"/>
                  <a:gd name="T24" fmla="*/ 2 w 214"/>
                  <a:gd name="T25" fmla="*/ 10 h 142"/>
                  <a:gd name="T26" fmla="*/ 2 w 214"/>
                  <a:gd name="T27" fmla="*/ 22 h 142"/>
                  <a:gd name="T28" fmla="*/ 22 w 214"/>
                  <a:gd name="T29" fmla="*/ 48 h 142"/>
                  <a:gd name="T30" fmla="*/ 16 w 214"/>
                  <a:gd name="T31" fmla="*/ 60 h 142"/>
                  <a:gd name="T32" fmla="*/ 4 w 214"/>
                  <a:gd name="T33" fmla="*/ 70 h 142"/>
                  <a:gd name="T34" fmla="*/ 6 w 214"/>
                  <a:gd name="T35" fmla="*/ 86 h 142"/>
                  <a:gd name="T36" fmla="*/ 10 w 214"/>
                  <a:gd name="T37" fmla="*/ 102 h 142"/>
                  <a:gd name="T38" fmla="*/ 22 w 214"/>
                  <a:gd name="T39" fmla="*/ 116 h 142"/>
                  <a:gd name="T40" fmla="*/ 20 w 214"/>
                  <a:gd name="T41" fmla="*/ 134 h 142"/>
                  <a:gd name="T42" fmla="*/ 20 w 214"/>
                  <a:gd name="T43" fmla="*/ 136 h 142"/>
                  <a:gd name="T44" fmla="*/ 24 w 214"/>
                  <a:gd name="T45" fmla="*/ 138 h 142"/>
                  <a:gd name="T46" fmla="*/ 40 w 214"/>
                  <a:gd name="T47" fmla="*/ 136 h 142"/>
                  <a:gd name="T48" fmla="*/ 56 w 214"/>
                  <a:gd name="T49" fmla="*/ 132 h 142"/>
                  <a:gd name="T50" fmla="*/ 66 w 214"/>
                  <a:gd name="T51" fmla="*/ 128 h 142"/>
                  <a:gd name="T52" fmla="*/ 72 w 214"/>
                  <a:gd name="T53" fmla="*/ 128 h 142"/>
                  <a:gd name="T54" fmla="*/ 78 w 214"/>
                  <a:gd name="T55" fmla="*/ 132 h 142"/>
                  <a:gd name="T56" fmla="*/ 84 w 214"/>
                  <a:gd name="T57" fmla="*/ 136 h 142"/>
                  <a:gd name="T58" fmla="*/ 92 w 214"/>
                  <a:gd name="T59" fmla="*/ 136 h 142"/>
                  <a:gd name="T60" fmla="*/ 96 w 214"/>
                  <a:gd name="T61" fmla="*/ 140 h 142"/>
                  <a:gd name="T62" fmla="*/ 122 w 214"/>
                  <a:gd name="T63" fmla="*/ 138 h 142"/>
                  <a:gd name="T64" fmla="*/ 128 w 214"/>
                  <a:gd name="T65" fmla="*/ 126 h 142"/>
                  <a:gd name="T66" fmla="*/ 136 w 214"/>
                  <a:gd name="T67" fmla="*/ 120 h 142"/>
                  <a:gd name="T68" fmla="*/ 138 w 214"/>
                  <a:gd name="T69" fmla="*/ 116 h 142"/>
                  <a:gd name="T70" fmla="*/ 146 w 214"/>
                  <a:gd name="T71" fmla="*/ 110 h 142"/>
                  <a:gd name="T72" fmla="*/ 158 w 214"/>
                  <a:gd name="T73" fmla="*/ 108 h 142"/>
                  <a:gd name="T74" fmla="*/ 166 w 214"/>
                  <a:gd name="T75" fmla="*/ 102 h 142"/>
                  <a:gd name="T76" fmla="*/ 182 w 214"/>
                  <a:gd name="T77" fmla="*/ 110 h 142"/>
                  <a:gd name="T78" fmla="*/ 196 w 214"/>
                  <a:gd name="T79" fmla="*/ 108 h 142"/>
                  <a:gd name="T80" fmla="*/ 190 w 214"/>
                  <a:gd name="T81" fmla="*/ 98 h 142"/>
                  <a:gd name="T82" fmla="*/ 184 w 214"/>
                  <a:gd name="T83" fmla="*/ 90 h 142"/>
                  <a:gd name="T84" fmla="*/ 174 w 214"/>
                  <a:gd name="T85" fmla="*/ 84 h 142"/>
                  <a:gd name="T86" fmla="*/ 186 w 214"/>
                  <a:gd name="T87" fmla="*/ 72 h 142"/>
                  <a:gd name="T88" fmla="*/ 190 w 214"/>
                  <a:gd name="T89" fmla="*/ 54 h 142"/>
                  <a:gd name="T90" fmla="*/ 198 w 214"/>
                  <a:gd name="T91" fmla="*/ 40 h 142"/>
                  <a:gd name="T92" fmla="*/ 212 w 214"/>
                  <a:gd name="T93" fmla="*/ 38 h 142"/>
                  <a:gd name="T94" fmla="*/ 204 w 214"/>
                  <a:gd name="T95" fmla="*/ 22 h 142"/>
                  <a:gd name="T96" fmla="*/ 194 w 214"/>
                  <a:gd name="T97"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142">
                    <a:moveTo>
                      <a:pt x="194" y="16"/>
                    </a:moveTo>
                    <a:lnTo>
                      <a:pt x="194" y="16"/>
                    </a:lnTo>
                    <a:lnTo>
                      <a:pt x="190" y="12"/>
                    </a:lnTo>
                    <a:lnTo>
                      <a:pt x="190" y="12"/>
                    </a:lnTo>
                    <a:lnTo>
                      <a:pt x="186" y="10"/>
                    </a:lnTo>
                    <a:lnTo>
                      <a:pt x="180" y="10"/>
                    </a:lnTo>
                    <a:lnTo>
                      <a:pt x="176" y="10"/>
                    </a:lnTo>
                    <a:lnTo>
                      <a:pt x="170" y="8"/>
                    </a:lnTo>
                    <a:lnTo>
                      <a:pt x="170" y="8"/>
                    </a:lnTo>
                    <a:lnTo>
                      <a:pt x="166" y="6"/>
                    </a:lnTo>
                    <a:lnTo>
                      <a:pt x="160" y="4"/>
                    </a:lnTo>
                    <a:lnTo>
                      <a:pt x="154" y="4"/>
                    </a:lnTo>
                    <a:lnTo>
                      <a:pt x="146" y="6"/>
                    </a:lnTo>
                    <a:lnTo>
                      <a:pt x="132" y="14"/>
                    </a:lnTo>
                    <a:lnTo>
                      <a:pt x="120" y="22"/>
                    </a:lnTo>
                    <a:lnTo>
                      <a:pt x="120" y="22"/>
                    </a:lnTo>
                    <a:lnTo>
                      <a:pt x="114" y="26"/>
                    </a:lnTo>
                    <a:lnTo>
                      <a:pt x="110" y="28"/>
                    </a:lnTo>
                    <a:lnTo>
                      <a:pt x="104" y="28"/>
                    </a:lnTo>
                    <a:lnTo>
                      <a:pt x="98" y="28"/>
                    </a:lnTo>
                    <a:lnTo>
                      <a:pt x="90" y="24"/>
                    </a:lnTo>
                    <a:lnTo>
                      <a:pt x="80" y="22"/>
                    </a:lnTo>
                    <a:lnTo>
                      <a:pt x="80" y="22"/>
                    </a:lnTo>
                    <a:lnTo>
                      <a:pt x="72" y="22"/>
                    </a:lnTo>
                    <a:lnTo>
                      <a:pt x="66" y="24"/>
                    </a:lnTo>
                    <a:lnTo>
                      <a:pt x="58" y="26"/>
                    </a:lnTo>
                    <a:lnTo>
                      <a:pt x="54" y="24"/>
                    </a:lnTo>
                    <a:lnTo>
                      <a:pt x="48" y="22"/>
                    </a:lnTo>
                    <a:lnTo>
                      <a:pt x="48" y="22"/>
                    </a:lnTo>
                    <a:lnTo>
                      <a:pt x="42" y="20"/>
                    </a:lnTo>
                    <a:lnTo>
                      <a:pt x="38" y="18"/>
                    </a:lnTo>
                    <a:lnTo>
                      <a:pt x="30" y="20"/>
                    </a:lnTo>
                    <a:lnTo>
                      <a:pt x="24" y="20"/>
                    </a:lnTo>
                    <a:lnTo>
                      <a:pt x="20" y="20"/>
                    </a:lnTo>
                    <a:lnTo>
                      <a:pt x="18" y="18"/>
                    </a:lnTo>
                    <a:lnTo>
                      <a:pt x="18" y="18"/>
                    </a:lnTo>
                    <a:lnTo>
                      <a:pt x="16" y="16"/>
                    </a:lnTo>
                    <a:lnTo>
                      <a:pt x="16" y="16"/>
                    </a:lnTo>
                    <a:lnTo>
                      <a:pt x="16" y="14"/>
                    </a:lnTo>
                    <a:lnTo>
                      <a:pt x="20" y="12"/>
                    </a:lnTo>
                    <a:lnTo>
                      <a:pt x="22" y="10"/>
                    </a:lnTo>
                    <a:lnTo>
                      <a:pt x="22" y="6"/>
                    </a:lnTo>
                    <a:lnTo>
                      <a:pt x="22" y="6"/>
                    </a:lnTo>
                    <a:lnTo>
                      <a:pt x="20" y="4"/>
                    </a:lnTo>
                    <a:lnTo>
                      <a:pt x="12" y="0"/>
                    </a:lnTo>
                    <a:lnTo>
                      <a:pt x="12" y="0"/>
                    </a:lnTo>
                    <a:lnTo>
                      <a:pt x="12" y="0"/>
                    </a:lnTo>
                    <a:lnTo>
                      <a:pt x="12" y="0"/>
                    </a:lnTo>
                    <a:lnTo>
                      <a:pt x="10" y="4"/>
                    </a:lnTo>
                    <a:lnTo>
                      <a:pt x="8" y="6"/>
                    </a:lnTo>
                    <a:lnTo>
                      <a:pt x="8" y="6"/>
                    </a:lnTo>
                    <a:lnTo>
                      <a:pt x="2" y="10"/>
                    </a:lnTo>
                    <a:lnTo>
                      <a:pt x="2" y="10"/>
                    </a:lnTo>
                    <a:lnTo>
                      <a:pt x="0" y="14"/>
                    </a:lnTo>
                    <a:lnTo>
                      <a:pt x="2" y="22"/>
                    </a:lnTo>
                    <a:lnTo>
                      <a:pt x="2" y="22"/>
                    </a:lnTo>
                    <a:lnTo>
                      <a:pt x="4" y="32"/>
                    </a:lnTo>
                    <a:lnTo>
                      <a:pt x="8" y="38"/>
                    </a:lnTo>
                    <a:lnTo>
                      <a:pt x="16" y="44"/>
                    </a:lnTo>
                    <a:lnTo>
                      <a:pt x="22" y="48"/>
                    </a:lnTo>
                    <a:lnTo>
                      <a:pt x="20" y="52"/>
                    </a:lnTo>
                    <a:lnTo>
                      <a:pt x="18" y="56"/>
                    </a:lnTo>
                    <a:lnTo>
                      <a:pt x="18" y="56"/>
                    </a:lnTo>
                    <a:lnTo>
                      <a:pt x="16" y="60"/>
                    </a:lnTo>
                    <a:lnTo>
                      <a:pt x="12" y="62"/>
                    </a:lnTo>
                    <a:lnTo>
                      <a:pt x="8" y="64"/>
                    </a:lnTo>
                    <a:lnTo>
                      <a:pt x="4" y="64"/>
                    </a:lnTo>
                    <a:lnTo>
                      <a:pt x="4" y="70"/>
                    </a:lnTo>
                    <a:lnTo>
                      <a:pt x="4" y="70"/>
                    </a:lnTo>
                    <a:lnTo>
                      <a:pt x="4" y="76"/>
                    </a:lnTo>
                    <a:lnTo>
                      <a:pt x="6" y="82"/>
                    </a:lnTo>
                    <a:lnTo>
                      <a:pt x="6" y="86"/>
                    </a:lnTo>
                    <a:lnTo>
                      <a:pt x="0" y="90"/>
                    </a:lnTo>
                    <a:lnTo>
                      <a:pt x="0" y="90"/>
                    </a:lnTo>
                    <a:lnTo>
                      <a:pt x="6" y="98"/>
                    </a:lnTo>
                    <a:lnTo>
                      <a:pt x="10" y="102"/>
                    </a:lnTo>
                    <a:lnTo>
                      <a:pt x="16" y="104"/>
                    </a:lnTo>
                    <a:lnTo>
                      <a:pt x="20" y="110"/>
                    </a:lnTo>
                    <a:lnTo>
                      <a:pt x="20" y="110"/>
                    </a:lnTo>
                    <a:lnTo>
                      <a:pt x="22" y="116"/>
                    </a:lnTo>
                    <a:lnTo>
                      <a:pt x="22" y="122"/>
                    </a:lnTo>
                    <a:lnTo>
                      <a:pt x="22" y="122"/>
                    </a:lnTo>
                    <a:lnTo>
                      <a:pt x="20" y="134"/>
                    </a:lnTo>
                    <a:lnTo>
                      <a:pt x="20" y="134"/>
                    </a:lnTo>
                    <a:lnTo>
                      <a:pt x="20" y="136"/>
                    </a:lnTo>
                    <a:lnTo>
                      <a:pt x="20" y="136"/>
                    </a:lnTo>
                    <a:lnTo>
                      <a:pt x="20" y="136"/>
                    </a:lnTo>
                    <a:lnTo>
                      <a:pt x="20" y="136"/>
                    </a:lnTo>
                    <a:lnTo>
                      <a:pt x="20" y="136"/>
                    </a:lnTo>
                    <a:lnTo>
                      <a:pt x="20" y="136"/>
                    </a:lnTo>
                    <a:lnTo>
                      <a:pt x="24" y="138"/>
                    </a:lnTo>
                    <a:lnTo>
                      <a:pt x="24" y="138"/>
                    </a:lnTo>
                    <a:lnTo>
                      <a:pt x="28" y="138"/>
                    </a:lnTo>
                    <a:lnTo>
                      <a:pt x="30" y="136"/>
                    </a:lnTo>
                    <a:lnTo>
                      <a:pt x="32" y="134"/>
                    </a:lnTo>
                    <a:lnTo>
                      <a:pt x="40" y="136"/>
                    </a:lnTo>
                    <a:lnTo>
                      <a:pt x="40" y="136"/>
                    </a:lnTo>
                    <a:lnTo>
                      <a:pt x="44" y="136"/>
                    </a:lnTo>
                    <a:lnTo>
                      <a:pt x="48" y="134"/>
                    </a:lnTo>
                    <a:lnTo>
                      <a:pt x="56" y="132"/>
                    </a:lnTo>
                    <a:lnTo>
                      <a:pt x="62" y="128"/>
                    </a:lnTo>
                    <a:lnTo>
                      <a:pt x="64" y="126"/>
                    </a:lnTo>
                    <a:lnTo>
                      <a:pt x="66" y="128"/>
                    </a:lnTo>
                    <a:lnTo>
                      <a:pt x="66" y="128"/>
                    </a:lnTo>
                    <a:lnTo>
                      <a:pt x="68" y="128"/>
                    </a:lnTo>
                    <a:lnTo>
                      <a:pt x="68" y="128"/>
                    </a:lnTo>
                    <a:lnTo>
                      <a:pt x="70" y="128"/>
                    </a:lnTo>
                    <a:lnTo>
                      <a:pt x="72" y="128"/>
                    </a:lnTo>
                    <a:lnTo>
                      <a:pt x="74" y="126"/>
                    </a:lnTo>
                    <a:lnTo>
                      <a:pt x="76" y="126"/>
                    </a:lnTo>
                    <a:lnTo>
                      <a:pt x="76" y="126"/>
                    </a:lnTo>
                    <a:lnTo>
                      <a:pt x="78" y="132"/>
                    </a:lnTo>
                    <a:lnTo>
                      <a:pt x="78" y="132"/>
                    </a:lnTo>
                    <a:lnTo>
                      <a:pt x="80" y="134"/>
                    </a:lnTo>
                    <a:lnTo>
                      <a:pt x="80" y="134"/>
                    </a:lnTo>
                    <a:lnTo>
                      <a:pt x="84" y="136"/>
                    </a:lnTo>
                    <a:lnTo>
                      <a:pt x="86" y="134"/>
                    </a:lnTo>
                    <a:lnTo>
                      <a:pt x="88" y="134"/>
                    </a:lnTo>
                    <a:lnTo>
                      <a:pt x="92" y="136"/>
                    </a:lnTo>
                    <a:lnTo>
                      <a:pt x="92" y="136"/>
                    </a:lnTo>
                    <a:lnTo>
                      <a:pt x="94" y="136"/>
                    </a:lnTo>
                    <a:lnTo>
                      <a:pt x="94" y="136"/>
                    </a:lnTo>
                    <a:lnTo>
                      <a:pt x="96" y="140"/>
                    </a:lnTo>
                    <a:lnTo>
                      <a:pt x="96" y="140"/>
                    </a:lnTo>
                    <a:lnTo>
                      <a:pt x="102" y="142"/>
                    </a:lnTo>
                    <a:lnTo>
                      <a:pt x="108" y="142"/>
                    </a:lnTo>
                    <a:lnTo>
                      <a:pt x="114" y="140"/>
                    </a:lnTo>
                    <a:lnTo>
                      <a:pt x="122" y="138"/>
                    </a:lnTo>
                    <a:lnTo>
                      <a:pt x="122" y="138"/>
                    </a:lnTo>
                    <a:lnTo>
                      <a:pt x="128" y="136"/>
                    </a:lnTo>
                    <a:lnTo>
                      <a:pt x="130" y="134"/>
                    </a:lnTo>
                    <a:lnTo>
                      <a:pt x="128" y="126"/>
                    </a:lnTo>
                    <a:lnTo>
                      <a:pt x="128" y="122"/>
                    </a:lnTo>
                    <a:lnTo>
                      <a:pt x="128" y="120"/>
                    </a:lnTo>
                    <a:lnTo>
                      <a:pt x="132" y="118"/>
                    </a:lnTo>
                    <a:lnTo>
                      <a:pt x="136" y="120"/>
                    </a:lnTo>
                    <a:lnTo>
                      <a:pt x="136" y="120"/>
                    </a:lnTo>
                    <a:lnTo>
                      <a:pt x="136" y="120"/>
                    </a:lnTo>
                    <a:lnTo>
                      <a:pt x="136" y="120"/>
                    </a:lnTo>
                    <a:lnTo>
                      <a:pt x="138" y="116"/>
                    </a:lnTo>
                    <a:lnTo>
                      <a:pt x="140" y="116"/>
                    </a:lnTo>
                    <a:lnTo>
                      <a:pt x="144" y="114"/>
                    </a:lnTo>
                    <a:lnTo>
                      <a:pt x="146" y="110"/>
                    </a:lnTo>
                    <a:lnTo>
                      <a:pt x="146" y="110"/>
                    </a:lnTo>
                    <a:lnTo>
                      <a:pt x="148" y="106"/>
                    </a:lnTo>
                    <a:lnTo>
                      <a:pt x="150" y="106"/>
                    </a:lnTo>
                    <a:lnTo>
                      <a:pt x="154" y="108"/>
                    </a:lnTo>
                    <a:lnTo>
                      <a:pt x="158" y="108"/>
                    </a:lnTo>
                    <a:lnTo>
                      <a:pt x="160" y="104"/>
                    </a:lnTo>
                    <a:lnTo>
                      <a:pt x="160" y="104"/>
                    </a:lnTo>
                    <a:lnTo>
                      <a:pt x="164" y="102"/>
                    </a:lnTo>
                    <a:lnTo>
                      <a:pt x="166" y="102"/>
                    </a:lnTo>
                    <a:lnTo>
                      <a:pt x="172" y="104"/>
                    </a:lnTo>
                    <a:lnTo>
                      <a:pt x="176" y="108"/>
                    </a:lnTo>
                    <a:lnTo>
                      <a:pt x="182" y="110"/>
                    </a:lnTo>
                    <a:lnTo>
                      <a:pt x="182" y="110"/>
                    </a:lnTo>
                    <a:lnTo>
                      <a:pt x="186" y="110"/>
                    </a:lnTo>
                    <a:lnTo>
                      <a:pt x="188" y="108"/>
                    </a:lnTo>
                    <a:lnTo>
                      <a:pt x="190" y="108"/>
                    </a:lnTo>
                    <a:lnTo>
                      <a:pt x="196" y="108"/>
                    </a:lnTo>
                    <a:lnTo>
                      <a:pt x="196" y="108"/>
                    </a:lnTo>
                    <a:lnTo>
                      <a:pt x="194" y="104"/>
                    </a:lnTo>
                    <a:lnTo>
                      <a:pt x="194" y="102"/>
                    </a:lnTo>
                    <a:lnTo>
                      <a:pt x="190" y="98"/>
                    </a:lnTo>
                    <a:lnTo>
                      <a:pt x="186" y="96"/>
                    </a:lnTo>
                    <a:lnTo>
                      <a:pt x="184" y="94"/>
                    </a:lnTo>
                    <a:lnTo>
                      <a:pt x="184" y="90"/>
                    </a:lnTo>
                    <a:lnTo>
                      <a:pt x="184" y="90"/>
                    </a:lnTo>
                    <a:lnTo>
                      <a:pt x="184" y="88"/>
                    </a:lnTo>
                    <a:lnTo>
                      <a:pt x="182" y="86"/>
                    </a:lnTo>
                    <a:lnTo>
                      <a:pt x="176" y="84"/>
                    </a:lnTo>
                    <a:lnTo>
                      <a:pt x="174" y="84"/>
                    </a:lnTo>
                    <a:lnTo>
                      <a:pt x="174" y="82"/>
                    </a:lnTo>
                    <a:lnTo>
                      <a:pt x="182" y="76"/>
                    </a:lnTo>
                    <a:lnTo>
                      <a:pt x="182" y="76"/>
                    </a:lnTo>
                    <a:lnTo>
                      <a:pt x="186" y="72"/>
                    </a:lnTo>
                    <a:lnTo>
                      <a:pt x="190" y="68"/>
                    </a:lnTo>
                    <a:lnTo>
                      <a:pt x="190" y="66"/>
                    </a:lnTo>
                    <a:lnTo>
                      <a:pt x="190" y="62"/>
                    </a:lnTo>
                    <a:lnTo>
                      <a:pt x="190" y="54"/>
                    </a:lnTo>
                    <a:lnTo>
                      <a:pt x="190" y="50"/>
                    </a:lnTo>
                    <a:lnTo>
                      <a:pt x="194" y="44"/>
                    </a:lnTo>
                    <a:lnTo>
                      <a:pt x="194" y="44"/>
                    </a:lnTo>
                    <a:lnTo>
                      <a:pt x="198" y="40"/>
                    </a:lnTo>
                    <a:lnTo>
                      <a:pt x="200" y="38"/>
                    </a:lnTo>
                    <a:lnTo>
                      <a:pt x="208" y="40"/>
                    </a:lnTo>
                    <a:lnTo>
                      <a:pt x="210" y="40"/>
                    </a:lnTo>
                    <a:lnTo>
                      <a:pt x="212" y="38"/>
                    </a:lnTo>
                    <a:lnTo>
                      <a:pt x="212" y="32"/>
                    </a:lnTo>
                    <a:lnTo>
                      <a:pt x="214" y="22"/>
                    </a:lnTo>
                    <a:lnTo>
                      <a:pt x="214" y="22"/>
                    </a:lnTo>
                    <a:lnTo>
                      <a:pt x="204" y="22"/>
                    </a:lnTo>
                    <a:lnTo>
                      <a:pt x="200" y="22"/>
                    </a:lnTo>
                    <a:lnTo>
                      <a:pt x="196" y="18"/>
                    </a:lnTo>
                    <a:lnTo>
                      <a:pt x="196" y="18"/>
                    </a:lnTo>
                    <a:lnTo>
                      <a:pt x="194" y="16"/>
                    </a:lnTo>
                    <a:lnTo>
                      <a:pt x="194"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89" name="Freeform 162"/>
              <p:cNvSpPr>
                <a:spLocks/>
              </p:cNvSpPr>
              <p:nvPr/>
            </p:nvSpPr>
            <p:spPr bwMode="auto">
              <a:xfrm>
                <a:off x="3460" y="2298"/>
                <a:ext cx="174" cy="24"/>
              </a:xfrm>
              <a:custGeom>
                <a:avLst/>
                <a:gdLst>
                  <a:gd name="T0" fmla="*/ 32 w 174"/>
                  <a:gd name="T1" fmla="*/ 18 h 24"/>
                  <a:gd name="T2" fmla="*/ 42 w 174"/>
                  <a:gd name="T3" fmla="*/ 22 h 24"/>
                  <a:gd name="T4" fmla="*/ 56 w 174"/>
                  <a:gd name="T5" fmla="*/ 18 h 24"/>
                  <a:gd name="T6" fmla="*/ 64 w 174"/>
                  <a:gd name="T7" fmla="*/ 18 h 24"/>
                  <a:gd name="T8" fmla="*/ 82 w 174"/>
                  <a:gd name="T9" fmla="*/ 24 h 24"/>
                  <a:gd name="T10" fmla="*/ 94 w 174"/>
                  <a:gd name="T11" fmla="*/ 24 h 24"/>
                  <a:gd name="T12" fmla="*/ 104 w 174"/>
                  <a:gd name="T13" fmla="*/ 18 h 24"/>
                  <a:gd name="T14" fmla="*/ 116 w 174"/>
                  <a:gd name="T15" fmla="*/ 10 h 24"/>
                  <a:gd name="T16" fmla="*/ 138 w 174"/>
                  <a:gd name="T17" fmla="*/ 0 h 24"/>
                  <a:gd name="T18" fmla="*/ 150 w 174"/>
                  <a:gd name="T19" fmla="*/ 2 h 24"/>
                  <a:gd name="T20" fmla="*/ 154 w 174"/>
                  <a:gd name="T21" fmla="*/ 4 h 24"/>
                  <a:gd name="T22" fmla="*/ 164 w 174"/>
                  <a:gd name="T23" fmla="*/ 6 h 24"/>
                  <a:gd name="T24" fmla="*/ 174 w 174"/>
                  <a:gd name="T25" fmla="*/ 8 h 24"/>
                  <a:gd name="T26" fmla="*/ 170 w 174"/>
                  <a:gd name="T27" fmla="*/ 4 h 24"/>
                  <a:gd name="T28" fmla="*/ 158 w 174"/>
                  <a:gd name="T29" fmla="*/ 6 h 24"/>
                  <a:gd name="T30" fmla="*/ 154 w 174"/>
                  <a:gd name="T31" fmla="*/ 2 h 24"/>
                  <a:gd name="T32" fmla="*/ 150 w 174"/>
                  <a:gd name="T33" fmla="*/ 0 h 24"/>
                  <a:gd name="T34" fmla="*/ 138 w 174"/>
                  <a:gd name="T35" fmla="*/ 0 h 24"/>
                  <a:gd name="T36" fmla="*/ 116 w 174"/>
                  <a:gd name="T37" fmla="*/ 8 h 24"/>
                  <a:gd name="T38" fmla="*/ 104 w 174"/>
                  <a:gd name="T39" fmla="*/ 16 h 24"/>
                  <a:gd name="T40" fmla="*/ 92 w 174"/>
                  <a:gd name="T41" fmla="*/ 24 h 24"/>
                  <a:gd name="T42" fmla="*/ 82 w 174"/>
                  <a:gd name="T43" fmla="*/ 22 h 24"/>
                  <a:gd name="T44" fmla="*/ 64 w 174"/>
                  <a:gd name="T45" fmla="*/ 16 h 24"/>
                  <a:gd name="T46" fmla="*/ 56 w 174"/>
                  <a:gd name="T47" fmla="*/ 18 h 24"/>
                  <a:gd name="T48" fmla="*/ 42 w 174"/>
                  <a:gd name="T49" fmla="*/ 20 h 24"/>
                  <a:gd name="T50" fmla="*/ 32 w 174"/>
                  <a:gd name="T51" fmla="*/ 16 h 24"/>
                  <a:gd name="T52" fmla="*/ 26 w 174"/>
                  <a:gd name="T53" fmla="*/ 14 h 24"/>
                  <a:gd name="T54" fmla="*/ 14 w 174"/>
                  <a:gd name="T55" fmla="*/ 14 h 24"/>
                  <a:gd name="T56" fmla="*/ 4 w 174"/>
                  <a:gd name="T57" fmla="*/ 16 h 24"/>
                  <a:gd name="T58" fmla="*/ 2 w 174"/>
                  <a:gd name="T59" fmla="*/ 14 h 24"/>
                  <a:gd name="T60" fmla="*/ 0 w 174"/>
                  <a:gd name="T61" fmla="*/ 12 h 24"/>
                  <a:gd name="T62" fmla="*/ 2 w 174"/>
                  <a:gd name="T63" fmla="*/ 14 h 24"/>
                  <a:gd name="T64" fmla="*/ 8 w 174"/>
                  <a:gd name="T65" fmla="*/ 16 h 24"/>
                  <a:gd name="T66" fmla="*/ 22 w 174"/>
                  <a:gd name="T67" fmla="*/ 14 h 24"/>
                  <a:gd name="T68" fmla="*/ 32 w 174"/>
                  <a:gd name="T6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
                    <a:moveTo>
                      <a:pt x="32" y="18"/>
                    </a:moveTo>
                    <a:lnTo>
                      <a:pt x="32" y="18"/>
                    </a:lnTo>
                    <a:lnTo>
                      <a:pt x="38" y="20"/>
                    </a:lnTo>
                    <a:lnTo>
                      <a:pt x="42" y="22"/>
                    </a:lnTo>
                    <a:lnTo>
                      <a:pt x="50" y="20"/>
                    </a:lnTo>
                    <a:lnTo>
                      <a:pt x="56" y="18"/>
                    </a:lnTo>
                    <a:lnTo>
                      <a:pt x="64" y="18"/>
                    </a:lnTo>
                    <a:lnTo>
                      <a:pt x="64" y="18"/>
                    </a:lnTo>
                    <a:lnTo>
                      <a:pt x="74" y="20"/>
                    </a:lnTo>
                    <a:lnTo>
                      <a:pt x="82" y="24"/>
                    </a:lnTo>
                    <a:lnTo>
                      <a:pt x="88" y="24"/>
                    </a:lnTo>
                    <a:lnTo>
                      <a:pt x="94" y="24"/>
                    </a:lnTo>
                    <a:lnTo>
                      <a:pt x="98" y="22"/>
                    </a:lnTo>
                    <a:lnTo>
                      <a:pt x="104" y="18"/>
                    </a:lnTo>
                    <a:lnTo>
                      <a:pt x="104" y="18"/>
                    </a:lnTo>
                    <a:lnTo>
                      <a:pt x="116" y="10"/>
                    </a:lnTo>
                    <a:lnTo>
                      <a:pt x="130" y="2"/>
                    </a:lnTo>
                    <a:lnTo>
                      <a:pt x="138" y="0"/>
                    </a:lnTo>
                    <a:lnTo>
                      <a:pt x="144" y="0"/>
                    </a:lnTo>
                    <a:lnTo>
                      <a:pt x="150" y="2"/>
                    </a:lnTo>
                    <a:lnTo>
                      <a:pt x="154" y="4"/>
                    </a:lnTo>
                    <a:lnTo>
                      <a:pt x="154" y="4"/>
                    </a:lnTo>
                    <a:lnTo>
                      <a:pt x="160" y="6"/>
                    </a:lnTo>
                    <a:lnTo>
                      <a:pt x="164" y="6"/>
                    </a:lnTo>
                    <a:lnTo>
                      <a:pt x="170" y="6"/>
                    </a:lnTo>
                    <a:lnTo>
                      <a:pt x="174" y="8"/>
                    </a:lnTo>
                    <a:lnTo>
                      <a:pt x="174" y="8"/>
                    </a:lnTo>
                    <a:lnTo>
                      <a:pt x="170" y="4"/>
                    </a:lnTo>
                    <a:lnTo>
                      <a:pt x="164" y="6"/>
                    </a:lnTo>
                    <a:lnTo>
                      <a:pt x="158" y="6"/>
                    </a:lnTo>
                    <a:lnTo>
                      <a:pt x="156" y="6"/>
                    </a:lnTo>
                    <a:lnTo>
                      <a:pt x="154" y="2"/>
                    </a:lnTo>
                    <a:lnTo>
                      <a:pt x="154" y="2"/>
                    </a:lnTo>
                    <a:lnTo>
                      <a:pt x="150" y="0"/>
                    </a:lnTo>
                    <a:lnTo>
                      <a:pt x="144" y="0"/>
                    </a:lnTo>
                    <a:lnTo>
                      <a:pt x="138" y="0"/>
                    </a:lnTo>
                    <a:lnTo>
                      <a:pt x="130" y="2"/>
                    </a:lnTo>
                    <a:lnTo>
                      <a:pt x="116" y="8"/>
                    </a:lnTo>
                    <a:lnTo>
                      <a:pt x="104" y="16"/>
                    </a:lnTo>
                    <a:lnTo>
                      <a:pt x="104" y="16"/>
                    </a:lnTo>
                    <a:lnTo>
                      <a:pt x="98" y="20"/>
                    </a:lnTo>
                    <a:lnTo>
                      <a:pt x="92" y="24"/>
                    </a:lnTo>
                    <a:lnTo>
                      <a:pt x="88" y="24"/>
                    </a:lnTo>
                    <a:lnTo>
                      <a:pt x="82" y="22"/>
                    </a:lnTo>
                    <a:lnTo>
                      <a:pt x="72" y="20"/>
                    </a:lnTo>
                    <a:lnTo>
                      <a:pt x="64" y="16"/>
                    </a:lnTo>
                    <a:lnTo>
                      <a:pt x="64" y="16"/>
                    </a:lnTo>
                    <a:lnTo>
                      <a:pt x="56" y="18"/>
                    </a:lnTo>
                    <a:lnTo>
                      <a:pt x="48" y="20"/>
                    </a:lnTo>
                    <a:lnTo>
                      <a:pt x="42" y="20"/>
                    </a:lnTo>
                    <a:lnTo>
                      <a:pt x="38" y="20"/>
                    </a:lnTo>
                    <a:lnTo>
                      <a:pt x="32" y="16"/>
                    </a:lnTo>
                    <a:lnTo>
                      <a:pt x="32" y="16"/>
                    </a:lnTo>
                    <a:lnTo>
                      <a:pt x="26" y="14"/>
                    </a:lnTo>
                    <a:lnTo>
                      <a:pt x="22" y="14"/>
                    </a:lnTo>
                    <a:lnTo>
                      <a:pt x="14" y="14"/>
                    </a:lnTo>
                    <a:lnTo>
                      <a:pt x="8" y="16"/>
                    </a:lnTo>
                    <a:lnTo>
                      <a:pt x="4" y="16"/>
                    </a:lnTo>
                    <a:lnTo>
                      <a:pt x="2" y="14"/>
                    </a:lnTo>
                    <a:lnTo>
                      <a:pt x="2" y="14"/>
                    </a:lnTo>
                    <a:lnTo>
                      <a:pt x="0" y="12"/>
                    </a:lnTo>
                    <a:lnTo>
                      <a:pt x="0" y="12"/>
                    </a:lnTo>
                    <a:lnTo>
                      <a:pt x="2" y="14"/>
                    </a:lnTo>
                    <a:lnTo>
                      <a:pt x="2" y="14"/>
                    </a:lnTo>
                    <a:lnTo>
                      <a:pt x="4" y="16"/>
                    </a:lnTo>
                    <a:lnTo>
                      <a:pt x="8" y="16"/>
                    </a:lnTo>
                    <a:lnTo>
                      <a:pt x="14" y="16"/>
                    </a:lnTo>
                    <a:lnTo>
                      <a:pt x="22" y="14"/>
                    </a:lnTo>
                    <a:lnTo>
                      <a:pt x="26" y="16"/>
                    </a:lnTo>
                    <a:lnTo>
                      <a:pt x="32" y="18"/>
                    </a:lnTo>
                    <a:lnTo>
                      <a:pt x="32"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0" name="Freeform 163"/>
              <p:cNvSpPr>
                <a:spLocks/>
              </p:cNvSpPr>
              <p:nvPr/>
            </p:nvSpPr>
            <p:spPr bwMode="auto">
              <a:xfrm>
                <a:off x="3456" y="2292"/>
                <a:ext cx="10" cy="8"/>
              </a:xfrm>
              <a:custGeom>
                <a:avLst/>
                <a:gdLst>
                  <a:gd name="T0" fmla="*/ 10 w 10"/>
                  <a:gd name="T1" fmla="*/ 8 h 8"/>
                  <a:gd name="T2" fmla="*/ 10 w 10"/>
                  <a:gd name="T3" fmla="*/ 8 h 8"/>
                  <a:gd name="T4" fmla="*/ 8 w 10"/>
                  <a:gd name="T5" fmla="*/ 4 h 8"/>
                  <a:gd name="T6" fmla="*/ 0 w 10"/>
                  <a:gd name="T7" fmla="*/ 0 h 8"/>
                  <a:gd name="T8" fmla="*/ 0 w 10"/>
                  <a:gd name="T9" fmla="*/ 0 h 8"/>
                  <a:gd name="T10" fmla="*/ 0 w 10"/>
                  <a:gd name="T11" fmla="*/ 2 h 8"/>
                  <a:gd name="T12" fmla="*/ 0 w 10"/>
                  <a:gd name="T13" fmla="*/ 2 h 8"/>
                  <a:gd name="T14" fmla="*/ 0 w 10"/>
                  <a:gd name="T15" fmla="*/ 2 h 8"/>
                  <a:gd name="T16" fmla="*/ 0 w 10"/>
                  <a:gd name="T17" fmla="*/ 2 h 8"/>
                  <a:gd name="T18" fmla="*/ 8 w 10"/>
                  <a:gd name="T19" fmla="*/ 6 h 8"/>
                  <a:gd name="T20" fmla="*/ 10 w 10"/>
                  <a:gd name="T21" fmla="*/ 8 h 8"/>
                  <a:gd name="T22" fmla="*/ 10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0" y="8"/>
                    </a:moveTo>
                    <a:lnTo>
                      <a:pt x="10" y="8"/>
                    </a:lnTo>
                    <a:lnTo>
                      <a:pt x="8" y="4"/>
                    </a:lnTo>
                    <a:lnTo>
                      <a:pt x="0" y="0"/>
                    </a:lnTo>
                    <a:lnTo>
                      <a:pt x="0" y="0"/>
                    </a:lnTo>
                    <a:lnTo>
                      <a:pt x="0" y="2"/>
                    </a:lnTo>
                    <a:lnTo>
                      <a:pt x="0" y="2"/>
                    </a:lnTo>
                    <a:lnTo>
                      <a:pt x="0" y="2"/>
                    </a:lnTo>
                    <a:lnTo>
                      <a:pt x="0" y="2"/>
                    </a:lnTo>
                    <a:lnTo>
                      <a:pt x="8" y="6"/>
                    </a:lnTo>
                    <a:lnTo>
                      <a:pt x="10" y="8"/>
                    </a:lnTo>
                    <a:lnTo>
                      <a:pt x="1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1" name="Freeform 164"/>
              <p:cNvSpPr>
                <a:spLocks/>
              </p:cNvSpPr>
              <p:nvPr/>
            </p:nvSpPr>
            <p:spPr bwMode="auto">
              <a:xfrm>
                <a:off x="3640" y="2312"/>
                <a:ext cx="18" cy="4"/>
              </a:xfrm>
              <a:custGeom>
                <a:avLst/>
                <a:gdLst>
                  <a:gd name="T0" fmla="*/ 0 w 18"/>
                  <a:gd name="T1" fmla="*/ 0 h 4"/>
                  <a:gd name="T2" fmla="*/ 0 w 18"/>
                  <a:gd name="T3" fmla="*/ 0 h 4"/>
                  <a:gd name="T4" fmla="*/ 4 w 18"/>
                  <a:gd name="T5" fmla="*/ 4 h 4"/>
                  <a:gd name="T6" fmla="*/ 8 w 18"/>
                  <a:gd name="T7" fmla="*/ 4 h 4"/>
                  <a:gd name="T8" fmla="*/ 18 w 18"/>
                  <a:gd name="T9" fmla="*/ 4 h 4"/>
                  <a:gd name="T10" fmla="*/ 18 w 18"/>
                  <a:gd name="T11" fmla="*/ 4 h 4"/>
                  <a:gd name="T12" fmla="*/ 18 w 18"/>
                  <a:gd name="T13" fmla="*/ 4 h 4"/>
                  <a:gd name="T14" fmla="*/ 18 w 18"/>
                  <a:gd name="T15" fmla="*/ 4 h 4"/>
                  <a:gd name="T16" fmla="*/ 8 w 18"/>
                  <a:gd name="T17" fmla="*/ 4 h 4"/>
                  <a:gd name="T18" fmla="*/ 4 w 18"/>
                  <a:gd name="T19" fmla="*/ 2 h 4"/>
                  <a:gd name="T20" fmla="*/ 0 w 18"/>
                  <a:gd name="T21" fmla="*/ 0 h 4"/>
                  <a:gd name="T22" fmla="*/ 0 w 1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
                    <a:moveTo>
                      <a:pt x="0" y="0"/>
                    </a:moveTo>
                    <a:lnTo>
                      <a:pt x="0" y="0"/>
                    </a:lnTo>
                    <a:lnTo>
                      <a:pt x="4" y="4"/>
                    </a:lnTo>
                    <a:lnTo>
                      <a:pt x="8" y="4"/>
                    </a:lnTo>
                    <a:lnTo>
                      <a:pt x="18" y="4"/>
                    </a:lnTo>
                    <a:lnTo>
                      <a:pt x="18" y="4"/>
                    </a:lnTo>
                    <a:lnTo>
                      <a:pt x="18" y="4"/>
                    </a:lnTo>
                    <a:lnTo>
                      <a:pt x="18" y="4"/>
                    </a:lnTo>
                    <a:lnTo>
                      <a:pt x="8" y="4"/>
                    </a:lnTo>
                    <a:lnTo>
                      <a:pt x="4"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2" name="Freeform 165"/>
              <p:cNvSpPr>
                <a:spLocks/>
              </p:cNvSpPr>
              <p:nvPr/>
            </p:nvSpPr>
            <p:spPr bwMode="auto">
              <a:xfrm>
                <a:off x="3322" y="2200"/>
                <a:ext cx="142" cy="206"/>
              </a:xfrm>
              <a:custGeom>
                <a:avLst/>
                <a:gdLst>
                  <a:gd name="T0" fmla="*/ 22 w 142"/>
                  <a:gd name="T1" fmla="*/ 44 h 206"/>
                  <a:gd name="T2" fmla="*/ 18 w 142"/>
                  <a:gd name="T3" fmla="*/ 48 h 206"/>
                  <a:gd name="T4" fmla="*/ 8 w 142"/>
                  <a:gd name="T5" fmla="*/ 62 h 206"/>
                  <a:gd name="T6" fmla="*/ 18 w 142"/>
                  <a:gd name="T7" fmla="*/ 60 h 206"/>
                  <a:gd name="T8" fmla="*/ 18 w 142"/>
                  <a:gd name="T9" fmla="*/ 66 h 206"/>
                  <a:gd name="T10" fmla="*/ 12 w 142"/>
                  <a:gd name="T11" fmla="*/ 84 h 206"/>
                  <a:gd name="T12" fmla="*/ 26 w 142"/>
                  <a:gd name="T13" fmla="*/ 100 h 206"/>
                  <a:gd name="T14" fmla="*/ 28 w 142"/>
                  <a:gd name="T15" fmla="*/ 106 h 206"/>
                  <a:gd name="T16" fmla="*/ 20 w 142"/>
                  <a:gd name="T17" fmla="*/ 104 h 206"/>
                  <a:gd name="T18" fmla="*/ 16 w 142"/>
                  <a:gd name="T19" fmla="*/ 104 h 206"/>
                  <a:gd name="T20" fmla="*/ 26 w 142"/>
                  <a:gd name="T21" fmla="*/ 120 h 206"/>
                  <a:gd name="T22" fmla="*/ 26 w 142"/>
                  <a:gd name="T23" fmla="*/ 124 h 206"/>
                  <a:gd name="T24" fmla="*/ 22 w 142"/>
                  <a:gd name="T25" fmla="*/ 124 h 206"/>
                  <a:gd name="T26" fmla="*/ 16 w 142"/>
                  <a:gd name="T27" fmla="*/ 128 h 206"/>
                  <a:gd name="T28" fmla="*/ 26 w 142"/>
                  <a:gd name="T29" fmla="*/ 138 h 206"/>
                  <a:gd name="T30" fmla="*/ 54 w 142"/>
                  <a:gd name="T31" fmla="*/ 158 h 206"/>
                  <a:gd name="T32" fmla="*/ 52 w 142"/>
                  <a:gd name="T33" fmla="*/ 162 h 206"/>
                  <a:gd name="T34" fmla="*/ 40 w 142"/>
                  <a:gd name="T35" fmla="*/ 166 h 206"/>
                  <a:gd name="T36" fmla="*/ 44 w 142"/>
                  <a:gd name="T37" fmla="*/ 168 h 206"/>
                  <a:gd name="T38" fmla="*/ 44 w 142"/>
                  <a:gd name="T39" fmla="*/ 174 h 206"/>
                  <a:gd name="T40" fmla="*/ 48 w 142"/>
                  <a:gd name="T41" fmla="*/ 180 h 206"/>
                  <a:gd name="T42" fmla="*/ 54 w 142"/>
                  <a:gd name="T43" fmla="*/ 186 h 206"/>
                  <a:gd name="T44" fmla="*/ 62 w 142"/>
                  <a:gd name="T45" fmla="*/ 206 h 206"/>
                  <a:gd name="T46" fmla="*/ 66 w 142"/>
                  <a:gd name="T47" fmla="*/ 204 h 206"/>
                  <a:gd name="T48" fmla="*/ 70 w 142"/>
                  <a:gd name="T49" fmla="*/ 194 h 206"/>
                  <a:gd name="T50" fmla="*/ 82 w 142"/>
                  <a:gd name="T51" fmla="*/ 190 h 206"/>
                  <a:gd name="T52" fmla="*/ 96 w 142"/>
                  <a:gd name="T53" fmla="*/ 188 h 206"/>
                  <a:gd name="T54" fmla="*/ 110 w 142"/>
                  <a:gd name="T55" fmla="*/ 186 h 206"/>
                  <a:gd name="T56" fmla="*/ 122 w 142"/>
                  <a:gd name="T57" fmla="*/ 184 h 206"/>
                  <a:gd name="T58" fmla="*/ 128 w 142"/>
                  <a:gd name="T59" fmla="*/ 180 h 206"/>
                  <a:gd name="T60" fmla="*/ 126 w 142"/>
                  <a:gd name="T61" fmla="*/ 164 h 206"/>
                  <a:gd name="T62" fmla="*/ 130 w 142"/>
                  <a:gd name="T63" fmla="*/ 158 h 206"/>
                  <a:gd name="T64" fmla="*/ 140 w 142"/>
                  <a:gd name="T65" fmla="*/ 150 h 206"/>
                  <a:gd name="T66" fmla="*/ 142 w 142"/>
                  <a:gd name="T67" fmla="*/ 142 h 206"/>
                  <a:gd name="T68" fmla="*/ 126 w 142"/>
                  <a:gd name="T69" fmla="*/ 126 h 206"/>
                  <a:gd name="T70" fmla="*/ 122 w 142"/>
                  <a:gd name="T71" fmla="*/ 108 h 206"/>
                  <a:gd name="T72" fmla="*/ 130 w 142"/>
                  <a:gd name="T73" fmla="*/ 100 h 206"/>
                  <a:gd name="T74" fmla="*/ 134 w 142"/>
                  <a:gd name="T75" fmla="*/ 92 h 206"/>
                  <a:gd name="T76" fmla="*/ 128 w 142"/>
                  <a:gd name="T77" fmla="*/ 88 h 206"/>
                  <a:gd name="T78" fmla="*/ 130 w 142"/>
                  <a:gd name="T79" fmla="*/ 80 h 206"/>
                  <a:gd name="T80" fmla="*/ 136 w 142"/>
                  <a:gd name="T81" fmla="*/ 76 h 206"/>
                  <a:gd name="T82" fmla="*/ 126 w 142"/>
                  <a:gd name="T83" fmla="*/ 70 h 206"/>
                  <a:gd name="T84" fmla="*/ 122 w 142"/>
                  <a:gd name="T85" fmla="*/ 74 h 206"/>
                  <a:gd name="T86" fmla="*/ 112 w 142"/>
                  <a:gd name="T87" fmla="*/ 78 h 206"/>
                  <a:gd name="T88" fmla="*/ 98 w 142"/>
                  <a:gd name="T89" fmla="*/ 72 h 206"/>
                  <a:gd name="T90" fmla="*/ 90 w 142"/>
                  <a:gd name="T91" fmla="*/ 62 h 206"/>
                  <a:gd name="T92" fmla="*/ 92 w 142"/>
                  <a:gd name="T93" fmla="*/ 52 h 206"/>
                  <a:gd name="T94" fmla="*/ 92 w 142"/>
                  <a:gd name="T95" fmla="*/ 46 h 206"/>
                  <a:gd name="T96" fmla="*/ 72 w 142"/>
                  <a:gd name="T97" fmla="*/ 36 h 206"/>
                  <a:gd name="T98" fmla="*/ 68 w 142"/>
                  <a:gd name="T99" fmla="*/ 28 h 206"/>
                  <a:gd name="T100" fmla="*/ 68 w 142"/>
                  <a:gd name="T101" fmla="*/ 22 h 206"/>
                  <a:gd name="T102" fmla="*/ 62 w 142"/>
                  <a:gd name="T103" fmla="*/ 14 h 206"/>
                  <a:gd name="T104" fmla="*/ 50 w 142"/>
                  <a:gd name="T105" fmla="*/ 2 h 206"/>
                  <a:gd name="T106" fmla="*/ 50 w 142"/>
                  <a:gd name="T107" fmla="*/ 0 h 206"/>
                  <a:gd name="T108" fmla="*/ 50 w 142"/>
                  <a:gd name="T109" fmla="*/ 2 h 206"/>
                  <a:gd name="T110" fmla="*/ 26 w 142"/>
                  <a:gd name="T111" fmla="*/ 0 h 206"/>
                  <a:gd name="T112" fmla="*/ 14 w 142"/>
                  <a:gd name="T113" fmla="*/ 6 h 206"/>
                  <a:gd name="T114" fmla="*/ 0 w 142"/>
                  <a:gd name="T115" fmla="*/ 10 h 206"/>
                  <a:gd name="T116" fmla="*/ 6 w 142"/>
                  <a:gd name="T117" fmla="*/ 34 h 206"/>
                  <a:gd name="T118" fmla="*/ 14 w 142"/>
                  <a:gd name="T119" fmla="*/ 42 h 206"/>
                  <a:gd name="T120" fmla="*/ 22 w 142"/>
                  <a:gd name="T121"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206">
                    <a:moveTo>
                      <a:pt x="22" y="44"/>
                    </a:moveTo>
                    <a:lnTo>
                      <a:pt x="22" y="44"/>
                    </a:lnTo>
                    <a:lnTo>
                      <a:pt x="22" y="44"/>
                    </a:lnTo>
                    <a:lnTo>
                      <a:pt x="22" y="46"/>
                    </a:lnTo>
                    <a:lnTo>
                      <a:pt x="22" y="46"/>
                    </a:lnTo>
                    <a:lnTo>
                      <a:pt x="18" y="48"/>
                    </a:lnTo>
                    <a:lnTo>
                      <a:pt x="14" y="50"/>
                    </a:lnTo>
                    <a:lnTo>
                      <a:pt x="10" y="54"/>
                    </a:lnTo>
                    <a:lnTo>
                      <a:pt x="8" y="62"/>
                    </a:lnTo>
                    <a:lnTo>
                      <a:pt x="8" y="62"/>
                    </a:lnTo>
                    <a:lnTo>
                      <a:pt x="14" y="60"/>
                    </a:lnTo>
                    <a:lnTo>
                      <a:pt x="18" y="60"/>
                    </a:lnTo>
                    <a:lnTo>
                      <a:pt x="18" y="60"/>
                    </a:lnTo>
                    <a:lnTo>
                      <a:pt x="20" y="62"/>
                    </a:lnTo>
                    <a:lnTo>
                      <a:pt x="18" y="66"/>
                    </a:lnTo>
                    <a:lnTo>
                      <a:pt x="12" y="82"/>
                    </a:lnTo>
                    <a:lnTo>
                      <a:pt x="12" y="82"/>
                    </a:lnTo>
                    <a:lnTo>
                      <a:pt x="12" y="84"/>
                    </a:lnTo>
                    <a:lnTo>
                      <a:pt x="12" y="88"/>
                    </a:lnTo>
                    <a:lnTo>
                      <a:pt x="20" y="96"/>
                    </a:lnTo>
                    <a:lnTo>
                      <a:pt x="26" y="100"/>
                    </a:lnTo>
                    <a:lnTo>
                      <a:pt x="28" y="104"/>
                    </a:lnTo>
                    <a:lnTo>
                      <a:pt x="28" y="106"/>
                    </a:lnTo>
                    <a:lnTo>
                      <a:pt x="28" y="106"/>
                    </a:lnTo>
                    <a:lnTo>
                      <a:pt x="24" y="106"/>
                    </a:lnTo>
                    <a:lnTo>
                      <a:pt x="24" y="106"/>
                    </a:lnTo>
                    <a:lnTo>
                      <a:pt x="20" y="104"/>
                    </a:lnTo>
                    <a:lnTo>
                      <a:pt x="16" y="104"/>
                    </a:lnTo>
                    <a:lnTo>
                      <a:pt x="16" y="104"/>
                    </a:lnTo>
                    <a:lnTo>
                      <a:pt x="16" y="104"/>
                    </a:lnTo>
                    <a:lnTo>
                      <a:pt x="16" y="104"/>
                    </a:lnTo>
                    <a:lnTo>
                      <a:pt x="22" y="112"/>
                    </a:lnTo>
                    <a:lnTo>
                      <a:pt x="26" y="120"/>
                    </a:lnTo>
                    <a:lnTo>
                      <a:pt x="26" y="122"/>
                    </a:lnTo>
                    <a:lnTo>
                      <a:pt x="26" y="124"/>
                    </a:lnTo>
                    <a:lnTo>
                      <a:pt x="26" y="124"/>
                    </a:lnTo>
                    <a:lnTo>
                      <a:pt x="24" y="126"/>
                    </a:lnTo>
                    <a:lnTo>
                      <a:pt x="24" y="126"/>
                    </a:lnTo>
                    <a:lnTo>
                      <a:pt x="22" y="124"/>
                    </a:lnTo>
                    <a:lnTo>
                      <a:pt x="20" y="124"/>
                    </a:lnTo>
                    <a:lnTo>
                      <a:pt x="20" y="124"/>
                    </a:lnTo>
                    <a:lnTo>
                      <a:pt x="16" y="128"/>
                    </a:lnTo>
                    <a:lnTo>
                      <a:pt x="16" y="128"/>
                    </a:lnTo>
                    <a:lnTo>
                      <a:pt x="20" y="134"/>
                    </a:lnTo>
                    <a:lnTo>
                      <a:pt x="26" y="138"/>
                    </a:lnTo>
                    <a:lnTo>
                      <a:pt x="38" y="148"/>
                    </a:lnTo>
                    <a:lnTo>
                      <a:pt x="50" y="154"/>
                    </a:lnTo>
                    <a:lnTo>
                      <a:pt x="54" y="158"/>
                    </a:lnTo>
                    <a:lnTo>
                      <a:pt x="54" y="158"/>
                    </a:lnTo>
                    <a:lnTo>
                      <a:pt x="54" y="160"/>
                    </a:lnTo>
                    <a:lnTo>
                      <a:pt x="52" y="162"/>
                    </a:lnTo>
                    <a:lnTo>
                      <a:pt x="46" y="164"/>
                    </a:lnTo>
                    <a:lnTo>
                      <a:pt x="40" y="166"/>
                    </a:lnTo>
                    <a:lnTo>
                      <a:pt x="40" y="166"/>
                    </a:lnTo>
                    <a:lnTo>
                      <a:pt x="42" y="168"/>
                    </a:lnTo>
                    <a:lnTo>
                      <a:pt x="42" y="168"/>
                    </a:lnTo>
                    <a:lnTo>
                      <a:pt x="44" y="168"/>
                    </a:lnTo>
                    <a:lnTo>
                      <a:pt x="44" y="170"/>
                    </a:lnTo>
                    <a:lnTo>
                      <a:pt x="42" y="172"/>
                    </a:lnTo>
                    <a:lnTo>
                      <a:pt x="44" y="174"/>
                    </a:lnTo>
                    <a:lnTo>
                      <a:pt x="44" y="174"/>
                    </a:lnTo>
                    <a:lnTo>
                      <a:pt x="46" y="176"/>
                    </a:lnTo>
                    <a:lnTo>
                      <a:pt x="48" y="180"/>
                    </a:lnTo>
                    <a:lnTo>
                      <a:pt x="50" y="184"/>
                    </a:lnTo>
                    <a:lnTo>
                      <a:pt x="54" y="186"/>
                    </a:lnTo>
                    <a:lnTo>
                      <a:pt x="54" y="186"/>
                    </a:lnTo>
                    <a:lnTo>
                      <a:pt x="60" y="190"/>
                    </a:lnTo>
                    <a:lnTo>
                      <a:pt x="62" y="194"/>
                    </a:lnTo>
                    <a:lnTo>
                      <a:pt x="62" y="206"/>
                    </a:lnTo>
                    <a:lnTo>
                      <a:pt x="62" y="206"/>
                    </a:lnTo>
                    <a:lnTo>
                      <a:pt x="64" y="206"/>
                    </a:lnTo>
                    <a:lnTo>
                      <a:pt x="66" y="204"/>
                    </a:lnTo>
                    <a:lnTo>
                      <a:pt x="66" y="202"/>
                    </a:lnTo>
                    <a:lnTo>
                      <a:pt x="68" y="196"/>
                    </a:lnTo>
                    <a:lnTo>
                      <a:pt x="70" y="194"/>
                    </a:lnTo>
                    <a:lnTo>
                      <a:pt x="74" y="192"/>
                    </a:lnTo>
                    <a:lnTo>
                      <a:pt x="74" y="192"/>
                    </a:lnTo>
                    <a:lnTo>
                      <a:pt x="82" y="190"/>
                    </a:lnTo>
                    <a:lnTo>
                      <a:pt x="86" y="188"/>
                    </a:lnTo>
                    <a:lnTo>
                      <a:pt x="90" y="186"/>
                    </a:lnTo>
                    <a:lnTo>
                      <a:pt x="96" y="188"/>
                    </a:lnTo>
                    <a:lnTo>
                      <a:pt x="96" y="188"/>
                    </a:lnTo>
                    <a:lnTo>
                      <a:pt x="104" y="188"/>
                    </a:lnTo>
                    <a:lnTo>
                      <a:pt x="110" y="186"/>
                    </a:lnTo>
                    <a:lnTo>
                      <a:pt x="116" y="184"/>
                    </a:lnTo>
                    <a:lnTo>
                      <a:pt x="122" y="184"/>
                    </a:lnTo>
                    <a:lnTo>
                      <a:pt x="122" y="184"/>
                    </a:lnTo>
                    <a:lnTo>
                      <a:pt x="122" y="184"/>
                    </a:lnTo>
                    <a:lnTo>
                      <a:pt x="122" y="184"/>
                    </a:lnTo>
                    <a:lnTo>
                      <a:pt x="128" y="180"/>
                    </a:lnTo>
                    <a:lnTo>
                      <a:pt x="128" y="176"/>
                    </a:lnTo>
                    <a:lnTo>
                      <a:pt x="126" y="170"/>
                    </a:lnTo>
                    <a:lnTo>
                      <a:pt x="126" y="164"/>
                    </a:lnTo>
                    <a:lnTo>
                      <a:pt x="126" y="164"/>
                    </a:lnTo>
                    <a:lnTo>
                      <a:pt x="126" y="158"/>
                    </a:lnTo>
                    <a:lnTo>
                      <a:pt x="130" y="158"/>
                    </a:lnTo>
                    <a:lnTo>
                      <a:pt x="134" y="156"/>
                    </a:lnTo>
                    <a:lnTo>
                      <a:pt x="138" y="154"/>
                    </a:lnTo>
                    <a:lnTo>
                      <a:pt x="140" y="150"/>
                    </a:lnTo>
                    <a:lnTo>
                      <a:pt x="140" y="150"/>
                    </a:lnTo>
                    <a:lnTo>
                      <a:pt x="142" y="146"/>
                    </a:lnTo>
                    <a:lnTo>
                      <a:pt x="142" y="142"/>
                    </a:lnTo>
                    <a:lnTo>
                      <a:pt x="138" y="138"/>
                    </a:lnTo>
                    <a:lnTo>
                      <a:pt x="130" y="132"/>
                    </a:lnTo>
                    <a:lnTo>
                      <a:pt x="126" y="126"/>
                    </a:lnTo>
                    <a:lnTo>
                      <a:pt x="124" y="116"/>
                    </a:lnTo>
                    <a:lnTo>
                      <a:pt x="124" y="116"/>
                    </a:lnTo>
                    <a:lnTo>
                      <a:pt x="122" y="108"/>
                    </a:lnTo>
                    <a:lnTo>
                      <a:pt x="124" y="104"/>
                    </a:lnTo>
                    <a:lnTo>
                      <a:pt x="124" y="104"/>
                    </a:lnTo>
                    <a:lnTo>
                      <a:pt x="130" y="100"/>
                    </a:lnTo>
                    <a:lnTo>
                      <a:pt x="130" y="100"/>
                    </a:lnTo>
                    <a:lnTo>
                      <a:pt x="132" y="98"/>
                    </a:lnTo>
                    <a:lnTo>
                      <a:pt x="134" y="92"/>
                    </a:lnTo>
                    <a:lnTo>
                      <a:pt x="134" y="92"/>
                    </a:lnTo>
                    <a:lnTo>
                      <a:pt x="128" y="88"/>
                    </a:lnTo>
                    <a:lnTo>
                      <a:pt x="128" y="88"/>
                    </a:lnTo>
                    <a:lnTo>
                      <a:pt x="128" y="84"/>
                    </a:lnTo>
                    <a:lnTo>
                      <a:pt x="128" y="82"/>
                    </a:lnTo>
                    <a:lnTo>
                      <a:pt x="130" y="80"/>
                    </a:lnTo>
                    <a:lnTo>
                      <a:pt x="134" y="78"/>
                    </a:lnTo>
                    <a:lnTo>
                      <a:pt x="136" y="78"/>
                    </a:lnTo>
                    <a:lnTo>
                      <a:pt x="136" y="76"/>
                    </a:lnTo>
                    <a:lnTo>
                      <a:pt x="136" y="76"/>
                    </a:lnTo>
                    <a:lnTo>
                      <a:pt x="126" y="70"/>
                    </a:lnTo>
                    <a:lnTo>
                      <a:pt x="126" y="70"/>
                    </a:lnTo>
                    <a:lnTo>
                      <a:pt x="124" y="70"/>
                    </a:lnTo>
                    <a:lnTo>
                      <a:pt x="122" y="70"/>
                    </a:lnTo>
                    <a:lnTo>
                      <a:pt x="122" y="74"/>
                    </a:lnTo>
                    <a:lnTo>
                      <a:pt x="118" y="78"/>
                    </a:lnTo>
                    <a:lnTo>
                      <a:pt x="116" y="78"/>
                    </a:lnTo>
                    <a:lnTo>
                      <a:pt x="112" y="78"/>
                    </a:lnTo>
                    <a:lnTo>
                      <a:pt x="112" y="78"/>
                    </a:lnTo>
                    <a:lnTo>
                      <a:pt x="104" y="76"/>
                    </a:lnTo>
                    <a:lnTo>
                      <a:pt x="98" y="72"/>
                    </a:lnTo>
                    <a:lnTo>
                      <a:pt x="94" y="68"/>
                    </a:lnTo>
                    <a:lnTo>
                      <a:pt x="90" y="62"/>
                    </a:lnTo>
                    <a:lnTo>
                      <a:pt x="90" y="62"/>
                    </a:lnTo>
                    <a:lnTo>
                      <a:pt x="90" y="58"/>
                    </a:lnTo>
                    <a:lnTo>
                      <a:pt x="92" y="52"/>
                    </a:lnTo>
                    <a:lnTo>
                      <a:pt x="92" y="52"/>
                    </a:lnTo>
                    <a:lnTo>
                      <a:pt x="94" y="48"/>
                    </a:lnTo>
                    <a:lnTo>
                      <a:pt x="94" y="48"/>
                    </a:lnTo>
                    <a:lnTo>
                      <a:pt x="92" y="46"/>
                    </a:lnTo>
                    <a:lnTo>
                      <a:pt x="88" y="44"/>
                    </a:lnTo>
                    <a:lnTo>
                      <a:pt x="80" y="42"/>
                    </a:lnTo>
                    <a:lnTo>
                      <a:pt x="72" y="36"/>
                    </a:lnTo>
                    <a:lnTo>
                      <a:pt x="70" y="34"/>
                    </a:lnTo>
                    <a:lnTo>
                      <a:pt x="68" y="28"/>
                    </a:lnTo>
                    <a:lnTo>
                      <a:pt x="68" y="28"/>
                    </a:lnTo>
                    <a:lnTo>
                      <a:pt x="68" y="24"/>
                    </a:lnTo>
                    <a:lnTo>
                      <a:pt x="68" y="24"/>
                    </a:lnTo>
                    <a:lnTo>
                      <a:pt x="68" y="22"/>
                    </a:lnTo>
                    <a:lnTo>
                      <a:pt x="68" y="22"/>
                    </a:lnTo>
                    <a:lnTo>
                      <a:pt x="66" y="18"/>
                    </a:lnTo>
                    <a:lnTo>
                      <a:pt x="62" y="14"/>
                    </a:lnTo>
                    <a:lnTo>
                      <a:pt x="56" y="8"/>
                    </a:lnTo>
                    <a:lnTo>
                      <a:pt x="50" y="2"/>
                    </a:lnTo>
                    <a:lnTo>
                      <a:pt x="50" y="2"/>
                    </a:lnTo>
                    <a:lnTo>
                      <a:pt x="50" y="2"/>
                    </a:lnTo>
                    <a:lnTo>
                      <a:pt x="50" y="2"/>
                    </a:lnTo>
                    <a:lnTo>
                      <a:pt x="50" y="0"/>
                    </a:lnTo>
                    <a:lnTo>
                      <a:pt x="50" y="0"/>
                    </a:lnTo>
                    <a:lnTo>
                      <a:pt x="50" y="2"/>
                    </a:lnTo>
                    <a:lnTo>
                      <a:pt x="50" y="2"/>
                    </a:lnTo>
                    <a:lnTo>
                      <a:pt x="34" y="0"/>
                    </a:lnTo>
                    <a:lnTo>
                      <a:pt x="26" y="0"/>
                    </a:lnTo>
                    <a:lnTo>
                      <a:pt x="26" y="0"/>
                    </a:lnTo>
                    <a:lnTo>
                      <a:pt x="20" y="2"/>
                    </a:lnTo>
                    <a:lnTo>
                      <a:pt x="20" y="2"/>
                    </a:lnTo>
                    <a:lnTo>
                      <a:pt x="14" y="6"/>
                    </a:lnTo>
                    <a:lnTo>
                      <a:pt x="14" y="6"/>
                    </a:lnTo>
                    <a:lnTo>
                      <a:pt x="0" y="10"/>
                    </a:lnTo>
                    <a:lnTo>
                      <a:pt x="0" y="10"/>
                    </a:lnTo>
                    <a:lnTo>
                      <a:pt x="4" y="18"/>
                    </a:lnTo>
                    <a:lnTo>
                      <a:pt x="6" y="26"/>
                    </a:lnTo>
                    <a:lnTo>
                      <a:pt x="6" y="34"/>
                    </a:lnTo>
                    <a:lnTo>
                      <a:pt x="8" y="38"/>
                    </a:lnTo>
                    <a:lnTo>
                      <a:pt x="8" y="38"/>
                    </a:lnTo>
                    <a:lnTo>
                      <a:pt x="14" y="42"/>
                    </a:lnTo>
                    <a:lnTo>
                      <a:pt x="18" y="44"/>
                    </a:lnTo>
                    <a:lnTo>
                      <a:pt x="22" y="44"/>
                    </a:lnTo>
                    <a:lnTo>
                      <a:pt x="22" y="4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3" name="Freeform 166"/>
              <p:cNvSpPr>
                <a:spLocks/>
              </p:cNvSpPr>
              <p:nvPr/>
            </p:nvSpPr>
            <p:spPr bwMode="auto">
              <a:xfrm>
                <a:off x="3450" y="2288"/>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6 w 6"/>
                  <a:gd name="T11" fmla="*/ 4 h 4"/>
                  <a:gd name="T12" fmla="*/ 6 w 6"/>
                  <a:gd name="T13" fmla="*/ 4 h 4"/>
                  <a:gd name="T14" fmla="*/ 6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4"/>
                    </a:moveTo>
                    <a:lnTo>
                      <a:pt x="6" y="4"/>
                    </a:lnTo>
                    <a:lnTo>
                      <a:pt x="0" y="0"/>
                    </a:lnTo>
                    <a:lnTo>
                      <a:pt x="0" y="0"/>
                    </a:lnTo>
                    <a:lnTo>
                      <a:pt x="6" y="4"/>
                    </a:lnTo>
                    <a:lnTo>
                      <a:pt x="6" y="4"/>
                    </a:lnTo>
                    <a:lnTo>
                      <a:pt x="6" y="4"/>
                    </a:lnTo>
                    <a:lnTo>
                      <a:pt x="6"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4" name="Freeform 167"/>
              <p:cNvSpPr>
                <a:spLocks/>
              </p:cNvSpPr>
              <p:nvPr/>
            </p:nvSpPr>
            <p:spPr bwMode="auto">
              <a:xfrm>
                <a:off x="3372" y="2202"/>
                <a:ext cx="18" cy="20"/>
              </a:xfrm>
              <a:custGeom>
                <a:avLst/>
                <a:gdLst>
                  <a:gd name="T0" fmla="*/ 18 w 18"/>
                  <a:gd name="T1" fmla="*/ 20 h 20"/>
                  <a:gd name="T2" fmla="*/ 18 w 18"/>
                  <a:gd name="T3" fmla="*/ 20 h 20"/>
                  <a:gd name="T4" fmla="*/ 16 w 18"/>
                  <a:gd name="T5" fmla="*/ 16 h 20"/>
                  <a:gd name="T6" fmla="*/ 12 w 18"/>
                  <a:gd name="T7" fmla="*/ 12 h 20"/>
                  <a:gd name="T8" fmla="*/ 6 w 18"/>
                  <a:gd name="T9" fmla="*/ 6 h 20"/>
                  <a:gd name="T10" fmla="*/ 0 w 18"/>
                  <a:gd name="T11" fmla="*/ 0 h 20"/>
                  <a:gd name="T12" fmla="*/ 0 w 18"/>
                  <a:gd name="T13" fmla="*/ 0 h 20"/>
                  <a:gd name="T14" fmla="*/ 0 w 18"/>
                  <a:gd name="T15" fmla="*/ 0 h 20"/>
                  <a:gd name="T16" fmla="*/ 0 w 18"/>
                  <a:gd name="T17" fmla="*/ 0 h 20"/>
                  <a:gd name="T18" fmla="*/ 6 w 18"/>
                  <a:gd name="T19" fmla="*/ 6 h 20"/>
                  <a:gd name="T20" fmla="*/ 12 w 18"/>
                  <a:gd name="T21" fmla="*/ 12 h 20"/>
                  <a:gd name="T22" fmla="*/ 16 w 18"/>
                  <a:gd name="T23" fmla="*/ 16 h 20"/>
                  <a:gd name="T24" fmla="*/ 18 w 18"/>
                  <a:gd name="T25" fmla="*/ 20 h 20"/>
                  <a:gd name="T26" fmla="*/ 18 w 1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20"/>
                    </a:moveTo>
                    <a:lnTo>
                      <a:pt x="18" y="20"/>
                    </a:lnTo>
                    <a:lnTo>
                      <a:pt x="16" y="16"/>
                    </a:lnTo>
                    <a:lnTo>
                      <a:pt x="12" y="12"/>
                    </a:lnTo>
                    <a:lnTo>
                      <a:pt x="6" y="6"/>
                    </a:lnTo>
                    <a:lnTo>
                      <a:pt x="0" y="0"/>
                    </a:lnTo>
                    <a:lnTo>
                      <a:pt x="0" y="0"/>
                    </a:lnTo>
                    <a:lnTo>
                      <a:pt x="0" y="0"/>
                    </a:lnTo>
                    <a:lnTo>
                      <a:pt x="0" y="0"/>
                    </a:lnTo>
                    <a:lnTo>
                      <a:pt x="6" y="6"/>
                    </a:lnTo>
                    <a:lnTo>
                      <a:pt x="12" y="12"/>
                    </a:lnTo>
                    <a:lnTo>
                      <a:pt x="16" y="16"/>
                    </a:lnTo>
                    <a:lnTo>
                      <a:pt x="18" y="20"/>
                    </a:lnTo>
                    <a:lnTo>
                      <a:pt x="18"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5" name="Freeform 168"/>
              <p:cNvSpPr>
                <a:spLocks/>
              </p:cNvSpPr>
              <p:nvPr/>
            </p:nvSpPr>
            <p:spPr bwMode="auto">
              <a:xfrm>
                <a:off x="3390" y="2228"/>
                <a:ext cx="26" cy="20"/>
              </a:xfrm>
              <a:custGeom>
                <a:avLst/>
                <a:gdLst>
                  <a:gd name="T0" fmla="*/ 26 w 26"/>
                  <a:gd name="T1" fmla="*/ 20 h 20"/>
                  <a:gd name="T2" fmla="*/ 26 w 26"/>
                  <a:gd name="T3" fmla="*/ 20 h 20"/>
                  <a:gd name="T4" fmla="*/ 24 w 26"/>
                  <a:gd name="T5" fmla="*/ 18 h 20"/>
                  <a:gd name="T6" fmla="*/ 20 w 26"/>
                  <a:gd name="T7" fmla="*/ 16 h 20"/>
                  <a:gd name="T8" fmla="*/ 12 w 26"/>
                  <a:gd name="T9" fmla="*/ 14 h 20"/>
                  <a:gd name="T10" fmla="*/ 4 w 26"/>
                  <a:gd name="T11" fmla="*/ 8 h 20"/>
                  <a:gd name="T12" fmla="*/ 2 w 26"/>
                  <a:gd name="T13" fmla="*/ 6 h 20"/>
                  <a:gd name="T14" fmla="*/ 0 w 26"/>
                  <a:gd name="T15" fmla="*/ 0 h 20"/>
                  <a:gd name="T16" fmla="*/ 0 w 26"/>
                  <a:gd name="T17" fmla="*/ 0 h 20"/>
                  <a:gd name="T18" fmla="*/ 2 w 26"/>
                  <a:gd name="T19" fmla="*/ 6 h 20"/>
                  <a:gd name="T20" fmla="*/ 4 w 26"/>
                  <a:gd name="T21" fmla="*/ 8 h 20"/>
                  <a:gd name="T22" fmla="*/ 12 w 26"/>
                  <a:gd name="T23" fmla="*/ 14 h 20"/>
                  <a:gd name="T24" fmla="*/ 20 w 26"/>
                  <a:gd name="T25" fmla="*/ 16 h 20"/>
                  <a:gd name="T26" fmla="*/ 24 w 26"/>
                  <a:gd name="T27" fmla="*/ 18 h 20"/>
                  <a:gd name="T28" fmla="*/ 26 w 26"/>
                  <a:gd name="T29" fmla="*/ 20 h 20"/>
                  <a:gd name="T30" fmla="*/ 26 w 2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0">
                    <a:moveTo>
                      <a:pt x="26" y="20"/>
                    </a:moveTo>
                    <a:lnTo>
                      <a:pt x="26" y="20"/>
                    </a:lnTo>
                    <a:lnTo>
                      <a:pt x="24" y="18"/>
                    </a:lnTo>
                    <a:lnTo>
                      <a:pt x="20" y="16"/>
                    </a:lnTo>
                    <a:lnTo>
                      <a:pt x="12" y="14"/>
                    </a:lnTo>
                    <a:lnTo>
                      <a:pt x="4" y="8"/>
                    </a:lnTo>
                    <a:lnTo>
                      <a:pt x="2" y="6"/>
                    </a:lnTo>
                    <a:lnTo>
                      <a:pt x="0" y="0"/>
                    </a:lnTo>
                    <a:lnTo>
                      <a:pt x="0" y="0"/>
                    </a:lnTo>
                    <a:lnTo>
                      <a:pt x="2" y="6"/>
                    </a:lnTo>
                    <a:lnTo>
                      <a:pt x="4" y="8"/>
                    </a:lnTo>
                    <a:lnTo>
                      <a:pt x="12" y="14"/>
                    </a:lnTo>
                    <a:lnTo>
                      <a:pt x="20" y="16"/>
                    </a:lnTo>
                    <a:lnTo>
                      <a:pt x="24" y="18"/>
                    </a:lnTo>
                    <a:lnTo>
                      <a:pt x="26" y="20"/>
                    </a:lnTo>
                    <a:lnTo>
                      <a:pt x="26"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6" name="Freeform 169"/>
              <p:cNvSpPr>
                <a:spLocks/>
              </p:cNvSpPr>
              <p:nvPr/>
            </p:nvSpPr>
            <p:spPr bwMode="auto">
              <a:xfrm>
                <a:off x="3412" y="2262"/>
                <a:ext cx="46" cy="16"/>
              </a:xfrm>
              <a:custGeom>
                <a:avLst/>
                <a:gdLst>
                  <a:gd name="T0" fmla="*/ 22 w 46"/>
                  <a:gd name="T1" fmla="*/ 16 h 16"/>
                  <a:gd name="T2" fmla="*/ 22 w 46"/>
                  <a:gd name="T3" fmla="*/ 16 h 16"/>
                  <a:gd name="T4" fmla="*/ 26 w 46"/>
                  <a:gd name="T5" fmla="*/ 16 h 16"/>
                  <a:gd name="T6" fmla="*/ 28 w 46"/>
                  <a:gd name="T7" fmla="*/ 16 h 16"/>
                  <a:gd name="T8" fmla="*/ 32 w 46"/>
                  <a:gd name="T9" fmla="*/ 12 h 16"/>
                  <a:gd name="T10" fmla="*/ 32 w 46"/>
                  <a:gd name="T11" fmla="*/ 8 h 16"/>
                  <a:gd name="T12" fmla="*/ 34 w 46"/>
                  <a:gd name="T13" fmla="*/ 8 h 16"/>
                  <a:gd name="T14" fmla="*/ 36 w 46"/>
                  <a:gd name="T15" fmla="*/ 8 h 16"/>
                  <a:gd name="T16" fmla="*/ 36 w 46"/>
                  <a:gd name="T17" fmla="*/ 8 h 16"/>
                  <a:gd name="T18" fmla="*/ 46 w 46"/>
                  <a:gd name="T19" fmla="*/ 14 h 16"/>
                  <a:gd name="T20" fmla="*/ 46 w 46"/>
                  <a:gd name="T21" fmla="*/ 14 h 16"/>
                  <a:gd name="T22" fmla="*/ 36 w 46"/>
                  <a:gd name="T23" fmla="*/ 8 h 16"/>
                  <a:gd name="T24" fmla="*/ 36 w 46"/>
                  <a:gd name="T25" fmla="*/ 8 h 16"/>
                  <a:gd name="T26" fmla="*/ 34 w 46"/>
                  <a:gd name="T27" fmla="*/ 8 h 16"/>
                  <a:gd name="T28" fmla="*/ 32 w 46"/>
                  <a:gd name="T29" fmla="*/ 8 h 16"/>
                  <a:gd name="T30" fmla="*/ 30 w 46"/>
                  <a:gd name="T31" fmla="*/ 12 h 16"/>
                  <a:gd name="T32" fmla="*/ 28 w 46"/>
                  <a:gd name="T33" fmla="*/ 16 h 16"/>
                  <a:gd name="T34" fmla="*/ 26 w 46"/>
                  <a:gd name="T35" fmla="*/ 16 h 16"/>
                  <a:gd name="T36" fmla="*/ 22 w 46"/>
                  <a:gd name="T37" fmla="*/ 16 h 16"/>
                  <a:gd name="T38" fmla="*/ 22 w 46"/>
                  <a:gd name="T39" fmla="*/ 16 h 16"/>
                  <a:gd name="T40" fmla="*/ 14 w 46"/>
                  <a:gd name="T41" fmla="*/ 12 h 16"/>
                  <a:gd name="T42" fmla="*/ 8 w 46"/>
                  <a:gd name="T43" fmla="*/ 10 h 16"/>
                  <a:gd name="T44" fmla="*/ 4 w 46"/>
                  <a:gd name="T45" fmla="*/ 6 h 16"/>
                  <a:gd name="T46" fmla="*/ 0 w 46"/>
                  <a:gd name="T47" fmla="*/ 0 h 16"/>
                  <a:gd name="T48" fmla="*/ 0 w 46"/>
                  <a:gd name="T49" fmla="*/ 0 h 16"/>
                  <a:gd name="T50" fmla="*/ 4 w 46"/>
                  <a:gd name="T51" fmla="*/ 6 h 16"/>
                  <a:gd name="T52" fmla="*/ 8 w 46"/>
                  <a:gd name="T53" fmla="*/ 10 h 16"/>
                  <a:gd name="T54" fmla="*/ 14 w 46"/>
                  <a:gd name="T55" fmla="*/ 14 h 16"/>
                  <a:gd name="T56" fmla="*/ 22 w 46"/>
                  <a:gd name="T57" fmla="*/ 16 h 16"/>
                  <a:gd name="T58" fmla="*/ 22 w 46"/>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6">
                    <a:moveTo>
                      <a:pt x="22" y="16"/>
                    </a:moveTo>
                    <a:lnTo>
                      <a:pt x="22" y="16"/>
                    </a:lnTo>
                    <a:lnTo>
                      <a:pt x="26" y="16"/>
                    </a:lnTo>
                    <a:lnTo>
                      <a:pt x="28" y="16"/>
                    </a:lnTo>
                    <a:lnTo>
                      <a:pt x="32" y="12"/>
                    </a:lnTo>
                    <a:lnTo>
                      <a:pt x="32" y="8"/>
                    </a:lnTo>
                    <a:lnTo>
                      <a:pt x="34" y="8"/>
                    </a:lnTo>
                    <a:lnTo>
                      <a:pt x="36" y="8"/>
                    </a:lnTo>
                    <a:lnTo>
                      <a:pt x="36" y="8"/>
                    </a:lnTo>
                    <a:lnTo>
                      <a:pt x="46" y="14"/>
                    </a:lnTo>
                    <a:lnTo>
                      <a:pt x="46" y="14"/>
                    </a:lnTo>
                    <a:lnTo>
                      <a:pt x="36" y="8"/>
                    </a:lnTo>
                    <a:lnTo>
                      <a:pt x="36" y="8"/>
                    </a:lnTo>
                    <a:lnTo>
                      <a:pt x="34" y="8"/>
                    </a:lnTo>
                    <a:lnTo>
                      <a:pt x="32" y="8"/>
                    </a:lnTo>
                    <a:lnTo>
                      <a:pt x="30" y="12"/>
                    </a:lnTo>
                    <a:lnTo>
                      <a:pt x="28" y="16"/>
                    </a:lnTo>
                    <a:lnTo>
                      <a:pt x="26" y="16"/>
                    </a:lnTo>
                    <a:lnTo>
                      <a:pt x="22" y="16"/>
                    </a:lnTo>
                    <a:lnTo>
                      <a:pt x="22" y="16"/>
                    </a:lnTo>
                    <a:lnTo>
                      <a:pt x="14" y="12"/>
                    </a:lnTo>
                    <a:lnTo>
                      <a:pt x="8" y="10"/>
                    </a:lnTo>
                    <a:lnTo>
                      <a:pt x="4" y="6"/>
                    </a:lnTo>
                    <a:lnTo>
                      <a:pt x="0" y="0"/>
                    </a:lnTo>
                    <a:lnTo>
                      <a:pt x="0" y="0"/>
                    </a:lnTo>
                    <a:lnTo>
                      <a:pt x="4" y="6"/>
                    </a:lnTo>
                    <a:lnTo>
                      <a:pt x="8" y="10"/>
                    </a:lnTo>
                    <a:lnTo>
                      <a:pt x="14" y="14"/>
                    </a:lnTo>
                    <a:lnTo>
                      <a:pt x="22" y="16"/>
                    </a:lnTo>
                    <a:lnTo>
                      <a:pt x="22"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7" name="Freeform 170"/>
              <p:cNvSpPr>
                <a:spLocks/>
              </p:cNvSpPr>
              <p:nvPr/>
            </p:nvSpPr>
            <p:spPr bwMode="auto">
              <a:xfrm>
                <a:off x="3446" y="2300"/>
                <a:ext cx="6" cy="4"/>
              </a:xfrm>
              <a:custGeom>
                <a:avLst/>
                <a:gdLst>
                  <a:gd name="T0" fmla="*/ 6 w 6"/>
                  <a:gd name="T1" fmla="*/ 0 h 4"/>
                  <a:gd name="T2" fmla="*/ 6 w 6"/>
                  <a:gd name="T3" fmla="*/ 0 h 4"/>
                  <a:gd name="T4" fmla="*/ 0 w 6"/>
                  <a:gd name="T5" fmla="*/ 4 h 4"/>
                  <a:gd name="T6" fmla="*/ 0 w 6"/>
                  <a:gd name="T7" fmla="*/ 4 h 4"/>
                  <a:gd name="T8" fmla="*/ 6 w 6"/>
                  <a:gd name="T9" fmla="*/ 0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6" y="0"/>
                    </a:lnTo>
                    <a:lnTo>
                      <a:pt x="0" y="4"/>
                    </a:lnTo>
                    <a:lnTo>
                      <a:pt x="0" y="4"/>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8" name="Freeform 171"/>
              <p:cNvSpPr>
                <a:spLocks/>
              </p:cNvSpPr>
              <p:nvPr/>
            </p:nvSpPr>
            <p:spPr bwMode="auto">
              <a:xfrm>
                <a:off x="3380" y="2384"/>
                <a:ext cx="86" cy="70"/>
              </a:xfrm>
              <a:custGeom>
                <a:avLst/>
                <a:gdLst>
                  <a:gd name="T0" fmla="*/ 64 w 86"/>
                  <a:gd name="T1" fmla="*/ 0 h 70"/>
                  <a:gd name="T2" fmla="*/ 52 w 86"/>
                  <a:gd name="T3" fmla="*/ 2 h 70"/>
                  <a:gd name="T4" fmla="*/ 38 w 86"/>
                  <a:gd name="T5" fmla="*/ 4 h 70"/>
                  <a:gd name="T6" fmla="*/ 32 w 86"/>
                  <a:gd name="T7" fmla="*/ 4 h 70"/>
                  <a:gd name="T8" fmla="*/ 26 w 86"/>
                  <a:gd name="T9" fmla="*/ 6 h 70"/>
                  <a:gd name="T10" fmla="*/ 18 w 86"/>
                  <a:gd name="T11" fmla="*/ 10 h 70"/>
                  <a:gd name="T12" fmla="*/ 10 w 86"/>
                  <a:gd name="T13" fmla="*/ 14 h 70"/>
                  <a:gd name="T14" fmla="*/ 8 w 86"/>
                  <a:gd name="T15" fmla="*/ 22 h 70"/>
                  <a:gd name="T16" fmla="*/ 4 w 86"/>
                  <a:gd name="T17" fmla="*/ 22 h 70"/>
                  <a:gd name="T18" fmla="*/ 4 w 86"/>
                  <a:gd name="T19" fmla="*/ 22 h 70"/>
                  <a:gd name="T20" fmla="*/ 2 w 86"/>
                  <a:gd name="T21" fmla="*/ 22 h 70"/>
                  <a:gd name="T22" fmla="*/ 2 w 86"/>
                  <a:gd name="T23" fmla="*/ 30 h 70"/>
                  <a:gd name="T24" fmla="*/ 2 w 86"/>
                  <a:gd name="T25" fmla="*/ 36 h 70"/>
                  <a:gd name="T26" fmla="*/ 0 w 86"/>
                  <a:gd name="T27" fmla="*/ 38 h 70"/>
                  <a:gd name="T28" fmla="*/ 0 w 86"/>
                  <a:gd name="T29" fmla="*/ 38 h 70"/>
                  <a:gd name="T30" fmla="*/ 0 w 86"/>
                  <a:gd name="T31" fmla="*/ 40 h 70"/>
                  <a:gd name="T32" fmla="*/ 2 w 86"/>
                  <a:gd name="T33" fmla="*/ 44 h 70"/>
                  <a:gd name="T34" fmla="*/ 0 w 86"/>
                  <a:gd name="T35" fmla="*/ 46 h 70"/>
                  <a:gd name="T36" fmla="*/ 4 w 86"/>
                  <a:gd name="T37" fmla="*/ 60 h 70"/>
                  <a:gd name="T38" fmla="*/ 12 w 86"/>
                  <a:gd name="T39" fmla="*/ 66 h 70"/>
                  <a:gd name="T40" fmla="*/ 12 w 86"/>
                  <a:gd name="T41" fmla="*/ 66 h 70"/>
                  <a:gd name="T42" fmla="*/ 14 w 86"/>
                  <a:gd name="T43" fmla="*/ 66 h 70"/>
                  <a:gd name="T44" fmla="*/ 14 w 86"/>
                  <a:gd name="T45" fmla="*/ 66 h 70"/>
                  <a:gd name="T46" fmla="*/ 16 w 86"/>
                  <a:gd name="T47" fmla="*/ 70 h 70"/>
                  <a:gd name="T48" fmla="*/ 30 w 86"/>
                  <a:gd name="T49" fmla="*/ 68 h 70"/>
                  <a:gd name="T50" fmla="*/ 44 w 86"/>
                  <a:gd name="T51" fmla="*/ 64 h 70"/>
                  <a:gd name="T52" fmla="*/ 50 w 86"/>
                  <a:gd name="T53" fmla="*/ 56 h 70"/>
                  <a:gd name="T54" fmla="*/ 54 w 86"/>
                  <a:gd name="T55" fmla="*/ 56 h 70"/>
                  <a:gd name="T56" fmla="*/ 60 w 86"/>
                  <a:gd name="T57" fmla="*/ 56 h 70"/>
                  <a:gd name="T58" fmla="*/ 68 w 86"/>
                  <a:gd name="T59" fmla="*/ 58 h 70"/>
                  <a:gd name="T60" fmla="*/ 72 w 86"/>
                  <a:gd name="T61" fmla="*/ 58 h 70"/>
                  <a:gd name="T62" fmla="*/ 78 w 86"/>
                  <a:gd name="T63" fmla="*/ 54 h 70"/>
                  <a:gd name="T64" fmla="*/ 80 w 86"/>
                  <a:gd name="T65" fmla="*/ 48 h 70"/>
                  <a:gd name="T66" fmla="*/ 84 w 86"/>
                  <a:gd name="T67" fmla="*/ 46 h 70"/>
                  <a:gd name="T68" fmla="*/ 84 w 86"/>
                  <a:gd name="T69" fmla="*/ 46 h 70"/>
                  <a:gd name="T70" fmla="*/ 84 w 86"/>
                  <a:gd name="T71" fmla="*/ 46 h 70"/>
                  <a:gd name="T72" fmla="*/ 84 w 86"/>
                  <a:gd name="T73" fmla="*/ 44 h 70"/>
                  <a:gd name="T74" fmla="*/ 86 w 86"/>
                  <a:gd name="T75" fmla="*/ 32 h 70"/>
                  <a:gd name="T76" fmla="*/ 84 w 86"/>
                  <a:gd name="T77" fmla="*/ 20 h 70"/>
                  <a:gd name="T78" fmla="*/ 80 w 86"/>
                  <a:gd name="T79" fmla="*/ 16 h 70"/>
                  <a:gd name="T80" fmla="*/ 70 w 86"/>
                  <a:gd name="T81" fmla="*/ 8 h 70"/>
                  <a:gd name="T82" fmla="*/ 64 w 86"/>
                  <a:gd name="T83" fmla="*/ 0 h 70"/>
                  <a:gd name="T84" fmla="*/ 64 w 86"/>
                  <a:gd name="T85" fmla="*/ 0 h 70"/>
                  <a:gd name="T86" fmla="*/ 64 w 86"/>
                  <a:gd name="T87" fmla="*/ 0 h 70"/>
                  <a:gd name="T88" fmla="*/ 64 w 86"/>
                  <a:gd name="T8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0">
                    <a:moveTo>
                      <a:pt x="64" y="0"/>
                    </a:moveTo>
                    <a:lnTo>
                      <a:pt x="64" y="0"/>
                    </a:lnTo>
                    <a:lnTo>
                      <a:pt x="58" y="0"/>
                    </a:lnTo>
                    <a:lnTo>
                      <a:pt x="52" y="2"/>
                    </a:lnTo>
                    <a:lnTo>
                      <a:pt x="46" y="4"/>
                    </a:lnTo>
                    <a:lnTo>
                      <a:pt x="38" y="4"/>
                    </a:lnTo>
                    <a:lnTo>
                      <a:pt x="38" y="4"/>
                    </a:lnTo>
                    <a:lnTo>
                      <a:pt x="32" y="4"/>
                    </a:lnTo>
                    <a:lnTo>
                      <a:pt x="28" y="4"/>
                    </a:lnTo>
                    <a:lnTo>
                      <a:pt x="26" y="6"/>
                    </a:lnTo>
                    <a:lnTo>
                      <a:pt x="18" y="10"/>
                    </a:lnTo>
                    <a:lnTo>
                      <a:pt x="18" y="10"/>
                    </a:lnTo>
                    <a:lnTo>
                      <a:pt x="12" y="10"/>
                    </a:lnTo>
                    <a:lnTo>
                      <a:pt x="10" y="14"/>
                    </a:lnTo>
                    <a:lnTo>
                      <a:pt x="8" y="18"/>
                    </a:lnTo>
                    <a:lnTo>
                      <a:pt x="8" y="22"/>
                    </a:lnTo>
                    <a:lnTo>
                      <a:pt x="6" y="22"/>
                    </a:lnTo>
                    <a:lnTo>
                      <a:pt x="4" y="22"/>
                    </a:lnTo>
                    <a:lnTo>
                      <a:pt x="4" y="22"/>
                    </a:lnTo>
                    <a:lnTo>
                      <a:pt x="4" y="22"/>
                    </a:lnTo>
                    <a:lnTo>
                      <a:pt x="4" y="22"/>
                    </a:lnTo>
                    <a:lnTo>
                      <a:pt x="2" y="22"/>
                    </a:lnTo>
                    <a:lnTo>
                      <a:pt x="2" y="22"/>
                    </a:lnTo>
                    <a:lnTo>
                      <a:pt x="2" y="30"/>
                    </a:lnTo>
                    <a:lnTo>
                      <a:pt x="2" y="34"/>
                    </a:lnTo>
                    <a:lnTo>
                      <a:pt x="2" y="36"/>
                    </a:lnTo>
                    <a:lnTo>
                      <a:pt x="2" y="36"/>
                    </a:lnTo>
                    <a:lnTo>
                      <a:pt x="0" y="38"/>
                    </a:lnTo>
                    <a:lnTo>
                      <a:pt x="0" y="38"/>
                    </a:lnTo>
                    <a:lnTo>
                      <a:pt x="0" y="38"/>
                    </a:lnTo>
                    <a:lnTo>
                      <a:pt x="0" y="38"/>
                    </a:lnTo>
                    <a:lnTo>
                      <a:pt x="0" y="40"/>
                    </a:lnTo>
                    <a:lnTo>
                      <a:pt x="0" y="42"/>
                    </a:lnTo>
                    <a:lnTo>
                      <a:pt x="2" y="44"/>
                    </a:lnTo>
                    <a:lnTo>
                      <a:pt x="0" y="46"/>
                    </a:lnTo>
                    <a:lnTo>
                      <a:pt x="0" y="46"/>
                    </a:lnTo>
                    <a:lnTo>
                      <a:pt x="0" y="52"/>
                    </a:lnTo>
                    <a:lnTo>
                      <a:pt x="4" y="60"/>
                    </a:lnTo>
                    <a:lnTo>
                      <a:pt x="8" y="64"/>
                    </a:lnTo>
                    <a:lnTo>
                      <a:pt x="12" y="66"/>
                    </a:lnTo>
                    <a:lnTo>
                      <a:pt x="12" y="66"/>
                    </a:lnTo>
                    <a:lnTo>
                      <a:pt x="12" y="66"/>
                    </a:lnTo>
                    <a:lnTo>
                      <a:pt x="12" y="66"/>
                    </a:lnTo>
                    <a:lnTo>
                      <a:pt x="14" y="66"/>
                    </a:lnTo>
                    <a:lnTo>
                      <a:pt x="14" y="66"/>
                    </a:lnTo>
                    <a:lnTo>
                      <a:pt x="14" y="66"/>
                    </a:lnTo>
                    <a:lnTo>
                      <a:pt x="16" y="66"/>
                    </a:lnTo>
                    <a:lnTo>
                      <a:pt x="16" y="70"/>
                    </a:lnTo>
                    <a:lnTo>
                      <a:pt x="16" y="70"/>
                    </a:lnTo>
                    <a:lnTo>
                      <a:pt x="30" y="68"/>
                    </a:lnTo>
                    <a:lnTo>
                      <a:pt x="40" y="66"/>
                    </a:lnTo>
                    <a:lnTo>
                      <a:pt x="44" y="64"/>
                    </a:lnTo>
                    <a:lnTo>
                      <a:pt x="48" y="62"/>
                    </a:lnTo>
                    <a:lnTo>
                      <a:pt x="50" y="56"/>
                    </a:lnTo>
                    <a:lnTo>
                      <a:pt x="50" y="56"/>
                    </a:lnTo>
                    <a:lnTo>
                      <a:pt x="54" y="56"/>
                    </a:lnTo>
                    <a:lnTo>
                      <a:pt x="54" y="56"/>
                    </a:lnTo>
                    <a:lnTo>
                      <a:pt x="60" y="56"/>
                    </a:lnTo>
                    <a:lnTo>
                      <a:pt x="60" y="56"/>
                    </a:lnTo>
                    <a:lnTo>
                      <a:pt x="68" y="58"/>
                    </a:lnTo>
                    <a:lnTo>
                      <a:pt x="68" y="58"/>
                    </a:lnTo>
                    <a:lnTo>
                      <a:pt x="72" y="58"/>
                    </a:lnTo>
                    <a:lnTo>
                      <a:pt x="74" y="58"/>
                    </a:lnTo>
                    <a:lnTo>
                      <a:pt x="78" y="54"/>
                    </a:lnTo>
                    <a:lnTo>
                      <a:pt x="80" y="50"/>
                    </a:lnTo>
                    <a:lnTo>
                      <a:pt x="80" y="48"/>
                    </a:lnTo>
                    <a:lnTo>
                      <a:pt x="84" y="46"/>
                    </a:lnTo>
                    <a:lnTo>
                      <a:pt x="84" y="46"/>
                    </a:lnTo>
                    <a:lnTo>
                      <a:pt x="84" y="46"/>
                    </a:lnTo>
                    <a:lnTo>
                      <a:pt x="84" y="46"/>
                    </a:lnTo>
                    <a:lnTo>
                      <a:pt x="84" y="46"/>
                    </a:lnTo>
                    <a:lnTo>
                      <a:pt x="84" y="46"/>
                    </a:lnTo>
                    <a:lnTo>
                      <a:pt x="84" y="44"/>
                    </a:lnTo>
                    <a:lnTo>
                      <a:pt x="84" y="44"/>
                    </a:lnTo>
                    <a:lnTo>
                      <a:pt x="86" y="32"/>
                    </a:lnTo>
                    <a:lnTo>
                      <a:pt x="86" y="32"/>
                    </a:lnTo>
                    <a:lnTo>
                      <a:pt x="86" y="26"/>
                    </a:lnTo>
                    <a:lnTo>
                      <a:pt x="84" y="20"/>
                    </a:lnTo>
                    <a:lnTo>
                      <a:pt x="84" y="20"/>
                    </a:lnTo>
                    <a:lnTo>
                      <a:pt x="80" y="16"/>
                    </a:lnTo>
                    <a:lnTo>
                      <a:pt x="74" y="12"/>
                    </a:lnTo>
                    <a:lnTo>
                      <a:pt x="70" y="8"/>
                    </a:lnTo>
                    <a:lnTo>
                      <a:pt x="64" y="0"/>
                    </a:lnTo>
                    <a:lnTo>
                      <a:pt x="64" y="0"/>
                    </a:lnTo>
                    <a:lnTo>
                      <a:pt x="64" y="0"/>
                    </a:lnTo>
                    <a:lnTo>
                      <a:pt x="64" y="0"/>
                    </a:lnTo>
                    <a:lnTo>
                      <a:pt x="64" y="0"/>
                    </a:lnTo>
                    <a:lnTo>
                      <a:pt x="64" y="0"/>
                    </a:lnTo>
                    <a:lnTo>
                      <a:pt x="64" y="0"/>
                    </a:lnTo>
                    <a:lnTo>
                      <a:pt x="6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299" name="Freeform 172"/>
              <p:cNvSpPr>
                <a:spLocks/>
              </p:cNvSpPr>
              <p:nvPr/>
            </p:nvSpPr>
            <p:spPr bwMode="auto">
              <a:xfrm>
                <a:off x="3444" y="2384"/>
                <a:ext cx="22" cy="32"/>
              </a:xfrm>
              <a:custGeom>
                <a:avLst/>
                <a:gdLst>
                  <a:gd name="T0" fmla="*/ 20 w 22"/>
                  <a:gd name="T1" fmla="*/ 20 h 32"/>
                  <a:gd name="T2" fmla="*/ 20 w 22"/>
                  <a:gd name="T3" fmla="*/ 20 h 32"/>
                  <a:gd name="T4" fmla="*/ 22 w 22"/>
                  <a:gd name="T5" fmla="*/ 26 h 32"/>
                  <a:gd name="T6" fmla="*/ 22 w 22"/>
                  <a:gd name="T7" fmla="*/ 32 h 32"/>
                  <a:gd name="T8" fmla="*/ 22 w 22"/>
                  <a:gd name="T9" fmla="*/ 32 h 32"/>
                  <a:gd name="T10" fmla="*/ 22 w 22"/>
                  <a:gd name="T11" fmla="*/ 26 h 32"/>
                  <a:gd name="T12" fmla="*/ 20 w 22"/>
                  <a:gd name="T13" fmla="*/ 20 h 32"/>
                  <a:gd name="T14" fmla="*/ 20 w 22"/>
                  <a:gd name="T15" fmla="*/ 20 h 32"/>
                  <a:gd name="T16" fmla="*/ 16 w 22"/>
                  <a:gd name="T17" fmla="*/ 14 h 32"/>
                  <a:gd name="T18" fmla="*/ 10 w 22"/>
                  <a:gd name="T19" fmla="*/ 12 h 32"/>
                  <a:gd name="T20" fmla="*/ 6 w 22"/>
                  <a:gd name="T21" fmla="*/ 8 h 32"/>
                  <a:gd name="T22" fmla="*/ 0 w 22"/>
                  <a:gd name="T23" fmla="*/ 0 h 32"/>
                  <a:gd name="T24" fmla="*/ 0 w 22"/>
                  <a:gd name="T25" fmla="*/ 0 h 32"/>
                  <a:gd name="T26" fmla="*/ 0 w 22"/>
                  <a:gd name="T27" fmla="*/ 0 h 32"/>
                  <a:gd name="T28" fmla="*/ 0 w 22"/>
                  <a:gd name="T29" fmla="*/ 0 h 32"/>
                  <a:gd name="T30" fmla="*/ 6 w 22"/>
                  <a:gd name="T31" fmla="*/ 8 h 32"/>
                  <a:gd name="T32" fmla="*/ 10 w 22"/>
                  <a:gd name="T33" fmla="*/ 12 h 32"/>
                  <a:gd name="T34" fmla="*/ 16 w 22"/>
                  <a:gd name="T35" fmla="*/ 16 h 32"/>
                  <a:gd name="T36" fmla="*/ 20 w 22"/>
                  <a:gd name="T37" fmla="*/ 20 h 32"/>
                  <a:gd name="T38" fmla="*/ 20 w 22"/>
                  <a:gd name="T3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2">
                    <a:moveTo>
                      <a:pt x="20" y="20"/>
                    </a:moveTo>
                    <a:lnTo>
                      <a:pt x="20" y="20"/>
                    </a:lnTo>
                    <a:lnTo>
                      <a:pt x="22" y="26"/>
                    </a:lnTo>
                    <a:lnTo>
                      <a:pt x="22" y="32"/>
                    </a:lnTo>
                    <a:lnTo>
                      <a:pt x="22" y="32"/>
                    </a:lnTo>
                    <a:lnTo>
                      <a:pt x="22" y="26"/>
                    </a:lnTo>
                    <a:lnTo>
                      <a:pt x="20" y="20"/>
                    </a:lnTo>
                    <a:lnTo>
                      <a:pt x="20" y="20"/>
                    </a:lnTo>
                    <a:lnTo>
                      <a:pt x="16" y="14"/>
                    </a:lnTo>
                    <a:lnTo>
                      <a:pt x="10" y="12"/>
                    </a:lnTo>
                    <a:lnTo>
                      <a:pt x="6" y="8"/>
                    </a:lnTo>
                    <a:lnTo>
                      <a:pt x="0" y="0"/>
                    </a:lnTo>
                    <a:lnTo>
                      <a:pt x="0" y="0"/>
                    </a:lnTo>
                    <a:lnTo>
                      <a:pt x="0" y="0"/>
                    </a:lnTo>
                    <a:lnTo>
                      <a:pt x="0" y="0"/>
                    </a:lnTo>
                    <a:lnTo>
                      <a:pt x="6" y="8"/>
                    </a:lnTo>
                    <a:lnTo>
                      <a:pt x="10" y="12"/>
                    </a:lnTo>
                    <a:lnTo>
                      <a:pt x="16" y="16"/>
                    </a:lnTo>
                    <a:lnTo>
                      <a:pt x="20" y="20"/>
                    </a:lnTo>
                    <a:lnTo>
                      <a:pt x="20"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0" name="Freeform 173"/>
              <p:cNvSpPr>
                <a:spLocks/>
              </p:cNvSpPr>
              <p:nvPr/>
            </p:nvSpPr>
            <p:spPr bwMode="auto">
              <a:xfrm>
                <a:off x="3464" y="2428"/>
                <a:ext cx="0" cy="2"/>
              </a:xfrm>
              <a:custGeom>
                <a:avLst/>
                <a:gdLst>
                  <a:gd name="T0" fmla="*/ 2 h 2"/>
                  <a:gd name="T1" fmla="*/ 2 h 2"/>
                  <a:gd name="T2" fmla="*/ 0 h 2"/>
                  <a:gd name="T3" fmla="*/ 0 h 2"/>
                  <a:gd name="T4" fmla="*/ 2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2"/>
                    </a:lnTo>
                    <a:lnTo>
                      <a:pt x="0" y="2"/>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1" name="Freeform 174"/>
              <p:cNvSpPr>
                <a:spLocks/>
              </p:cNvSpPr>
              <p:nvPr/>
            </p:nvSpPr>
            <p:spPr bwMode="auto">
              <a:xfrm>
                <a:off x="3384" y="2384"/>
                <a:ext cx="60" cy="22"/>
              </a:xfrm>
              <a:custGeom>
                <a:avLst/>
                <a:gdLst>
                  <a:gd name="T0" fmla="*/ 14 w 60"/>
                  <a:gd name="T1" fmla="*/ 10 h 22"/>
                  <a:gd name="T2" fmla="*/ 14 w 60"/>
                  <a:gd name="T3" fmla="*/ 10 h 22"/>
                  <a:gd name="T4" fmla="*/ 22 w 60"/>
                  <a:gd name="T5" fmla="*/ 6 h 22"/>
                  <a:gd name="T6" fmla="*/ 24 w 60"/>
                  <a:gd name="T7" fmla="*/ 4 h 22"/>
                  <a:gd name="T8" fmla="*/ 28 w 60"/>
                  <a:gd name="T9" fmla="*/ 4 h 22"/>
                  <a:gd name="T10" fmla="*/ 34 w 60"/>
                  <a:gd name="T11" fmla="*/ 4 h 22"/>
                  <a:gd name="T12" fmla="*/ 34 w 60"/>
                  <a:gd name="T13" fmla="*/ 4 h 22"/>
                  <a:gd name="T14" fmla="*/ 42 w 60"/>
                  <a:gd name="T15" fmla="*/ 4 h 22"/>
                  <a:gd name="T16" fmla="*/ 48 w 60"/>
                  <a:gd name="T17" fmla="*/ 2 h 22"/>
                  <a:gd name="T18" fmla="*/ 54 w 60"/>
                  <a:gd name="T19" fmla="*/ 0 h 22"/>
                  <a:gd name="T20" fmla="*/ 60 w 60"/>
                  <a:gd name="T21" fmla="*/ 0 h 22"/>
                  <a:gd name="T22" fmla="*/ 60 w 60"/>
                  <a:gd name="T23" fmla="*/ 0 h 22"/>
                  <a:gd name="T24" fmla="*/ 60 w 60"/>
                  <a:gd name="T25" fmla="*/ 0 h 22"/>
                  <a:gd name="T26" fmla="*/ 60 w 60"/>
                  <a:gd name="T27" fmla="*/ 0 h 22"/>
                  <a:gd name="T28" fmla="*/ 60 w 60"/>
                  <a:gd name="T29" fmla="*/ 0 h 22"/>
                  <a:gd name="T30" fmla="*/ 60 w 60"/>
                  <a:gd name="T31" fmla="*/ 0 h 22"/>
                  <a:gd name="T32" fmla="*/ 54 w 60"/>
                  <a:gd name="T33" fmla="*/ 0 h 22"/>
                  <a:gd name="T34" fmla="*/ 48 w 60"/>
                  <a:gd name="T35" fmla="*/ 2 h 22"/>
                  <a:gd name="T36" fmla="*/ 42 w 60"/>
                  <a:gd name="T37" fmla="*/ 4 h 22"/>
                  <a:gd name="T38" fmla="*/ 34 w 60"/>
                  <a:gd name="T39" fmla="*/ 4 h 22"/>
                  <a:gd name="T40" fmla="*/ 34 w 60"/>
                  <a:gd name="T41" fmla="*/ 4 h 22"/>
                  <a:gd name="T42" fmla="*/ 28 w 60"/>
                  <a:gd name="T43" fmla="*/ 2 h 22"/>
                  <a:gd name="T44" fmla="*/ 24 w 60"/>
                  <a:gd name="T45" fmla="*/ 4 h 22"/>
                  <a:gd name="T46" fmla="*/ 20 w 60"/>
                  <a:gd name="T47" fmla="*/ 6 h 22"/>
                  <a:gd name="T48" fmla="*/ 12 w 60"/>
                  <a:gd name="T49" fmla="*/ 8 h 22"/>
                  <a:gd name="T50" fmla="*/ 12 w 60"/>
                  <a:gd name="T51" fmla="*/ 8 h 22"/>
                  <a:gd name="T52" fmla="*/ 8 w 60"/>
                  <a:gd name="T53" fmla="*/ 10 h 22"/>
                  <a:gd name="T54" fmla="*/ 6 w 60"/>
                  <a:gd name="T55" fmla="*/ 12 h 22"/>
                  <a:gd name="T56" fmla="*/ 4 w 60"/>
                  <a:gd name="T57" fmla="*/ 18 h 22"/>
                  <a:gd name="T58" fmla="*/ 4 w 60"/>
                  <a:gd name="T59" fmla="*/ 20 h 22"/>
                  <a:gd name="T60" fmla="*/ 2 w 60"/>
                  <a:gd name="T61" fmla="*/ 22 h 22"/>
                  <a:gd name="T62" fmla="*/ 0 w 60"/>
                  <a:gd name="T63" fmla="*/ 22 h 22"/>
                  <a:gd name="T64" fmla="*/ 0 w 60"/>
                  <a:gd name="T65" fmla="*/ 22 h 22"/>
                  <a:gd name="T66" fmla="*/ 0 w 60"/>
                  <a:gd name="T67" fmla="*/ 22 h 22"/>
                  <a:gd name="T68" fmla="*/ 0 w 60"/>
                  <a:gd name="T69" fmla="*/ 22 h 22"/>
                  <a:gd name="T70" fmla="*/ 2 w 60"/>
                  <a:gd name="T71" fmla="*/ 22 h 22"/>
                  <a:gd name="T72" fmla="*/ 4 w 60"/>
                  <a:gd name="T73" fmla="*/ 22 h 22"/>
                  <a:gd name="T74" fmla="*/ 4 w 60"/>
                  <a:gd name="T75" fmla="*/ 18 h 22"/>
                  <a:gd name="T76" fmla="*/ 6 w 60"/>
                  <a:gd name="T77" fmla="*/ 14 h 22"/>
                  <a:gd name="T78" fmla="*/ 8 w 60"/>
                  <a:gd name="T79" fmla="*/ 10 h 22"/>
                  <a:gd name="T80" fmla="*/ 14 w 60"/>
                  <a:gd name="T81" fmla="*/ 10 h 22"/>
                  <a:gd name="T82" fmla="*/ 14 w 60"/>
                  <a:gd name="T8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22">
                    <a:moveTo>
                      <a:pt x="14" y="10"/>
                    </a:moveTo>
                    <a:lnTo>
                      <a:pt x="14" y="10"/>
                    </a:lnTo>
                    <a:lnTo>
                      <a:pt x="22" y="6"/>
                    </a:lnTo>
                    <a:lnTo>
                      <a:pt x="24" y="4"/>
                    </a:lnTo>
                    <a:lnTo>
                      <a:pt x="28" y="4"/>
                    </a:lnTo>
                    <a:lnTo>
                      <a:pt x="34" y="4"/>
                    </a:lnTo>
                    <a:lnTo>
                      <a:pt x="34" y="4"/>
                    </a:lnTo>
                    <a:lnTo>
                      <a:pt x="42" y="4"/>
                    </a:lnTo>
                    <a:lnTo>
                      <a:pt x="48" y="2"/>
                    </a:lnTo>
                    <a:lnTo>
                      <a:pt x="54" y="0"/>
                    </a:lnTo>
                    <a:lnTo>
                      <a:pt x="60" y="0"/>
                    </a:lnTo>
                    <a:lnTo>
                      <a:pt x="60" y="0"/>
                    </a:lnTo>
                    <a:lnTo>
                      <a:pt x="60" y="0"/>
                    </a:lnTo>
                    <a:lnTo>
                      <a:pt x="60" y="0"/>
                    </a:lnTo>
                    <a:lnTo>
                      <a:pt x="60" y="0"/>
                    </a:lnTo>
                    <a:lnTo>
                      <a:pt x="60" y="0"/>
                    </a:lnTo>
                    <a:lnTo>
                      <a:pt x="54" y="0"/>
                    </a:lnTo>
                    <a:lnTo>
                      <a:pt x="48" y="2"/>
                    </a:lnTo>
                    <a:lnTo>
                      <a:pt x="42" y="4"/>
                    </a:lnTo>
                    <a:lnTo>
                      <a:pt x="34" y="4"/>
                    </a:lnTo>
                    <a:lnTo>
                      <a:pt x="34" y="4"/>
                    </a:lnTo>
                    <a:lnTo>
                      <a:pt x="28" y="2"/>
                    </a:lnTo>
                    <a:lnTo>
                      <a:pt x="24" y="4"/>
                    </a:lnTo>
                    <a:lnTo>
                      <a:pt x="20" y="6"/>
                    </a:lnTo>
                    <a:lnTo>
                      <a:pt x="12" y="8"/>
                    </a:lnTo>
                    <a:lnTo>
                      <a:pt x="12" y="8"/>
                    </a:lnTo>
                    <a:lnTo>
                      <a:pt x="8" y="10"/>
                    </a:lnTo>
                    <a:lnTo>
                      <a:pt x="6" y="12"/>
                    </a:lnTo>
                    <a:lnTo>
                      <a:pt x="4" y="18"/>
                    </a:lnTo>
                    <a:lnTo>
                      <a:pt x="4" y="20"/>
                    </a:lnTo>
                    <a:lnTo>
                      <a:pt x="2" y="22"/>
                    </a:lnTo>
                    <a:lnTo>
                      <a:pt x="0" y="22"/>
                    </a:lnTo>
                    <a:lnTo>
                      <a:pt x="0" y="22"/>
                    </a:lnTo>
                    <a:lnTo>
                      <a:pt x="0" y="22"/>
                    </a:lnTo>
                    <a:lnTo>
                      <a:pt x="0" y="22"/>
                    </a:lnTo>
                    <a:lnTo>
                      <a:pt x="2" y="22"/>
                    </a:lnTo>
                    <a:lnTo>
                      <a:pt x="4" y="22"/>
                    </a:lnTo>
                    <a:lnTo>
                      <a:pt x="4" y="18"/>
                    </a:lnTo>
                    <a:lnTo>
                      <a:pt x="6" y="14"/>
                    </a:lnTo>
                    <a:lnTo>
                      <a:pt x="8" y="10"/>
                    </a:lnTo>
                    <a:lnTo>
                      <a:pt x="14" y="10"/>
                    </a:lnTo>
                    <a:lnTo>
                      <a:pt x="14"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2" name="Freeform 175"/>
              <p:cNvSpPr>
                <a:spLocks/>
              </p:cNvSpPr>
              <p:nvPr/>
            </p:nvSpPr>
            <p:spPr bwMode="auto">
              <a:xfrm>
                <a:off x="3338" y="2368"/>
                <a:ext cx="60" cy="142"/>
              </a:xfrm>
              <a:custGeom>
                <a:avLst/>
                <a:gdLst>
                  <a:gd name="T0" fmla="*/ 40 w 60"/>
                  <a:gd name="T1" fmla="*/ 136 h 142"/>
                  <a:gd name="T2" fmla="*/ 36 w 60"/>
                  <a:gd name="T3" fmla="*/ 130 h 142"/>
                  <a:gd name="T4" fmla="*/ 36 w 60"/>
                  <a:gd name="T5" fmla="*/ 126 h 142"/>
                  <a:gd name="T6" fmla="*/ 42 w 60"/>
                  <a:gd name="T7" fmla="*/ 124 h 142"/>
                  <a:gd name="T8" fmla="*/ 48 w 60"/>
                  <a:gd name="T9" fmla="*/ 116 h 142"/>
                  <a:gd name="T10" fmla="*/ 50 w 60"/>
                  <a:gd name="T11" fmla="*/ 106 h 142"/>
                  <a:gd name="T12" fmla="*/ 56 w 60"/>
                  <a:gd name="T13" fmla="*/ 104 h 142"/>
                  <a:gd name="T14" fmla="*/ 60 w 60"/>
                  <a:gd name="T15" fmla="*/ 100 h 142"/>
                  <a:gd name="T16" fmla="*/ 60 w 60"/>
                  <a:gd name="T17" fmla="*/ 92 h 142"/>
                  <a:gd name="T18" fmla="*/ 58 w 60"/>
                  <a:gd name="T19" fmla="*/ 86 h 142"/>
                  <a:gd name="T20" fmla="*/ 58 w 60"/>
                  <a:gd name="T21" fmla="*/ 86 h 142"/>
                  <a:gd name="T22" fmla="*/ 58 w 60"/>
                  <a:gd name="T23" fmla="*/ 82 h 142"/>
                  <a:gd name="T24" fmla="*/ 56 w 60"/>
                  <a:gd name="T25" fmla="*/ 82 h 142"/>
                  <a:gd name="T26" fmla="*/ 54 w 60"/>
                  <a:gd name="T27" fmla="*/ 82 h 142"/>
                  <a:gd name="T28" fmla="*/ 54 w 60"/>
                  <a:gd name="T29" fmla="*/ 82 h 142"/>
                  <a:gd name="T30" fmla="*/ 50 w 60"/>
                  <a:gd name="T31" fmla="*/ 82 h 142"/>
                  <a:gd name="T32" fmla="*/ 42 w 60"/>
                  <a:gd name="T33" fmla="*/ 68 h 142"/>
                  <a:gd name="T34" fmla="*/ 42 w 60"/>
                  <a:gd name="T35" fmla="*/ 62 h 142"/>
                  <a:gd name="T36" fmla="*/ 42 w 60"/>
                  <a:gd name="T37" fmla="*/ 58 h 142"/>
                  <a:gd name="T38" fmla="*/ 42 w 60"/>
                  <a:gd name="T39" fmla="*/ 54 h 142"/>
                  <a:gd name="T40" fmla="*/ 42 w 60"/>
                  <a:gd name="T41" fmla="*/ 52 h 142"/>
                  <a:gd name="T42" fmla="*/ 44 w 60"/>
                  <a:gd name="T43" fmla="*/ 52 h 142"/>
                  <a:gd name="T44" fmla="*/ 44 w 60"/>
                  <a:gd name="T45" fmla="*/ 46 h 142"/>
                  <a:gd name="T46" fmla="*/ 44 w 60"/>
                  <a:gd name="T47" fmla="*/ 38 h 142"/>
                  <a:gd name="T48" fmla="*/ 42 w 60"/>
                  <a:gd name="T49" fmla="*/ 22 h 142"/>
                  <a:gd name="T50" fmla="*/ 38 w 60"/>
                  <a:gd name="T51" fmla="*/ 18 h 142"/>
                  <a:gd name="T52" fmla="*/ 32 w 60"/>
                  <a:gd name="T53" fmla="*/ 12 h 142"/>
                  <a:gd name="T54" fmla="*/ 26 w 60"/>
                  <a:gd name="T55" fmla="*/ 6 h 142"/>
                  <a:gd name="T56" fmla="*/ 22 w 60"/>
                  <a:gd name="T57" fmla="*/ 10 h 142"/>
                  <a:gd name="T58" fmla="*/ 18 w 60"/>
                  <a:gd name="T59" fmla="*/ 8 h 142"/>
                  <a:gd name="T60" fmla="*/ 16 w 60"/>
                  <a:gd name="T61" fmla="*/ 4 h 142"/>
                  <a:gd name="T62" fmla="*/ 14 w 60"/>
                  <a:gd name="T63" fmla="*/ 0 h 142"/>
                  <a:gd name="T64" fmla="*/ 8 w 60"/>
                  <a:gd name="T65" fmla="*/ 12 h 142"/>
                  <a:gd name="T66" fmla="*/ 2 w 60"/>
                  <a:gd name="T67" fmla="*/ 20 h 142"/>
                  <a:gd name="T68" fmla="*/ 2 w 60"/>
                  <a:gd name="T69" fmla="*/ 22 h 142"/>
                  <a:gd name="T70" fmla="*/ 2 w 60"/>
                  <a:gd name="T71" fmla="*/ 26 h 142"/>
                  <a:gd name="T72" fmla="*/ 2 w 60"/>
                  <a:gd name="T73" fmla="*/ 38 h 142"/>
                  <a:gd name="T74" fmla="*/ 2 w 60"/>
                  <a:gd name="T75" fmla="*/ 38 h 142"/>
                  <a:gd name="T76" fmla="*/ 2 w 60"/>
                  <a:gd name="T77" fmla="*/ 38 h 142"/>
                  <a:gd name="T78" fmla="*/ 6 w 60"/>
                  <a:gd name="T79" fmla="*/ 40 h 142"/>
                  <a:gd name="T80" fmla="*/ 8 w 60"/>
                  <a:gd name="T81" fmla="*/ 58 h 142"/>
                  <a:gd name="T82" fmla="*/ 4 w 60"/>
                  <a:gd name="T83" fmla="*/ 76 h 142"/>
                  <a:gd name="T84" fmla="*/ 6 w 60"/>
                  <a:gd name="T85" fmla="*/ 80 h 142"/>
                  <a:gd name="T86" fmla="*/ 6 w 60"/>
                  <a:gd name="T87" fmla="*/ 84 h 142"/>
                  <a:gd name="T88" fmla="*/ 0 w 60"/>
                  <a:gd name="T89" fmla="*/ 92 h 142"/>
                  <a:gd name="T90" fmla="*/ 2 w 60"/>
                  <a:gd name="T91" fmla="*/ 100 h 142"/>
                  <a:gd name="T92" fmla="*/ 2 w 60"/>
                  <a:gd name="T93" fmla="*/ 108 h 142"/>
                  <a:gd name="T94" fmla="*/ 2 w 60"/>
                  <a:gd name="T95" fmla="*/ 112 h 142"/>
                  <a:gd name="T96" fmla="*/ 8 w 60"/>
                  <a:gd name="T97" fmla="*/ 116 h 142"/>
                  <a:gd name="T98" fmla="*/ 18 w 60"/>
                  <a:gd name="T99" fmla="*/ 126 h 142"/>
                  <a:gd name="T100" fmla="*/ 22 w 60"/>
                  <a:gd name="T101" fmla="*/ 138 h 142"/>
                  <a:gd name="T102" fmla="*/ 26 w 60"/>
                  <a:gd name="T103" fmla="*/ 142 h 142"/>
                  <a:gd name="T104" fmla="*/ 34 w 60"/>
                  <a:gd name="T105" fmla="*/ 140 h 142"/>
                  <a:gd name="T106" fmla="*/ 40 w 60"/>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42">
                    <a:moveTo>
                      <a:pt x="40" y="136"/>
                    </a:moveTo>
                    <a:lnTo>
                      <a:pt x="40" y="136"/>
                    </a:lnTo>
                    <a:lnTo>
                      <a:pt x="36" y="132"/>
                    </a:lnTo>
                    <a:lnTo>
                      <a:pt x="36" y="130"/>
                    </a:lnTo>
                    <a:lnTo>
                      <a:pt x="36" y="126"/>
                    </a:lnTo>
                    <a:lnTo>
                      <a:pt x="36" y="126"/>
                    </a:lnTo>
                    <a:lnTo>
                      <a:pt x="38" y="124"/>
                    </a:lnTo>
                    <a:lnTo>
                      <a:pt x="42" y="124"/>
                    </a:lnTo>
                    <a:lnTo>
                      <a:pt x="46" y="122"/>
                    </a:lnTo>
                    <a:lnTo>
                      <a:pt x="48" y="116"/>
                    </a:lnTo>
                    <a:lnTo>
                      <a:pt x="48" y="116"/>
                    </a:lnTo>
                    <a:lnTo>
                      <a:pt x="50" y="106"/>
                    </a:lnTo>
                    <a:lnTo>
                      <a:pt x="54" y="104"/>
                    </a:lnTo>
                    <a:lnTo>
                      <a:pt x="56" y="104"/>
                    </a:lnTo>
                    <a:lnTo>
                      <a:pt x="60" y="100"/>
                    </a:lnTo>
                    <a:lnTo>
                      <a:pt x="60" y="100"/>
                    </a:lnTo>
                    <a:lnTo>
                      <a:pt x="60" y="96"/>
                    </a:lnTo>
                    <a:lnTo>
                      <a:pt x="60" y="92"/>
                    </a:lnTo>
                    <a:lnTo>
                      <a:pt x="58" y="90"/>
                    </a:lnTo>
                    <a:lnTo>
                      <a:pt x="58" y="86"/>
                    </a:lnTo>
                    <a:lnTo>
                      <a:pt x="58" y="86"/>
                    </a:lnTo>
                    <a:lnTo>
                      <a:pt x="58" y="86"/>
                    </a:lnTo>
                    <a:lnTo>
                      <a:pt x="58" y="86"/>
                    </a:lnTo>
                    <a:lnTo>
                      <a:pt x="58" y="82"/>
                    </a:lnTo>
                    <a:lnTo>
                      <a:pt x="56" y="82"/>
                    </a:lnTo>
                    <a:lnTo>
                      <a:pt x="56" y="82"/>
                    </a:lnTo>
                    <a:lnTo>
                      <a:pt x="56" y="82"/>
                    </a:lnTo>
                    <a:lnTo>
                      <a:pt x="54" y="82"/>
                    </a:lnTo>
                    <a:lnTo>
                      <a:pt x="54" y="82"/>
                    </a:lnTo>
                    <a:lnTo>
                      <a:pt x="54" y="82"/>
                    </a:lnTo>
                    <a:lnTo>
                      <a:pt x="54" y="82"/>
                    </a:lnTo>
                    <a:lnTo>
                      <a:pt x="50" y="82"/>
                    </a:lnTo>
                    <a:lnTo>
                      <a:pt x="46" y="76"/>
                    </a:lnTo>
                    <a:lnTo>
                      <a:pt x="42" y="68"/>
                    </a:lnTo>
                    <a:lnTo>
                      <a:pt x="42" y="62"/>
                    </a:lnTo>
                    <a:lnTo>
                      <a:pt x="42" y="62"/>
                    </a:lnTo>
                    <a:lnTo>
                      <a:pt x="44" y="60"/>
                    </a:lnTo>
                    <a:lnTo>
                      <a:pt x="42" y="58"/>
                    </a:lnTo>
                    <a:lnTo>
                      <a:pt x="42" y="56"/>
                    </a:lnTo>
                    <a:lnTo>
                      <a:pt x="42" y="54"/>
                    </a:lnTo>
                    <a:lnTo>
                      <a:pt x="42" y="54"/>
                    </a:lnTo>
                    <a:lnTo>
                      <a:pt x="42" y="52"/>
                    </a:lnTo>
                    <a:lnTo>
                      <a:pt x="42" y="52"/>
                    </a:lnTo>
                    <a:lnTo>
                      <a:pt x="44" y="52"/>
                    </a:lnTo>
                    <a:lnTo>
                      <a:pt x="44" y="52"/>
                    </a:lnTo>
                    <a:lnTo>
                      <a:pt x="44" y="46"/>
                    </a:lnTo>
                    <a:lnTo>
                      <a:pt x="44" y="38"/>
                    </a:lnTo>
                    <a:lnTo>
                      <a:pt x="44" y="38"/>
                    </a:lnTo>
                    <a:lnTo>
                      <a:pt x="44" y="26"/>
                    </a:lnTo>
                    <a:lnTo>
                      <a:pt x="42" y="22"/>
                    </a:lnTo>
                    <a:lnTo>
                      <a:pt x="38" y="18"/>
                    </a:lnTo>
                    <a:lnTo>
                      <a:pt x="38" y="18"/>
                    </a:lnTo>
                    <a:lnTo>
                      <a:pt x="32" y="16"/>
                    </a:lnTo>
                    <a:lnTo>
                      <a:pt x="32" y="12"/>
                    </a:lnTo>
                    <a:lnTo>
                      <a:pt x="30" y="8"/>
                    </a:lnTo>
                    <a:lnTo>
                      <a:pt x="26" y="6"/>
                    </a:lnTo>
                    <a:lnTo>
                      <a:pt x="26" y="6"/>
                    </a:lnTo>
                    <a:lnTo>
                      <a:pt x="22" y="10"/>
                    </a:lnTo>
                    <a:lnTo>
                      <a:pt x="20" y="10"/>
                    </a:lnTo>
                    <a:lnTo>
                      <a:pt x="18" y="8"/>
                    </a:lnTo>
                    <a:lnTo>
                      <a:pt x="16" y="4"/>
                    </a:lnTo>
                    <a:lnTo>
                      <a:pt x="16" y="4"/>
                    </a:lnTo>
                    <a:lnTo>
                      <a:pt x="14" y="0"/>
                    </a:lnTo>
                    <a:lnTo>
                      <a:pt x="14" y="0"/>
                    </a:lnTo>
                    <a:lnTo>
                      <a:pt x="10" y="4"/>
                    </a:lnTo>
                    <a:lnTo>
                      <a:pt x="8" y="12"/>
                    </a:lnTo>
                    <a:lnTo>
                      <a:pt x="2" y="20"/>
                    </a:lnTo>
                    <a:lnTo>
                      <a:pt x="2" y="20"/>
                    </a:lnTo>
                    <a:lnTo>
                      <a:pt x="2" y="22"/>
                    </a:lnTo>
                    <a:lnTo>
                      <a:pt x="2" y="22"/>
                    </a:lnTo>
                    <a:lnTo>
                      <a:pt x="0" y="24"/>
                    </a:lnTo>
                    <a:lnTo>
                      <a:pt x="2" y="26"/>
                    </a:lnTo>
                    <a:lnTo>
                      <a:pt x="4" y="30"/>
                    </a:lnTo>
                    <a:lnTo>
                      <a:pt x="2" y="38"/>
                    </a:lnTo>
                    <a:lnTo>
                      <a:pt x="2" y="38"/>
                    </a:lnTo>
                    <a:lnTo>
                      <a:pt x="2" y="38"/>
                    </a:lnTo>
                    <a:lnTo>
                      <a:pt x="2" y="38"/>
                    </a:lnTo>
                    <a:lnTo>
                      <a:pt x="2" y="38"/>
                    </a:lnTo>
                    <a:lnTo>
                      <a:pt x="2" y="38"/>
                    </a:lnTo>
                    <a:lnTo>
                      <a:pt x="6" y="40"/>
                    </a:lnTo>
                    <a:lnTo>
                      <a:pt x="8" y="44"/>
                    </a:lnTo>
                    <a:lnTo>
                      <a:pt x="8" y="58"/>
                    </a:lnTo>
                    <a:lnTo>
                      <a:pt x="6" y="72"/>
                    </a:lnTo>
                    <a:lnTo>
                      <a:pt x="4" y="76"/>
                    </a:lnTo>
                    <a:lnTo>
                      <a:pt x="6" y="80"/>
                    </a:lnTo>
                    <a:lnTo>
                      <a:pt x="6" y="80"/>
                    </a:lnTo>
                    <a:lnTo>
                      <a:pt x="6" y="82"/>
                    </a:lnTo>
                    <a:lnTo>
                      <a:pt x="6" y="84"/>
                    </a:lnTo>
                    <a:lnTo>
                      <a:pt x="2" y="86"/>
                    </a:lnTo>
                    <a:lnTo>
                      <a:pt x="0" y="92"/>
                    </a:lnTo>
                    <a:lnTo>
                      <a:pt x="0" y="96"/>
                    </a:lnTo>
                    <a:lnTo>
                      <a:pt x="2" y="100"/>
                    </a:lnTo>
                    <a:lnTo>
                      <a:pt x="2" y="100"/>
                    </a:lnTo>
                    <a:lnTo>
                      <a:pt x="2" y="108"/>
                    </a:lnTo>
                    <a:lnTo>
                      <a:pt x="2" y="110"/>
                    </a:lnTo>
                    <a:lnTo>
                      <a:pt x="2" y="112"/>
                    </a:lnTo>
                    <a:lnTo>
                      <a:pt x="8" y="116"/>
                    </a:lnTo>
                    <a:lnTo>
                      <a:pt x="8" y="116"/>
                    </a:lnTo>
                    <a:lnTo>
                      <a:pt x="14" y="120"/>
                    </a:lnTo>
                    <a:lnTo>
                      <a:pt x="18" y="126"/>
                    </a:lnTo>
                    <a:lnTo>
                      <a:pt x="22" y="132"/>
                    </a:lnTo>
                    <a:lnTo>
                      <a:pt x="22" y="138"/>
                    </a:lnTo>
                    <a:lnTo>
                      <a:pt x="24" y="140"/>
                    </a:lnTo>
                    <a:lnTo>
                      <a:pt x="26" y="142"/>
                    </a:lnTo>
                    <a:lnTo>
                      <a:pt x="26" y="142"/>
                    </a:lnTo>
                    <a:lnTo>
                      <a:pt x="34" y="140"/>
                    </a:lnTo>
                    <a:lnTo>
                      <a:pt x="36" y="138"/>
                    </a:lnTo>
                    <a:lnTo>
                      <a:pt x="40" y="136"/>
                    </a:lnTo>
                    <a:lnTo>
                      <a:pt x="40" y="13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3" name="Freeform 176"/>
              <p:cNvSpPr>
                <a:spLocks/>
              </p:cNvSpPr>
              <p:nvPr/>
            </p:nvSpPr>
            <p:spPr bwMode="auto">
              <a:xfrm>
                <a:off x="3380" y="2420"/>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0 w 2"/>
                  <a:gd name="T11" fmla="*/ 2 h 2"/>
                  <a:gd name="T12" fmla="*/ 0 w 2"/>
                  <a:gd name="T13" fmla="*/ 2 h 2"/>
                  <a:gd name="T14" fmla="*/ 0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0" y="0"/>
                    </a:lnTo>
                    <a:lnTo>
                      <a:pt x="0" y="0"/>
                    </a:lnTo>
                    <a:lnTo>
                      <a:pt x="0" y="2"/>
                    </a:lnTo>
                    <a:lnTo>
                      <a:pt x="0" y="2"/>
                    </a:lnTo>
                    <a:lnTo>
                      <a:pt x="0" y="2"/>
                    </a:lnTo>
                    <a:lnTo>
                      <a:pt x="0"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4" name="Freeform 177"/>
              <p:cNvSpPr>
                <a:spLocks/>
              </p:cNvSpPr>
              <p:nvPr/>
            </p:nvSpPr>
            <p:spPr bwMode="auto">
              <a:xfrm>
                <a:off x="3392" y="2450"/>
                <a:ext cx="2" cy="0"/>
              </a:xfrm>
              <a:custGeom>
                <a:avLst/>
                <a:gdLst>
                  <a:gd name="T0" fmla="*/ 0 w 2"/>
                  <a:gd name="T1" fmla="*/ 0 w 2"/>
                  <a:gd name="T2" fmla="*/ 0 w 2"/>
                  <a:gd name="T3" fmla="*/ 0 w 2"/>
                  <a:gd name="T4" fmla="*/ 2 w 2"/>
                  <a:gd name="T5" fmla="*/ 2 w 2"/>
                  <a:gd name="T6" fmla="*/ 0 w 2"/>
                  <a:gd name="T7" fmla="*/ 0 w 2"/>
                  <a:gd name="T8" fmla="*/ 0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lnTo>
                      <a:pt x="0" y="0"/>
                    </a:lnTo>
                    <a:lnTo>
                      <a:pt x="0" y="0"/>
                    </a:lnTo>
                    <a:lnTo>
                      <a:pt x="0" y="0"/>
                    </a:lnTo>
                    <a:lnTo>
                      <a:pt x="2" y="0"/>
                    </a:lnTo>
                    <a:lnTo>
                      <a:pt x="2"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5" name="Freeform 178"/>
              <p:cNvSpPr>
                <a:spLocks/>
              </p:cNvSpPr>
              <p:nvPr/>
            </p:nvSpPr>
            <p:spPr bwMode="auto">
              <a:xfrm>
                <a:off x="3232" y="2080"/>
                <a:ext cx="230" cy="138"/>
              </a:xfrm>
              <a:custGeom>
                <a:avLst/>
                <a:gdLst>
                  <a:gd name="T0" fmla="*/ 186 w 230"/>
                  <a:gd name="T1" fmla="*/ 4 h 138"/>
                  <a:gd name="T2" fmla="*/ 180 w 230"/>
                  <a:gd name="T3" fmla="*/ 0 h 138"/>
                  <a:gd name="T4" fmla="*/ 170 w 230"/>
                  <a:gd name="T5" fmla="*/ 4 h 138"/>
                  <a:gd name="T6" fmla="*/ 158 w 230"/>
                  <a:gd name="T7" fmla="*/ 0 h 138"/>
                  <a:gd name="T8" fmla="*/ 148 w 230"/>
                  <a:gd name="T9" fmla="*/ 2 h 138"/>
                  <a:gd name="T10" fmla="*/ 142 w 230"/>
                  <a:gd name="T11" fmla="*/ 16 h 138"/>
                  <a:gd name="T12" fmla="*/ 130 w 230"/>
                  <a:gd name="T13" fmla="*/ 22 h 138"/>
                  <a:gd name="T14" fmla="*/ 126 w 230"/>
                  <a:gd name="T15" fmla="*/ 22 h 138"/>
                  <a:gd name="T16" fmla="*/ 116 w 230"/>
                  <a:gd name="T17" fmla="*/ 18 h 138"/>
                  <a:gd name="T18" fmla="*/ 116 w 230"/>
                  <a:gd name="T19" fmla="*/ 20 h 138"/>
                  <a:gd name="T20" fmla="*/ 112 w 230"/>
                  <a:gd name="T21" fmla="*/ 24 h 138"/>
                  <a:gd name="T22" fmla="*/ 98 w 230"/>
                  <a:gd name="T23" fmla="*/ 24 h 138"/>
                  <a:gd name="T24" fmla="*/ 90 w 230"/>
                  <a:gd name="T25" fmla="*/ 26 h 138"/>
                  <a:gd name="T26" fmla="*/ 90 w 230"/>
                  <a:gd name="T27" fmla="*/ 34 h 138"/>
                  <a:gd name="T28" fmla="*/ 92 w 230"/>
                  <a:gd name="T29" fmla="*/ 38 h 138"/>
                  <a:gd name="T30" fmla="*/ 92 w 230"/>
                  <a:gd name="T31" fmla="*/ 38 h 138"/>
                  <a:gd name="T32" fmla="*/ 60 w 230"/>
                  <a:gd name="T33" fmla="*/ 42 h 138"/>
                  <a:gd name="T34" fmla="*/ 40 w 230"/>
                  <a:gd name="T35" fmla="*/ 30 h 138"/>
                  <a:gd name="T36" fmla="*/ 32 w 230"/>
                  <a:gd name="T37" fmla="*/ 26 h 138"/>
                  <a:gd name="T38" fmla="*/ 30 w 230"/>
                  <a:gd name="T39" fmla="*/ 42 h 138"/>
                  <a:gd name="T40" fmla="*/ 28 w 230"/>
                  <a:gd name="T41" fmla="*/ 44 h 138"/>
                  <a:gd name="T42" fmla="*/ 12 w 230"/>
                  <a:gd name="T43" fmla="*/ 42 h 138"/>
                  <a:gd name="T44" fmla="*/ 10 w 230"/>
                  <a:gd name="T45" fmla="*/ 44 h 138"/>
                  <a:gd name="T46" fmla="*/ 18 w 230"/>
                  <a:gd name="T47" fmla="*/ 50 h 138"/>
                  <a:gd name="T48" fmla="*/ 14 w 230"/>
                  <a:gd name="T49" fmla="*/ 56 h 138"/>
                  <a:gd name="T50" fmla="*/ 8 w 230"/>
                  <a:gd name="T51" fmla="*/ 62 h 138"/>
                  <a:gd name="T52" fmla="*/ 10 w 230"/>
                  <a:gd name="T53" fmla="*/ 70 h 138"/>
                  <a:gd name="T54" fmla="*/ 10 w 230"/>
                  <a:gd name="T55" fmla="*/ 72 h 138"/>
                  <a:gd name="T56" fmla="*/ 4 w 230"/>
                  <a:gd name="T57" fmla="*/ 86 h 138"/>
                  <a:gd name="T58" fmla="*/ 10 w 230"/>
                  <a:gd name="T59" fmla="*/ 100 h 138"/>
                  <a:gd name="T60" fmla="*/ 10 w 230"/>
                  <a:gd name="T61" fmla="*/ 102 h 138"/>
                  <a:gd name="T62" fmla="*/ 28 w 230"/>
                  <a:gd name="T63" fmla="*/ 114 h 138"/>
                  <a:gd name="T64" fmla="*/ 44 w 230"/>
                  <a:gd name="T65" fmla="*/ 128 h 138"/>
                  <a:gd name="T66" fmla="*/ 60 w 230"/>
                  <a:gd name="T67" fmla="*/ 134 h 138"/>
                  <a:gd name="T68" fmla="*/ 76 w 230"/>
                  <a:gd name="T69" fmla="*/ 138 h 138"/>
                  <a:gd name="T70" fmla="*/ 82 w 230"/>
                  <a:gd name="T71" fmla="*/ 132 h 138"/>
                  <a:gd name="T72" fmla="*/ 90 w 230"/>
                  <a:gd name="T73" fmla="*/ 130 h 138"/>
                  <a:gd name="T74" fmla="*/ 90 w 230"/>
                  <a:gd name="T75" fmla="*/ 130 h 138"/>
                  <a:gd name="T76" fmla="*/ 90 w 230"/>
                  <a:gd name="T77" fmla="*/ 130 h 138"/>
                  <a:gd name="T78" fmla="*/ 110 w 230"/>
                  <a:gd name="T79" fmla="*/ 122 h 138"/>
                  <a:gd name="T80" fmla="*/ 116 w 230"/>
                  <a:gd name="T81" fmla="*/ 120 h 138"/>
                  <a:gd name="T82" fmla="*/ 140 w 230"/>
                  <a:gd name="T83" fmla="*/ 120 h 138"/>
                  <a:gd name="T84" fmla="*/ 156 w 230"/>
                  <a:gd name="T85" fmla="*/ 118 h 138"/>
                  <a:gd name="T86" fmla="*/ 156 w 230"/>
                  <a:gd name="T87" fmla="*/ 116 h 138"/>
                  <a:gd name="T88" fmla="*/ 158 w 230"/>
                  <a:gd name="T89" fmla="*/ 114 h 138"/>
                  <a:gd name="T90" fmla="*/ 164 w 230"/>
                  <a:gd name="T91" fmla="*/ 116 h 138"/>
                  <a:gd name="T92" fmla="*/ 166 w 230"/>
                  <a:gd name="T93" fmla="*/ 116 h 138"/>
                  <a:gd name="T94" fmla="*/ 186 w 230"/>
                  <a:gd name="T95" fmla="*/ 84 h 138"/>
                  <a:gd name="T96" fmla="*/ 188 w 230"/>
                  <a:gd name="T97" fmla="*/ 76 h 138"/>
                  <a:gd name="T98" fmla="*/ 194 w 230"/>
                  <a:gd name="T99" fmla="*/ 66 h 138"/>
                  <a:gd name="T100" fmla="*/ 202 w 230"/>
                  <a:gd name="T101" fmla="*/ 50 h 138"/>
                  <a:gd name="T102" fmla="*/ 212 w 230"/>
                  <a:gd name="T103" fmla="*/ 40 h 138"/>
                  <a:gd name="T104" fmla="*/ 216 w 230"/>
                  <a:gd name="T105" fmla="*/ 40 h 138"/>
                  <a:gd name="T106" fmla="*/ 230 w 230"/>
                  <a:gd name="T107" fmla="*/ 30 h 138"/>
                  <a:gd name="T108" fmla="*/ 230 w 230"/>
                  <a:gd name="T109" fmla="*/ 28 h 138"/>
                  <a:gd name="T110" fmla="*/ 228 w 230"/>
                  <a:gd name="T111" fmla="*/ 24 h 138"/>
                  <a:gd name="T112" fmla="*/ 222 w 230"/>
                  <a:gd name="T113" fmla="*/ 24 h 138"/>
                  <a:gd name="T114" fmla="*/ 212 w 230"/>
                  <a:gd name="T115" fmla="*/ 12 h 138"/>
                  <a:gd name="T116" fmla="*/ 200 w 230"/>
                  <a:gd name="T117" fmla="*/ 8 h 138"/>
                  <a:gd name="T118" fmla="*/ 192 w 230"/>
                  <a:gd name="T119"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138">
                    <a:moveTo>
                      <a:pt x="188" y="10"/>
                    </a:moveTo>
                    <a:lnTo>
                      <a:pt x="188" y="10"/>
                    </a:lnTo>
                    <a:lnTo>
                      <a:pt x="186" y="4"/>
                    </a:lnTo>
                    <a:lnTo>
                      <a:pt x="182" y="0"/>
                    </a:lnTo>
                    <a:lnTo>
                      <a:pt x="180" y="0"/>
                    </a:lnTo>
                    <a:lnTo>
                      <a:pt x="180" y="0"/>
                    </a:lnTo>
                    <a:lnTo>
                      <a:pt x="176" y="2"/>
                    </a:lnTo>
                    <a:lnTo>
                      <a:pt x="176" y="2"/>
                    </a:lnTo>
                    <a:lnTo>
                      <a:pt x="170" y="4"/>
                    </a:lnTo>
                    <a:lnTo>
                      <a:pt x="170" y="4"/>
                    </a:lnTo>
                    <a:lnTo>
                      <a:pt x="162" y="2"/>
                    </a:lnTo>
                    <a:lnTo>
                      <a:pt x="158" y="0"/>
                    </a:lnTo>
                    <a:lnTo>
                      <a:pt x="152" y="0"/>
                    </a:lnTo>
                    <a:lnTo>
                      <a:pt x="152" y="0"/>
                    </a:lnTo>
                    <a:lnTo>
                      <a:pt x="148" y="2"/>
                    </a:lnTo>
                    <a:lnTo>
                      <a:pt x="146" y="6"/>
                    </a:lnTo>
                    <a:lnTo>
                      <a:pt x="144" y="12"/>
                    </a:lnTo>
                    <a:lnTo>
                      <a:pt x="142" y="16"/>
                    </a:lnTo>
                    <a:lnTo>
                      <a:pt x="142" y="16"/>
                    </a:lnTo>
                    <a:lnTo>
                      <a:pt x="130" y="22"/>
                    </a:lnTo>
                    <a:lnTo>
                      <a:pt x="130" y="22"/>
                    </a:lnTo>
                    <a:lnTo>
                      <a:pt x="128" y="22"/>
                    </a:lnTo>
                    <a:lnTo>
                      <a:pt x="128" y="22"/>
                    </a:lnTo>
                    <a:lnTo>
                      <a:pt x="126" y="22"/>
                    </a:lnTo>
                    <a:lnTo>
                      <a:pt x="122" y="20"/>
                    </a:lnTo>
                    <a:lnTo>
                      <a:pt x="120" y="18"/>
                    </a:lnTo>
                    <a:lnTo>
                      <a:pt x="116" y="18"/>
                    </a:lnTo>
                    <a:lnTo>
                      <a:pt x="116" y="18"/>
                    </a:lnTo>
                    <a:lnTo>
                      <a:pt x="116" y="20"/>
                    </a:lnTo>
                    <a:lnTo>
                      <a:pt x="116" y="20"/>
                    </a:lnTo>
                    <a:lnTo>
                      <a:pt x="114" y="24"/>
                    </a:lnTo>
                    <a:lnTo>
                      <a:pt x="112" y="24"/>
                    </a:lnTo>
                    <a:lnTo>
                      <a:pt x="112" y="24"/>
                    </a:lnTo>
                    <a:lnTo>
                      <a:pt x="108" y="26"/>
                    </a:lnTo>
                    <a:lnTo>
                      <a:pt x="104" y="24"/>
                    </a:lnTo>
                    <a:lnTo>
                      <a:pt x="98" y="24"/>
                    </a:lnTo>
                    <a:lnTo>
                      <a:pt x="92" y="24"/>
                    </a:lnTo>
                    <a:lnTo>
                      <a:pt x="92" y="24"/>
                    </a:lnTo>
                    <a:lnTo>
                      <a:pt x="90" y="26"/>
                    </a:lnTo>
                    <a:lnTo>
                      <a:pt x="90" y="26"/>
                    </a:lnTo>
                    <a:lnTo>
                      <a:pt x="88" y="30"/>
                    </a:lnTo>
                    <a:lnTo>
                      <a:pt x="90" y="34"/>
                    </a:lnTo>
                    <a:lnTo>
                      <a:pt x="92" y="38"/>
                    </a:lnTo>
                    <a:lnTo>
                      <a:pt x="92" y="38"/>
                    </a:lnTo>
                    <a:lnTo>
                      <a:pt x="92" y="38"/>
                    </a:lnTo>
                    <a:lnTo>
                      <a:pt x="92" y="38"/>
                    </a:lnTo>
                    <a:lnTo>
                      <a:pt x="92" y="38"/>
                    </a:lnTo>
                    <a:lnTo>
                      <a:pt x="92" y="38"/>
                    </a:lnTo>
                    <a:lnTo>
                      <a:pt x="66" y="42"/>
                    </a:lnTo>
                    <a:lnTo>
                      <a:pt x="66" y="42"/>
                    </a:lnTo>
                    <a:lnTo>
                      <a:pt x="60" y="42"/>
                    </a:lnTo>
                    <a:lnTo>
                      <a:pt x="54" y="40"/>
                    </a:lnTo>
                    <a:lnTo>
                      <a:pt x="46" y="36"/>
                    </a:lnTo>
                    <a:lnTo>
                      <a:pt x="40" y="30"/>
                    </a:lnTo>
                    <a:lnTo>
                      <a:pt x="36" y="28"/>
                    </a:lnTo>
                    <a:lnTo>
                      <a:pt x="32" y="26"/>
                    </a:lnTo>
                    <a:lnTo>
                      <a:pt x="32" y="26"/>
                    </a:lnTo>
                    <a:lnTo>
                      <a:pt x="30" y="32"/>
                    </a:lnTo>
                    <a:lnTo>
                      <a:pt x="30" y="38"/>
                    </a:lnTo>
                    <a:lnTo>
                      <a:pt x="30" y="42"/>
                    </a:lnTo>
                    <a:lnTo>
                      <a:pt x="30" y="42"/>
                    </a:lnTo>
                    <a:lnTo>
                      <a:pt x="28" y="44"/>
                    </a:lnTo>
                    <a:lnTo>
                      <a:pt x="28" y="44"/>
                    </a:lnTo>
                    <a:lnTo>
                      <a:pt x="24" y="44"/>
                    </a:lnTo>
                    <a:lnTo>
                      <a:pt x="18" y="42"/>
                    </a:lnTo>
                    <a:lnTo>
                      <a:pt x="12" y="42"/>
                    </a:lnTo>
                    <a:lnTo>
                      <a:pt x="8" y="44"/>
                    </a:lnTo>
                    <a:lnTo>
                      <a:pt x="8" y="44"/>
                    </a:lnTo>
                    <a:lnTo>
                      <a:pt x="10" y="44"/>
                    </a:lnTo>
                    <a:lnTo>
                      <a:pt x="14" y="46"/>
                    </a:lnTo>
                    <a:lnTo>
                      <a:pt x="16" y="50"/>
                    </a:lnTo>
                    <a:lnTo>
                      <a:pt x="18" y="50"/>
                    </a:lnTo>
                    <a:lnTo>
                      <a:pt x="18" y="52"/>
                    </a:lnTo>
                    <a:lnTo>
                      <a:pt x="18" y="52"/>
                    </a:lnTo>
                    <a:lnTo>
                      <a:pt x="14" y="56"/>
                    </a:lnTo>
                    <a:lnTo>
                      <a:pt x="12" y="56"/>
                    </a:lnTo>
                    <a:lnTo>
                      <a:pt x="10" y="58"/>
                    </a:lnTo>
                    <a:lnTo>
                      <a:pt x="8" y="62"/>
                    </a:lnTo>
                    <a:lnTo>
                      <a:pt x="8" y="62"/>
                    </a:lnTo>
                    <a:lnTo>
                      <a:pt x="10" y="66"/>
                    </a:lnTo>
                    <a:lnTo>
                      <a:pt x="10" y="70"/>
                    </a:lnTo>
                    <a:lnTo>
                      <a:pt x="12" y="72"/>
                    </a:lnTo>
                    <a:lnTo>
                      <a:pt x="10" y="72"/>
                    </a:lnTo>
                    <a:lnTo>
                      <a:pt x="10" y="72"/>
                    </a:lnTo>
                    <a:lnTo>
                      <a:pt x="0" y="84"/>
                    </a:lnTo>
                    <a:lnTo>
                      <a:pt x="0" y="84"/>
                    </a:lnTo>
                    <a:lnTo>
                      <a:pt x="4" y="86"/>
                    </a:lnTo>
                    <a:lnTo>
                      <a:pt x="6" y="90"/>
                    </a:lnTo>
                    <a:lnTo>
                      <a:pt x="8" y="96"/>
                    </a:lnTo>
                    <a:lnTo>
                      <a:pt x="10" y="100"/>
                    </a:lnTo>
                    <a:lnTo>
                      <a:pt x="10" y="100"/>
                    </a:lnTo>
                    <a:lnTo>
                      <a:pt x="10" y="102"/>
                    </a:lnTo>
                    <a:lnTo>
                      <a:pt x="10" y="102"/>
                    </a:lnTo>
                    <a:lnTo>
                      <a:pt x="12" y="102"/>
                    </a:lnTo>
                    <a:lnTo>
                      <a:pt x="12" y="102"/>
                    </a:lnTo>
                    <a:lnTo>
                      <a:pt x="28" y="114"/>
                    </a:lnTo>
                    <a:lnTo>
                      <a:pt x="36" y="122"/>
                    </a:lnTo>
                    <a:lnTo>
                      <a:pt x="38" y="128"/>
                    </a:lnTo>
                    <a:lnTo>
                      <a:pt x="44" y="128"/>
                    </a:lnTo>
                    <a:lnTo>
                      <a:pt x="44" y="128"/>
                    </a:lnTo>
                    <a:lnTo>
                      <a:pt x="50" y="130"/>
                    </a:lnTo>
                    <a:lnTo>
                      <a:pt x="60" y="134"/>
                    </a:lnTo>
                    <a:lnTo>
                      <a:pt x="68" y="138"/>
                    </a:lnTo>
                    <a:lnTo>
                      <a:pt x="72" y="138"/>
                    </a:lnTo>
                    <a:lnTo>
                      <a:pt x="76" y="138"/>
                    </a:lnTo>
                    <a:lnTo>
                      <a:pt x="76" y="138"/>
                    </a:lnTo>
                    <a:lnTo>
                      <a:pt x="80" y="136"/>
                    </a:lnTo>
                    <a:lnTo>
                      <a:pt x="82" y="132"/>
                    </a:lnTo>
                    <a:lnTo>
                      <a:pt x="84" y="130"/>
                    </a:lnTo>
                    <a:lnTo>
                      <a:pt x="90" y="130"/>
                    </a:lnTo>
                    <a:lnTo>
                      <a:pt x="90" y="130"/>
                    </a:lnTo>
                    <a:lnTo>
                      <a:pt x="90" y="130"/>
                    </a:lnTo>
                    <a:lnTo>
                      <a:pt x="90" y="130"/>
                    </a:lnTo>
                    <a:lnTo>
                      <a:pt x="90" y="130"/>
                    </a:lnTo>
                    <a:lnTo>
                      <a:pt x="90" y="130"/>
                    </a:lnTo>
                    <a:lnTo>
                      <a:pt x="90" y="130"/>
                    </a:lnTo>
                    <a:lnTo>
                      <a:pt x="90" y="130"/>
                    </a:lnTo>
                    <a:lnTo>
                      <a:pt x="104" y="126"/>
                    </a:lnTo>
                    <a:lnTo>
                      <a:pt x="104" y="126"/>
                    </a:lnTo>
                    <a:lnTo>
                      <a:pt x="110" y="122"/>
                    </a:lnTo>
                    <a:lnTo>
                      <a:pt x="110" y="122"/>
                    </a:lnTo>
                    <a:lnTo>
                      <a:pt x="116" y="120"/>
                    </a:lnTo>
                    <a:lnTo>
                      <a:pt x="116" y="120"/>
                    </a:lnTo>
                    <a:lnTo>
                      <a:pt x="126" y="120"/>
                    </a:lnTo>
                    <a:lnTo>
                      <a:pt x="140" y="120"/>
                    </a:lnTo>
                    <a:lnTo>
                      <a:pt x="140" y="120"/>
                    </a:lnTo>
                    <a:lnTo>
                      <a:pt x="140" y="120"/>
                    </a:lnTo>
                    <a:lnTo>
                      <a:pt x="140" y="120"/>
                    </a:lnTo>
                    <a:lnTo>
                      <a:pt x="156" y="118"/>
                    </a:lnTo>
                    <a:lnTo>
                      <a:pt x="156" y="118"/>
                    </a:lnTo>
                    <a:lnTo>
                      <a:pt x="158" y="118"/>
                    </a:lnTo>
                    <a:lnTo>
                      <a:pt x="156" y="116"/>
                    </a:lnTo>
                    <a:lnTo>
                      <a:pt x="156" y="116"/>
                    </a:lnTo>
                    <a:lnTo>
                      <a:pt x="158" y="114"/>
                    </a:lnTo>
                    <a:lnTo>
                      <a:pt x="158" y="114"/>
                    </a:lnTo>
                    <a:lnTo>
                      <a:pt x="160" y="114"/>
                    </a:lnTo>
                    <a:lnTo>
                      <a:pt x="160" y="114"/>
                    </a:lnTo>
                    <a:lnTo>
                      <a:pt x="164" y="116"/>
                    </a:lnTo>
                    <a:lnTo>
                      <a:pt x="164" y="116"/>
                    </a:lnTo>
                    <a:lnTo>
                      <a:pt x="166" y="116"/>
                    </a:lnTo>
                    <a:lnTo>
                      <a:pt x="166" y="116"/>
                    </a:lnTo>
                    <a:lnTo>
                      <a:pt x="170" y="112"/>
                    </a:lnTo>
                    <a:lnTo>
                      <a:pt x="176" y="104"/>
                    </a:lnTo>
                    <a:lnTo>
                      <a:pt x="186" y="84"/>
                    </a:lnTo>
                    <a:lnTo>
                      <a:pt x="186" y="84"/>
                    </a:lnTo>
                    <a:lnTo>
                      <a:pt x="188" y="78"/>
                    </a:lnTo>
                    <a:lnTo>
                      <a:pt x="188" y="76"/>
                    </a:lnTo>
                    <a:lnTo>
                      <a:pt x="188" y="72"/>
                    </a:lnTo>
                    <a:lnTo>
                      <a:pt x="194" y="66"/>
                    </a:lnTo>
                    <a:lnTo>
                      <a:pt x="194" y="66"/>
                    </a:lnTo>
                    <a:lnTo>
                      <a:pt x="200" y="58"/>
                    </a:lnTo>
                    <a:lnTo>
                      <a:pt x="202" y="54"/>
                    </a:lnTo>
                    <a:lnTo>
                      <a:pt x="202" y="50"/>
                    </a:lnTo>
                    <a:lnTo>
                      <a:pt x="206" y="44"/>
                    </a:lnTo>
                    <a:lnTo>
                      <a:pt x="206" y="44"/>
                    </a:lnTo>
                    <a:lnTo>
                      <a:pt x="212" y="40"/>
                    </a:lnTo>
                    <a:lnTo>
                      <a:pt x="214" y="40"/>
                    </a:lnTo>
                    <a:lnTo>
                      <a:pt x="214" y="40"/>
                    </a:lnTo>
                    <a:lnTo>
                      <a:pt x="216" y="40"/>
                    </a:lnTo>
                    <a:lnTo>
                      <a:pt x="216" y="40"/>
                    </a:lnTo>
                    <a:lnTo>
                      <a:pt x="222" y="38"/>
                    </a:lnTo>
                    <a:lnTo>
                      <a:pt x="230" y="30"/>
                    </a:lnTo>
                    <a:lnTo>
                      <a:pt x="230" y="30"/>
                    </a:lnTo>
                    <a:lnTo>
                      <a:pt x="230" y="28"/>
                    </a:lnTo>
                    <a:lnTo>
                      <a:pt x="230" y="28"/>
                    </a:lnTo>
                    <a:lnTo>
                      <a:pt x="230" y="26"/>
                    </a:lnTo>
                    <a:lnTo>
                      <a:pt x="230" y="24"/>
                    </a:lnTo>
                    <a:lnTo>
                      <a:pt x="228" y="24"/>
                    </a:lnTo>
                    <a:lnTo>
                      <a:pt x="224" y="24"/>
                    </a:lnTo>
                    <a:lnTo>
                      <a:pt x="224" y="24"/>
                    </a:lnTo>
                    <a:lnTo>
                      <a:pt x="222" y="24"/>
                    </a:lnTo>
                    <a:lnTo>
                      <a:pt x="220" y="22"/>
                    </a:lnTo>
                    <a:lnTo>
                      <a:pt x="218" y="18"/>
                    </a:lnTo>
                    <a:lnTo>
                      <a:pt x="212" y="12"/>
                    </a:lnTo>
                    <a:lnTo>
                      <a:pt x="202" y="6"/>
                    </a:lnTo>
                    <a:lnTo>
                      <a:pt x="202" y="6"/>
                    </a:lnTo>
                    <a:lnTo>
                      <a:pt x="200" y="8"/>
                    </a:lnTo>
                    <a:lnTo>
                      <a:pt x="194" y="10"/>
                    </a:lnTo>
                    <a:lnTo>
                      <a:pt x="194" y="10"/>
                    </a:lnTo>
                    <a:lnTo>
                      <a:pt x="192" y="10"/>
                    </a:lnTo>
                    <a:lnTo>
                      <a:pt x="188" y="10"/>
                    </a:lnTo>
                    <a:lnTo>
                      <a:pt x="188"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6" name="Freeform 179"/>
              <p:cNvSpPr>
                <a:spLocks/>
              </p:cNvSpPr>
              <p:nvPr/>
            </p:nvSpPr>
            <p:spPr bwMode="auto">
              <a:xfrm>
                <a:off x="3392" y="2194"/>
                <a:ext cx="4" cy="2"/>
              </a:xfrm>
              <a:custGeom>
                <a:avLst/>
                <a:gdLst>
                  <a:gd name="T0" fmla="*/ 0 w 4"/>
                  <a:gd name="T1" fmla="*/ 0 h 2"/>
                  <a:gd name="T2" fmla="*/ 0 w 4"/>
                  <a:gd name="T3" fmla="*/ 0 h 2"/>
                  <a:gd name="T4" fmla="*/ 4 w 4"/>
                  <a:gd name="T5" fmla="*/ 2 h 2"/>
                  <a:gd name="T6" fmla="*/ 4 w 4"/>
                  <a:gd name="T7" fmla="*/ 2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2"/>
                    </a:lnTo>
                    <a:lnTo>
                      <a:pt x="4"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7" name="Freeform 180"/>
              <p:cNvSpPr>
                <a:spLocks/>
              </p:cNvSpPr>
              <p:nvPr/>
            </p:nvSpPr>
            <p:spPr bwMode="auto">
              <a:xfrm>
                <a:off x="3342" y="2200"/>
                <a:ext cx="30" cy="2"/>
              </a:xfrm>
              <a:custGeom>
                <a:avLst/>
                <a:gdLst>
                  <a:gd name="T0" fmla="*/ 30 w 30"/>
                  <a:gd name="T1" fmla="*/ 2 h 2"/>
                  <a:gd name="T2" fmla="*/ 30 w 30"/>
                  <a:gd name="T3" fmla="*/ 2 h 2"/>
                  <a:gd name="T4" fmla="*/ 30 w 30"/>
                  <a:gd name="T5" fmla="*/ 0 h 2"/>
                  <a:gd name="T6" fmla="*/ 30 w 30"/>
                  <a:gd name="T7" fmla="*/ 0 h 2"/>
                  <a:gd name="T8" fmla="*/ 30 w 30"/>
                  <a:gd name="T9" fmla="*/ 0 h 2"/>
                  <a:gd name="T10" fmla="*/ 30 w 30"/>
                  <a:gd name="T11" fmla="*/ 0 h 2"/>
                  <a:gd name="T12" fmla="*/ 16 w 30"/>
                  <a:gd name="T13" fmla="*/ 0 h 2"/>
                  <a:gd name="T14" fmla="*/ 6 w 30"/>
                  <a:gd name="T15" fmla="*/ 0 h 2"/>
                  <a:gd name="T16" fmla="*/ 6 w 30"/>
                  <a:gd name="T17" fmla="*/ 0 h 2"/>
                  <a:gd name="T18" fmla="*/ 0 w 30"/>
                  <a:gd name="T19" fmla="*/ 2 h 2"/>
                  <a:gd name="T20" fmla="*/ 0 w 30"/>
                  <a:gd name="T21" fmla="*/ 2 h 2"/>
                  <a:gd name="T22" fmla="*/ 6 w 30"/>
                  <a:gd name="T23" fmla="*/ 0 h 2"/>
                  <a:gd name="T24" fmla="*/ 6 w 30"/>
                  <a:gd name="T25" fmla="*/ 0 h 2"/>
                  <a:gd name="T26" fmla="*/ 14 w 30"/>
                  <a:gd name="T27" fmla="*/ 0 h 2"/>
                  <a:gd name="T28" fmla="*/ 30 w 30"/>
                  <a:gd name="T29" fmla="*/ 2 h 2"/>
                  <a:gd name="T30" fmla="*/ 30 w 30"/>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
                    <a:moveTo>
                      <a:pt x="30" y="2"/>
                    </a:moveTo>
                    <a:lnTo>
                      <a:pt x="30" y="2"/>
                    </a:lnTo>
                    <a:lnTo>
                      <a:pt x="30" y="0"/>
                    </a:lnTo>
                    <a:lnTo>
                      <a:pt x="30" y="0"/>
                    </a:lnTo>
                    <a:lnTo>
                      <a:pt x="30" y="0"/>
                    </a:lnTo>
                    <a:lnTo>
                      <a:pt x="30" y="0"/>
                    </a:lnTo>
                    <a:lnTo>
                      <a:pt x="16" y="0"/>
                    </a:lnTo>
                    <a:lnTo>
                      <a:pt x="6" y="0"/>
                    </a:lnTo>
                    <a:lnTo>
                      <a:pt x="6" y="0"/>
                    </a:lnTo>
                    <a:lnTo>
                      <a:pt x="0" y="2"/>
                    </a:lnTo>
                    <a:lnTo>
                      <a:pt x="0" y="2"/>
                    </a:lnTo>
                    <a:lnTo>
                      <a:pt x="6" y="0"/>
                    </a:lnTo>
                    <a:lnTo>
                      <a:pt x="6" y="0"/>
                    </a:lnTo>
                    <a:lnTo>
                      <a:pt x="14" y="0"/>
                    </a:lnTo>
                    <a:lnTo>
                      <a:pt x="30" y="2"/>
                    </a:lnTo>
                    <a:lnTo>
                      <a:pt x="3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8" name="Freeform 181"/>
              <p:cNvSpPr>
                <a:spLocks/>
              </p:cNvSpPr>
              <p:nvPr/>
            </p:nvSpPr>
            <p:spPr bwMode="auto">
              <a:xfrm>
                <a:off x="3322" y="2206"/>
                <a:ext cx="14" cy="4"/>
              </a:xfrm>
              <a:custGeom>
                <a:avLst/>
                <a:gdLst>
                  <a:gd name="T0" fmla="*/ 0 w 14"/>
                  <a:gd name="T1" fmla="*/ 4 h 4"/>
                  <a:gd name="T2" fmla="*/ 0 w 14"/>
                  <a:gd name="T3" fmla="*/ 4 h 4"/>
                  <a:gd name="T4" fmla="*/ 0 w 14"/>
                  <a:gd name="T5" fmla="*/ 4 h 4"/>
                  <a:gd name="T6" fmla="*/ 0 w 14"/>
                  <a:gd name="T7" fmla="*/ 4 h 4"/>
                  <a:gd name="T8" fmla="*/ 14 w 14"/>
                  <a:gd name="T9" fmla="*/ 0 h 4"/>
                  <a:gd name="T10" fmla="*/ 14 w 14"/>
                  <a:gd name="T11" fmla="*/ 0 h 4"/>
                  <a:gd name="T12" fmla="*/ 0 w 14"/>
                  <a:gd name="T13" fmla="*/ 4 h 4"/>
                  <a:gd name="T14" fmla="*/ 0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0" y="4"/>
                    </a:moveTo>
                    <a:lnTo>
                      <a:pt x="0" y="4"/>
                    </a:lnTo>
                    <a:lnTo>
                      <a:pt x="0" y="4"/>
                    </a:lnTo>
                    <a:lnTo>
                      <a:pt x="0" y="4"/>
                    </a:lnTo>
                    <a:lnTo>
                      <a:pt x="14" y="0"/>
                    </a:lnTo>
                    <a:lnTo>
                      <a:pt x="14"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09" name="Freeform 182"/>
              <p:cNvSpPr>
                <a:spLocks/>
              </p:cNvSpPr>
              <p:nvPr/>
            </p:nvSpPr>
            <p:spPr bwMode="auto">
              <a:xfrm>
                <a:off x="3254" y="2030"/>
                <a:ext cx="196" cy="92"/>
              </a:xfrm>
              <a:custGeom>
                <a:avLst/>
                <a:gdLst>
                  <a:gd name="T0" fmla="*/ 160 w 196"/>
                  <a:gd name="T1" fmla="*/ 8 h 92"/>
                  <a:gd name="T2" fmla="*/ 126 w 196"/>
                  <a:gd name="T3" fmla="*/ 8 h 92"/>
                  <a:gd name="T4" fmla="*/ 116 w 196"/>
                  <a:gd name="T5" fmla="*/ 14 h 92"/>
                  <a:gd name="T6" fmla="*/ 110 w 196"/>
                  <a:gd name="T7" fmla="*/ 20 h 92"/>
                  <a:gd name="T8" fmla="*/ 104 w 196"/>
                  <a:gd name="T9" fmla="*/ 18 h 92"/>
                  <a:gd name="T10" fmla="*/ 102 w 196"/>
                  <a:gd name="T11" fmla="*/ 16 h 92"/>
                  <a:gd name="T12" fmla="*/ 102 w 196"/>
                  <a:gd name="T13" fmla="*/ 10 h 92"/>
                  <a:gd name="T14" fmla="*/ 98 w 196"/>
                  <a:gd name="T15" fmla="*/ 2 h 92"/>
                  <a:gd name="T16" fmla="*/ 84 w 196"/>
                  <a:gd name="T17" fmla="*/ 2 h 92"/>
                  <a:gd name="T18" fmla="*/ 76 w 196"/>
                  <a:gd name="T19" fmla="*/ 10 h 92"/>
                  <a:gd name="T20" fmla="*/ 74 w 196"/>
                  <a:gd name="T21" fmla="*/ 8 h 92"/>
                  <a:gd name="T22" fmla="*/ 74 w 196"/>
                  <a:gd name="T23" fmla="*/ 4 h 92"/>
                  <a:gd name="T24" fmla="*/ 70 w 196"/>
                  <a:gd name="T25" fmla="*/ 2 h 92"/>
                  <a:gd name="T26" fmla="*/ 50 w 196"/>
                  <a:gd name="T27" fmla="*/ 12 h 92"/>
                  <a:gd name="T28" fmla="*/ 42 w 196"/>
                  <a:gd name="T29" fmla="*/ 28 h 92"/>
                  <a:gd name="T30" fmla="*/ 32 w 196"/>
                  <a:gd name="T31" fmla="*/ 34 h 92"/>
                  <a:gd name="T32" fmla="*/ 18 w 196"/>
                  <a:gd name="T33" fmla="*/ 36 h 92"/>
                  <a:gd name="T34" fmla="*/ 8 w 196"/>
                  <a:gd name="T35" fmla="*/ 40 h 92"/>
                  <a:gd name="T36" fmla="*/ 2 w 196"/>
                  <a:gd name="T37" fmla="*/ 52 h 92"/>
                  <a:gd name="T38" fmla="*/ 2 w 196"/>
                  <a:gd name="T39" fmla="*/ 64 h 92"/>
                  <a:gd name="T40" fmla="*/ 14 w 196"/>
                  <a:gd name="T41" fmla="*/ 78 h 92"/>
                  <a:gd name="T42" fmla="*/ 32 w 196"/>
                  <a:gd name="T43" fmla="*/ 90 h 92"/>
                  <a:gd name="T44" fmla="*/ 44 w 196"/>
                  <a:gd name="T45" fmla="*/ 92 h 92"/>
                  <a:gd name="T46" fmla="*/ 66 w 196"/>
                  <a:gd name="T47" fmla="*/ 82 h 92"/>
                  <a:gd name="T48" fmla="*/ 68 w 196"/>
                  <a:gd name="T49" fmla="*/ 76 h 92"/>
                  <a:gd name="T50" fmla="*/ 76 w 196"/>
                  <a:gd name="T51" fmla="*/ 74 h 92"/>
                  <a:gd name="T52" fmla="*/ 90 w 196"/>
                  <a:gd name="T53" fmla="*/ 74 h 92"/>
                  <a:gd name="T54" fmla="*/ 92 w 196"/>
                  <a:gd name="T55" fmla="*/ 70 h 92"/>
                  <a:gd name="T56" fmla="*/ 94 w 196"/>
                  <a:gd name="T57" fmla="*/ 68 h 92"/>
                  <a:gd name="T58" fmla="*/ 104 w 196"/>
                  <a:gd name="T59" fmla="*/ 72 h 92"/>
                  <a:gd name="T60" fmla="*/ 108 w 196"/>
                  <a:gd name="T61" fmla="*/ 72 h 92"/>
                  <a:gd name="T62" fmla="*/ 120 w 196"/>
                  <a:gd name="T63" fmla="*/ 66 h 92"/>
                  <a:gd name="T64" fmla="*/ 126 w 196"/>
                  <a:gd name="T65" fmla="*/ 52 h 92"/>
                  <a:gd name="T66" fmla="*/ 130 w 196"/>
                  <a:gd name="T67" fmla="*/ 50 h 92"/>
                  <a:gd name="T68" fmla="*/ 130 w 196"/>
                  <a:gd name="T69" fmla="*/ 50 h 92"/>
                  <a:gd name="T70" fmla="*/ 148 w 196"/>
                  <a:gd name="T71" fmla="*/ 54 h 92"/>
                  <a:gd name="T72" fmla="*/ 152 w 196"/>
                  <a:gd name="T73" fmla="*/ 52 h 92"/>
                  <a:gd name="T74" fmla="*/ 162 w 196"/>
                  <a:gd name="T75" fmla="*/ 50 h 92"/>
                  <a:gd name="T76" fmla="*/ 168 w 196"/>
                  <a:gd name="T77" fmla="*/ 60 h 92"/>
                  <a:gd name="T78" fmla="*/ 172 w 196"/>
                  <a:gd name="T79" fmla="*/ 60 h 92"/>
                  <a:gd name="T80" fmla="*/ 180 w 196"/>
                  <a:gd name="T81" fmla="*/ 56 h 92"/>
                  <a:gd name="T82" fmla="*/ 182 w 196"/>
                  <a:gd name="T83" fmla="*/ 56 h 92"/>
                  <a:gd name="T84" fmla="*/ 188 w 196"/>
                  <a:gd name="T85" fmla="*/ 44 h 92"/>
                  <a:gd name="T86" fmla="*/ 192 w 196"/>
                  <a:gd name="T87" fmla="*/ 38 h 92"/>
                  <a:gd name="T88" fmla="*/ 196 w 196"/>
                  <a:gd name="T89" fmla="*/ 24 h 92"/>
                  <a:gd name="T90" fmla="*/ 178 w 196"/>
                  <a:gd name="T91" fmla="*/ 16 h 92"/>
                  <a:gd name="T92" fmla="*/ 178 w 196"/>
                  <a:gd name="T93"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92">
                    <a:moveTo>
                      <a:pt x="176" y="12"/>
                    </a:moveTo>
                    <a:lnTo>
                      <a:pt x="176" y="12"/>
                    </a:lnTo>
                    <a:lnTo>
                      <a:pt x="160" y="8"/>
                    </a:lnTo>
                    <a:lnTo>
                      <a:pt x="146" y="8"/>
                    </a:lnTo>
                    <a:lnTo>
                      <a:pt x="126" y="8"/>
                    </a:lnTo>
                    <a:lnTo>
                      <a:pt x="126" y="8"/>
                    </a:lnTo>
                    <a:lnTo>
                      <a:pt x="122" y="8"/>
                    </a:lnTo>
                    <a:lnTo>
                      <a:pt x="120" y="10"/>
                    </a:lnTo>
                    <a:lnTo>
                      <a:pt x="116" y="14"/>
                    </a:lnTo>
                    <a:lnTo>
                      <a:pt x="112" y="18"/>
                    </a:lnTo>
                    <a:lnTo>
                      <a:pt x="112" y="20"/>
                    </a:lnTo>
                    <a:lnTo>
                      <a:pt x="110" y="20"/>
                    </a:lnTo>
                    <a:lnTo>
                      <a:pt x="110" y="20"/>
                    </a:lnTo>
                    <a:lnTo>
                      <a:pt x="108" y="18"/>
                    </a:lnTo>
                    <a:lnTo>
                      <a:pt x="104" y="18"/>
                    </a:lnTo>
                    <a:lnTo>
                      <a:pt x="102" y="18"/>
                    </a:lnTo>
                    <a:lnTo>
                      <a:pt x="102" y="16"/>
                    </a:lnTo>
                    <a:lnTo>
                      <a:pt x="102" y="16"/>
                    </a:lnTo>
                    <a:lnTo>
                      <a:pt x="102" y="14"/>
                    </a:lnTo>
                    <a:lnTo>
                      <a:pt x="102" y="14"/>
                    </a:lnTo>
                    <a:lnTo>
                      <a:pt x="102" y="10"/>
                    </a:lnTo>
                    <a:lnTo>
                      <a:pt x="102" y="6"/>
                    </a:lnTo>
                    <a:lnTo>
                      <a:pt x="102" y="6"/>
                    </a:lnTo>
                    <a:lnTo>
                      <a:pt x="98" y="2"/>
                    </a:lnTo>
                    <a:lnTo>
                      <a:pt x="94" y="0"/>
                    </a:lnTo>
                    <a:lnTo>
                      <a:pt x="88" y="0"/>
                    </a:lnTo>
                    <a:lnTo>
                      <a:pt x="84" y="2"/>
                    </a:lnTo>
                    <a:lnTo>
                      <a:pt x="84" y="2"/>
                    </a:lnTo>
                    <a:lnTo>
                      <a:pt x="80" y="8"/>
                    </a:lnTo>
                    <a:lnTo>
                      <a:pt x="76" y="10"/>
                    </a:lnTo>
                    <a:lnTo>
                      <a:pt x="74" y="10"/>
                    </a:lnTo>
                    <a:lnTo>
                      <a:pt x="74" y="8"/>
                    </a:lnTo>
                    <a:lnTo>
                      <a:pt x="74" y="8"/>
                    </a:lnTo>
                    <a:lnTo>
                      <a:pt x="74" y="6"/>
                    </a:lnTo>
                    <a:lnTo>
                      <a:pt x="74" y="6"/>
                    </a:lnTo>
                    <a:lnTo>
                      <a:pt x="74" y="4"/>
                    </a:lnTo>
                    <a:lnTo>
                      <a:pt x="74" y="4"/>
                    </a:lnTo>
                    <a:lnTo>
                      <a:pt x="72" y="4"/>
                    </a:lnTo>
                    <a:lnTo>
                      <a:pt x="70" y="2"/>
                    </a:lnTo>
                    <a:lnTo>
                      <a:pt x="70" y="2"/>
                    </a:lnTo>
                    <a:lnTo>
                      <a:pt x="58" y="8"/>
                    </a:lnTo>
                    <a:lnTo>
                      <a:pt x="50" y="12"/>
                    </a:lnTo>
                    <a:lnTo>
                      <a:pt x="46" y="16"/>
                    </a:lnTo>
                    <a:lnTo>
                      <a:pt x="44" y="20"/>
                    </a:lnTo>
                    <a:lnTo>
                      <a:pt x="42" y="28"/>
                    </a:lnTo>
                    <a:lnTo>
                      <a:pt x="38" y="30"/>
                    </a:lnTo>
                    <a:lnTo>
                      <a:pt x="32" y="34"/>
                    </a:lnTo>
                    <a:lnTo>
                      <a:pt x="32" y="34"/>
                    </a:lnTo>
                    <a:lnTo>
                      <a:pt x="28" y="36"/>
                    </a:lnTo>
                    <a:lnTo>
                      <a:pt x="26" y="36"/>
                    </a:lnTo>
                    <a:lnTo>
                      <a:pt x="18" y="36"/>
                    </a:lnTo>
                    <a:lnTo>
                      <a:pt x="14" y="36"/>
                    </a:lnTo>
                    <a:lnTo>
                      <a:pt x="12" y="38"/>
                    </a:lnTo>
                    <a:lnTo>
                      <a:pt x="8" y="40"/>
                    </a:lnTo>
                    <a:lnTo>
                      <a:pt x="4" y="46"/>
                    </a:lnTo>
                    <a:lnTo>
                      <a:pt x="4" y="46"/>
                    </a:lnTo>
                    <a:lnTo>
                      <a:pt x="2" y="52"/>
                    </a:lnTo>
                    <a:lnTo>
                      <a:pt x="0" y="58"/>
                    </a:lnTo>
                    <a:lnTo>
                      <a:pt x="0" y="62"/>
                    </a:lnTo>
                    <a:lnTo>
                      <a:pt x="2" y="64"/>
                    </a:lnTo>
                    <a:lnTo>
                      <a:pt x="10" y="76"/>
                    </a:lnTo>
                    <a:lnTo>
                      <a:pt x="10" y="76"/>
                    </a:lnTo>
                    <a:lnTo>
                      <a:pt x="14" y="78"/>
                    </a:lnTo>
                    <a:lnTo>
                      <a:pt x="18" y="80"/>
                    </a:lnTo>
                    <a:lnTo>
                      <a:pt x="24" y="86"/>
                    </a:lnTo>
                    <a:lnTo>
                      <a:pt x="32" y="90"/>
                    </a:lnTo>
                    <a:lnTo>
                      <a:pt x="38" y="92"/>
                    </a:lnTo>
                    <a:lnTo>
                      <a:pt x="44" y="92"/>
                    </a:lnTo>
                    <a:lnTo>
                      <a:pt x="44" y="92"/>
                    </a:lnTo>
                    <a:lnTo>
                      <a:pt x="70" y="88"/>
                    </a:lnTo>
                    <a:lnTo>
                      <a:pt x="70" y="88"/>
                    </a:lnTo>
                    <a:lnTo>
                      <a:pt x="66" y="82"/>
                    </a:lnTo>
                    <a:lnTo>
                      <a:pt x="66" y="80"/>
                    </a:lnTo>
                    <a:lnTo>
                      <a:pt x="68" y="76"/>
                    </a:lnTo>
                    <a:lnTo>
                      <a:pt x="68" y="76"/>
                    </a:lnTo>
                    <a:lnTo>
                      <a:pt x="70" y="74"/>
                    </a:lnTo>
                    <a:lnTo>
                      <a:pt x="70" y="74"/>
                    </a:lnTo>
                    <a:lnTo>
                      <a:pt x="76" y="74"/>
                    </a:lnTo>
                    <a:lnTo>
                      <a:pt x="82" y="74"/>
                    </a:lnTo>
                    <a:lnTo>
                      <a:pt x="86" y="76"/>
                    </a:lnTo>
                    <a:lnTo>
                      <a:pt x="90" y="74"/>
                    </a:lnTo>
                    <a:lnTo>
                      <a:pt x="90" y="74"/>
                    </a:lnTo>
                    <a:lnTo>
                      <a:pt x="92" y="74"/>
                    </a:lnTo>
                    <a:lnTo>
                      <a:pt x="92" y="70"/>
                    </a:lnTo>
                    <a:lnTo>
                      <a:pt x="92" y="70"/>
                    </a:lnTo>
                    <a:lnTo>
                      <a:pt x="94" y="68"/>
                    </a:lnTo>
                    <a:lnTo>
                      <a:pt x="94" y="68"/>
                    </a:lnTo>
                    <a:lnTo>
                      <a:pt x="98" y="68"/>
                    </a:lnTo>
                    <a:lnTo>
                      <a:pt x="100" y="70"/>
                    </a:lnTo>
                    <a:lnTo>
                      <a:pt x="104" y="72"/>
                    </a:lnTo>
                    <a:lnTo>
                      <a:pt x="106" y="72"/>
                    </a:lnTo>
                    <a:lnTo>
                      <a:pt x="106" y="72"/>
                    </a:lnTo>
                    <a:lnTo>
                      <a:pt x="108" y="72"/>
                    </a:lnTo>
                    <a:lnTo>
                      <a:pt x="108" y="72"/>
                    </a:lnTo>
                    <a:lnTo>
                      <a:pt x="120" y="66"/>
                    </a:lnTo>
                    <a:lnTo>
                      <a:pt x="120" y="66"/>
                    </a:lnTo>
                    <a:lnTo>
                      <a:pt x="122" y="62"/>
                    </a:lnTo>
                    <a:lnTo>
                      <a:pt x="124" y="56"/>
                    </a:lnTo>
                    <a:lnTo>
                      <a:pt x="126" y="52"/>
                    </a:lnTo>
                    <a:lnTo>
                      <a:pt x="130" y="50"/>
                    </a:lnTo>
                    <a:lnTo>
                      <a:pt x="130" y="50"/>
                    </a:lnTo>
                    <a:lnTo>
                      <a:pt x="130" y="50"/>
                    </a:lnTo>
                    <a:lnTo>
                      <a:pt x="130" y="50"/>
                    </a:lnTo>
                    <a:lnTo>
                      <a:pt x="130" y="50"/>
                    </a:lnTo>
                    <a:lnTo>
                      <a:pt x="130" y="50"/>
                    </a:lnTo>
                    <a:lnTo>
                      <a:pt x="136" y="50"/>
                    </a:lnTo>
                    <a:lnTo>
                      <a:pt x="140" y="52"/>
                    </a:lnTo>
                    <a:lnTo>
                      <a:pt x="148" y="54"/>
                    </a:lnTo>
                    <a:lnTo>
                      <a:pt x="148" y="54"/>
                    </a:lnTo>
                    <a:lnTo>
                      <a:pt x="152" y="52"/>
                    </a:lnTo>
                    <a:lnTo>
                      <a:pt x="152" y="52"/>
                    </a:lnTo>
                    <a:lnTo>
                      <a:pt x="158" y="50"/>
                    </a:lnTo>
                    <a:lnTo>
                      <a:pt x="158" y="50"/>
                    </a:lnTo>
                    <a:lnTo>
                      <a:pt x="162" y="50"/>
                    </a:lnTo>
                    <a:lnTo>
                      <a:pt x="164" y="54"/>
                    </a:lnTo>
                    <a:lnTo>
                      <a:pt x="168" y="60"/>
                    </a:lnTo>
                    <a:lnTo>
                      <a:pt x="168" y="60"/>
                    </a:lnTo>
                    <a:lnTo>
                      <a:pt x="170" y="60"/>
                    </a:lnTo>
                    <a:lnTo>
                      <a:pt x="172" y="60"/>
                    </a:lnTo>
                    <a:lnTo>
                      <a:pt x="172" y="60"/>
                    </a:lnTo>
                    <a:lnTo>
                      <a:pt x="178" y="58"/>
                    </a:lnTo>
                    <a:lnTo>
                      <a:pt x="180" y="56"/>
                    </a:lnTo>
                    <a:lnTo>
                      <a:pt x="180" y="56"/>
                    </a:lnTo>
                    <a:lnTo>
                      <a:pt x="180" y="56"/>
                    </a:lnTo>
                    <a:lnTo>
                      <a:pt x="180" y="56"/>
                    </a:lnTo>
                    <a:lnTo>
                      <a:pt x="182" y="56"/>
                    </a:lnTo>
                    <a:lnTo>
                      <a:pt x="182" y="56"/>
                    </a:lnTo>
                    <a:lnTo>
                      <a:pt x="184" y="48"/>
                    </a:lnTo>
                    <a:lnTo>
                      <a:pt x="188" y="44"/>
                    </a:lnTo>
                    <a:lnTo>
                      <a:pt x="190" y="42"/>
                    </a:lnTo>
                    <a:lnTo>
                      <a:pt x="192" y="38"/>
                    </a:lnTo>
                    <a:lnTo>
                      <a:pt x="192" y="38"/>
                    </a:lnTo>
                    <a:lnTo>
                      <a:pt x="196" y="30"/>
                    </a:lnTo>
                    <a:lnTo>
                      <a:pt x="196" y="28"/>
                    </a:lnTo>
                    <a:lnTo>
                      <a:pt x="196" y="24"/>
                    </a:lnTo>
                    <a:lnTo>
                      <a:pt x="196" y="24"/>
                    </a:lnTo>
                    <a:lnTo>
                      <a:pt x="182" y="20"/>
                    </a:lnTo>
                    <a:lnTo>
                      <a:pt x="178" y="16"/>
                    </a:lnTo>
                    <a:lnTo>
                      <a:pt x="178" y="16"/>
                    </a:lnTo>
                    <a:lnTo>
                      <a:pt x="178" y="14"/>
                    </a:lnTo>
                    <a:lnTo>
                      <a:pt x="178" y="14"/>
                    </a:lnTo>
                    <a:lnTo>
                      <a:pt x="176" y="12"/>
                    </a:lnTo>
                    <a:lnTo>
                      <a:pt x="176"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0" name="Freeform 183"/>
              <p:cNvSpPr>
                <a:spLocks/>
              </p:cNvSpPr>
              <p:nvPr/>
            </p:nvSpPr>
            <p:spPr bwMode="auto">
              <a:xfrm>
                <a:off x="3328" y="2034"/>
                <a:ext cx="0" cy="4"/>
              </a:xfrm>
              <a:custGeom>
                <a:avLst/>
                <a:gdLst>
                  <a:gd name="T0" fmla="*/ 4 h 4"/>
                  <a:gd name="T1" fmla="*/ 4 h 4"/>
                  <a:gd name="T2" fmla="*/ 2 h 4"/>
                  <a:gd name="T3" fmla="*/ 2 h 4"/>
                  <a:gd name="T4" fmla="*/ 0 h 4"/>
                  <a:gd name="T5" fmla="*/ 0 h 4"/>
                  <a:gd name="T6" fmla="*/ 2 h 4"/>
                  <a:gd name="T7" fmla="*/ 2 h 4"/>
                  <a:gd name="T8" fmla="*/ 4 h 4"/>
                  <a:gd name="T9" fmla="*/ 4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4"/>
                    </a:moveTo>
                    <a:lnTo>
                      <a:pt x="0" y="4"/>
                    </a:lnTo>
                    <a:lnTo>
                      <a:pt x="0" y="2"/>
                    </a:lnTo>
                    <a:lnTo>
                      <a:pt x="0" y="2"/>
                    </a:lnTo>
                    <a:lnTo>
                      <a:pt x="0" y="0"/>
                    </a:lnTo>
                    <a:lnTo>
                      <a:pt x="0" y="0"/>
                    </a:lnTo>
                    <a:lnTo>
                      <a:pt x="0" y="2"/>
                    </a:lnTo>
                    <a:lnTo>
                      <a:pt x="0" y="2"/>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1" name="Freeform 184"/>
              <p:cNvSpPr>
                <a:spLocks/>
              </p:cNvSpPr>
              <p:nvPr/>
            </p:nvSpPr>
            <p:spPr bwMode="auto">
              <a:xfrm>
                <a:off x="3356" y="2036"/>
                <a:ext cx="2" cy="10"/>
              </a:xfrm>
              <a:custGeom>
                <a:avLst/>
                <a:gdLst>
                  <a:gd name="T0" fmla="*/ 0 w 2"/>
                  <a:gd name="T1" fmla="*/ 8 h 10"/>
                  <a:gd name="T2" fmla="*/ 0 w 2"/>
                  <a:gd name="T3" fmla="*/ 8 h 10"/>
                  <a:gd name="T4" fmla="*/ 0 w 2"/>
                  <a:gd name="T5" fmla="*/ 10 h 10"/>
                  <a:gd name="T6" fmla="*/ 0 w 2"/>
                  <a:gd name="T7" fmla="*/ 10 h 10"/>
                  <a:gd name="T8" fmla="*/ 0 w 2"/>
                  <a:gd name="T9" fmla="*/ 8 h 10"/>
                  <a:gd name="T10" fmla="*/ 0 w 2"/>
                  <a:gd name="T11" fmla="*/ 8 h 10"/>
                  <a:gd name="T12" fmla="*/ 2 w 2"/>
                  <a:gd name="T13" fmla="*/ 4 h 10"/>
                  <a:gd name="T14" fmla="*/ 0 w 2"/>
                  <a:gd name="T15" fmla="*/ 0 h 10"/>
                  <a:gd name="T16" fmla="*/ 0 w 2"/>
                  <a:gd name="T17" fmla="*/ 0 h 10"/>
                  <a:gd name="T18" fmla="*/ 0 w 2"/>
                  <a:gd name="T19" fmla="*/ 4 h 10"/>
                  <a:gd name="T20" fmla="*/ 0 w 2"/>
                  <a:gd name="T21" fmla="*/ 8 h 10"/>
                  <a:gd name="T22" fmla="*/ 0 w 2"/>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8"/>
                    </a:moveTo>
                    <a:lnTo>
                      <a:pt x="0" y="8"/>
                    </a:lnTo>
                    <a:lnTo>
                      <a:pt x="0" y="10"/>
                    </a:lnTo>
                    <a:lnTo>
                      <a:pt x="0" y="10"/>
                    </a:lnTo>
                    <a:lnTo>
                      <a:pt x="0" y="8"/>
                    </a:lnTo>
                    <a:lnTo>
                      <a:pt x="0" y="8"/>
                    </a:lnTo>
                    <a:lnTo>
                      <a:pt x="2" y="4"/>
                    </a:lnTo>
                    <a:lnTo>
                      <a:pt x="0" y="0"/>
                    </a:lnTo>
                    <a:lnTo>
                      <a:pt x="0" y="0"/>
                    </a:lnTo>
                    <a:lnTo>
                      <a:pt x="0" y="4"/>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2" name="Freeform 185"/>
              <p:cNvSpPr>
                <a:spLocks/>
              </p:cNvSpPr>
              <p:nvPr/>
            </p:nvSpPr>
            <p:spPr bwMode="auto">
              <a:xfrm>
                <a:off x="3344" y="2098"/>
                <a:ext cx="4" cy="6"/>
              </a:xfrm>
              <a:custGeom>
                <a:avLst/>
                <a:gdLst>
                  <a:gd name="T0" fmla="*/ 4 w 4"/>
                  <a:gd name="T1" fmla="*/ 2 h 6"/>
                  <a:gd name="T2" fmla="*/ 4 w 4"/>
                  <a:gd name="T3" fmla="*/ 2 h 6"/>
                  <a:gd name="T4" fmla="*/ 4 w 4"/>
                  <a:gd name="T5" fmla="*/ 0 h 6"/>
                  <a:gd name="T6" fmla="*/ 4 w 4"/>
                  <a:gd name="T7" fmla="*/ 0 h 6"/>
                  <a:gd name="T8" fmla="*/ 2 w 4"/>
                  <a:gd name="T9" fmla="*/ 2 h 6"/>
                  <a:gd name="T10" fmla="*/ 2 w 4"/>
                  <a:gd name="T11" fmla="*/ 2 h 6"/>
                  <a:gd name="T12" fmla="*/ 2 w 4"/>
                  <a:gd name="T13" fmla="*/ 6 h 6"/>
                  <a:gd name="T14" fmla="*/ 0 w 4"/>
                  <a:gd name="T15" fmla="*/ 6 h 6"/>
                  <a:gd name="T16" fmla="*/ 0 w 4"/>
                  <a:gd name="T17" fmla="*/ 6 h 6"/>
                  <a:gd name="T18" fmla="*/ 2 w 4"/>
                  <a:gd name="T19" fmla="*/ 6 h 6"/>
                  <a:gd name="T20" fmla="*/ 4 w 4"/>
                  <a:gd name="T21" fmla="*/ 2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4" y="2"/>
                    </a:lnTo>
                    <a:lnTo>
                      <a:pt x="4" y="0"/>
                    </a:lnTo>
                    <a:lnTo>
                      <a:pt x="4" y="0"/>
                    </a:lnTo>
                    <a:lnTo>
                      <a:pt x="2" y="2"/>
                    </a:lnTo>
                    <a:lnTo>
                      <a:pt x="2" y="2"/>
                    </a:lnTo>
                    <a:lnTo>
                      <a:pt x="2" y="6"/>
                    </a:lnTo>
                    <a:lnTo>
                      <a:pt x="0" y="6"/>
                    </a:lnTo>
                    <a:lnTo>
                      <a:pt x="0" y="6"/>
                    </a:lnTo>
                    <a:lnTo>
                      <a:pt x="2" y="6"/>
                    </a:lnTo>
                    <a:lnTo>
                      <a:pt x="4" y="2"/>
                    </a:lnTo>
                    <a:lnTo>
                      <a:pt x="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3" name="Freeform 186"/>
              <p:cNvSpPr>
                <a:spLocks/>
              </p:cNvSpPr>
              <p:nvPr/>
            </p:nvSpPr>
            <p:spPr bwMode="auto">
              <a:xfrm>
                <a:off x="3320" y="2106"/>
                <a:ext cx="4" cy="12"/>
              </a:xfrm>
              <a:custGeom>
                <a:avLst/>
                <a:gdLst>
                  <a:gd name="T0" fmla="*/ 2 w 4"/>
                  <a:gd name="T1" fmla="*/ 0 h 12"/>
                  <a:gd name="T2" fmla="*/ 2 w 4"/>
                  <a:gd name="T3" fmla="*/ 0 h 12"/>
                  <a:gd name="T4" fmla="*/ 0 w 4"/>
                  <a:gd name="T5" fmla="*/ 4 h 12"/>
                  <a:gd name="T6" fmla="*/ 0 w 4"/>
                  <a:gd name="T7" fmla="*/ 6 h 12"/>
                  <a:gd name="T8" fmla="*/ 4 w 4"/>
                  <a:gd name="T9" fmla="*/ 12 h 12"/>
                  <a:gd name="T10" fmla="*/ 4 w 4"/>
                  <a:gd name="T11" fmla="*/ 12 h 12"/>
                  <a:gd name="T12" fmla="*/ 4 w 4"/>
                  <a:gd name="T13" fmla="*/ 12 h 12"/>
                  <a:gd name="T14" fmla="*/ 4 w 4"/>
                  <a:gd name="T15" fmla="*/ 12 h 12"/>
                  <a:gd name="T16" fmla="*/ 2 w 4"/>
                  <a:gd name="T17" fmla="*/ 8 h 12"/>
                  <a:gd name="T18" fmla="*/ 0 w 4"/>
                  <a:gd name="T19" fmla="*/ 4 h 12"/>
                  <a:gd name="T20" fmla="*/ 2 w 4"/>
                  <a:gd name="T21" fmla="*/ 0 h 12"/>
                  <a:gd name="T22" fmla="*/ 2 w 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0" y="4"/>
                    </a:lnTo>
                    <a:lnTo>
                      <a:pt x="0" y="6"/>
                    </a:lnTo>
                    <a:lnTo>
                      <a:pt x="4" y="12"/>
                    </a:lnTo>
                    <a:lnTo>
                      <a:pt x="4" y="12"/>
                    </a:lnTo>
                    <a:lnTo>
                      <a:pt x="4" y="12"/>
                    </a:lnTo>
                    <a:lnTo>
                      <a:pt x="4" y="12"/>
                    </a:lnTo>
                    <a:lnTo>
                      <a:pt x="2" y="8"/>
                    </a:lnTo>
                    <a:lnTo>
                      <a:pt x="0" y="4"/>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4" name="Freeform 187"/>
              <p:cNvSpPr>
                <a:spLocks/>
              </p:cNvSpPr>
              <p:nvPr/>
            </p:nvSpPr>
            <p:spPr bwMode="auto">
              <a:xfrm>
                <a:off x="3362" y="2080"/>
                <a:ext cx="22" cy="22"/>
              </a:xfrm>
              <a:custGeom>
                <a:avLst/>
                <a:gdLst>
                  <a:gd name="T0" fmla="*/ 22 w 22"/>
                  <a:gd name="T1" fmla="*/ 0 h 22"/>
                  <a:gd name="T2" fmla="*/ 22 w 22"/>
                  <a:gd name="T3" fmla="*/ 0 h 22"/>
                  <a:gd name="T4" fmla="*/ 22 w 22"/>
                  <a:gd name="T5" fmla="*/ 0 h 22"/>
                  <a:gd name="T6" fmla="*/ 22 w 22"/>
                  <a:gd name="T7" fmla="*/ 0 h 22"/>
                  <a:gd name="T8" fmla="*/ 18 w 22"/>
                  <a:gd name="T9" fmla="*/ 2 h 22"/>
                  <a:gd name="T10" fmla="*/ 16 w 22"/>
                  <a:gd name="T11" fmla="*/ 6 h 22"/>
                  <a:gd name="T12" fmla="*/ 14 w 22"/>
                  <a:gd name="T13" fmla="*/ 12 h 22"/>
                  <a:gd name="T14" fmla="*/ 12 w 22"/>
                  <a:gd name="T15" fmla="*/ 16 h 22"/>
                  <a:gd name="T16" fmla="*/ 12 w 22"/>
                  <a:gd name="T17" fmla="*/ 16 h 22"/>
                  <a:gd name="T18" fmla="*/ 0 w 22"/>
                  <a:gd name="T19" fmla="*/ 22 h 22"/>
                  <a:gd name="T20" fmla="*/ 0 w 22"/>
                  <a:gd name="T21" fmla="*/ 22 h 22"/>
                  <a:gd name="T22" fmla="*/ 12 w 22"/>
                  <a:gd name="T23" fmla="*/ 16 h 22"/>
                  <a:gd name="T24" fmla="*/ 12 w 22"/>
                  <a:gd name="T25" fmla="*/ 16 h 22"/>
                  <a:gd name="T26" fmla="*/ 14 w 22"/>
                  <a:gd name="T27" fmla="*/ 12 h 22"/>
                  <a:gd name="T28" fmla="*/ 16 w 22"/>
                  <a:gd name="T29" fmla="*/ 6 h 22"/>
                  <a:gd name="T30" fmla="*/ 18 w 22"/>
                  <a:gd name="T31" fmla="*/ 2 h 22"/>
                  <a:gd name="T32" fmla="*/ 22 w 22"/>
                  <a:gd name="T33" fmla="*/ 0 h 22"/>
                  <a:gd name="T34" fmla="*/ 22 w 22"/>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2">
                    <a:moveTo>
                      <a:pt x="22" y="0"/>
                    </a:moveTo>
                    <a:lnTo>
                      <a:pt x="22" y="0"/>
                    </a:lnTo>
                    <a:lnTo>
                      <a:pt x="22" y="0"/>
                    </a:lnTo>
                    <a:lnTo>
                      <a:pt x="22" y="0"/>
                    </a:lnTo>
                    <a:lnTo>
                      <a:pt x="18" y="2"/>
                    </a:lnTo>
                    <a:lnTo>
                      <a:pt x="16" y="6"/>
                    </a:lnTo>
                    <a:lnTo>
                      <a:pt x="14" y="12"/>
                    </a:lnTo>
                    <a:lnTo>
                      <a:pt x="12" y="16"/>
                    </a:lnTo>
                    <a:lnTo>
                      <a:pt x="12" y="16"/>
                    </a:lnTo>
                    <a:lnTo>
                      <a:pt x="0" y="22"/>
                    </a:lnTo>
                    <a:lnTo>
                      <a:pt x="0" y="22"/>
                    </a:lnTo>
                    <a:lnTo>
                      <a:pt x="12" y="16"/>
                    </a:lnTo>
                    <a:lnTo>
                      <a:pt x="12" y="16"/>
                    </a:lnTo>
                    <a:lnTo>
                      <a:pt x="14" y="12"/>
                    </a:lnTo>
                    <a:lnTo>
                      <a:pt x="16" y="6"/>
                    </a:lnTo>
                    <a:lnTo>
                      <a:pt x="18" y="2"/>
                    </a:lnTo>
                    <a:lnTo>
                      <a:pt x="22" y="0"/>
                    </a:lnTo>
                    <a:lnTo>
                      <a:pt x="2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5" name="Freeform 188"/>
              <p:cNvSpPr>
                <a:spLocks/>
              </p:cNvSpPr>
              <p:nvPr/>
            </p:nvSpPr>
            <p:spPr bwMode="auto">
              <a:xfrm>
                <a:off x="3402" y="2080"/>
                <a:ext cx="10" cy="4"/>
              </a:xfrm>
              <a:custGeom>
                <a:avLst/>
                <a:gdLst>
                  <a:gd name="T0" fmla="*/ 10 w 10"/>
                  <a:gd name="T1" fmla="*/ 0 h 4"/>
                  <a:gd name="T2" fmla="*/ 10 w 10"/>
                  <a:gd name="T3" fmla="*/ 0 h 4"/>
                  <a:gd name="T4" fmla="*/ 4 w 10"/>
                  <a:gd name="T5" fmla="*/ 2 h 4"/>
                  <a:gd name="T6" fmla="*/ 4 w 10"/>
                  <a:gd name="T7" fmla="*/ 2 h 4"/>
                  <a:gd name="T8" fmla="*/ 0 w 10"/>
                  <a:gd name="T9" fmla="*/ 4 h 4"/>
                  <a:gd name="T10" fmla="*/ 0 w 10"/>
                  <a:gd name="T11" fmla="*/ 4 h 4"/>
                  <a:gd name="T12" fmla="*/ 6 w 10"/>
                  <a:gd name="T13" fmla="*/ 2 h 4"/>
                  <a:gd name="T14" fmla="*/ 6 w 10"/>
                  <a:gd name="T15" fmla="*/ 2 h 4"/>
                  <a:gd name="T16" fmla="*/ 10 w 10"/>
                  <a:gd name="T17" fmla="*/ 0 h 4"/>
                  <a:gd name="T18" fmla="*/ 10 w 1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0" y="0"/>
                    </a:moveTo>
                    <a:lnTo>
                      <a:pt x="10" y="0"/>
                    </a:lnTo>
                    <a:lnTo>
                      <a:pt x="4" y="2"/>
                    </a:lnTo>
                    <a:lnTo>
                      <a:pt x="4" y="2"/>
                    </a:lnTo>
                    <a:lnTo>
                      <a:pt x="0" y="4"/>
                    </a:lnTo>
                    <a:lnTo>
                      <a:pt x="0" y="4"/>
                    </a:lnTo>
                    <a:lnTo>
                      <a:pt x="6" y="2"/>
                    </a:lnTo>
                    <a:lnTo>
                      <a:pt x="6" y="2"/>
                    </a:lnTo>
                    <a:lnTo>
                      <a:pt x="10" y="0"/>
                    </a:lnTo>
                    <a:lnTo>
                      <a:pt x="1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6" name="Freeform 189"/>
              <p:cNvSpPr>
                <a:spLocks/>
              </p:cNvSpPr>
              <p:nvPr/>
            </p:nvSpPr>
            <p:spPr bwMode="auto">
              <a:xfrm>
                <a:off x="3426" y="2086"/>
                <a:ext cx="8" cy="4"/>
              </a:xfrm>
              <a:custGeom>
                <a:avLst/>
                <a:gdLst>
                  <a:gd name="T0" fmla="*/ 0 w 8"/>
                  <a:gd name="T1" fmla="*/ 4 h 4"/>
                  <a:gd name="T2" fmla="*/ 0 w 8"/>
                  <a:gd name="T3" fmla="*/ 4 h 4"/>
                  <a:gd name="T4" fmla="*/ 6 w 8"/>
                  <a:gd name="T5" fmla="*/ 2 h 4"/>
                  <a:gd name="T6" fmla="*/ 8 w 8"/>
                  <a:gd name="T7" fmla="*/ 0 h 4"/>
                  <a:gd name="T8" fmla="*/ 8 w 8"/>
                  <a:gd name="T9" fmla="*/ 0 h 4"/>
                  <a:gd name="T10" fmla="*/ 8 w 8"/>
                  <a:gd name="T11" fmla="*/ 0 h 4"/>
                  <a:gd name="T12" fmla="*/ 8 w 8"/>
                  <a:gd name="T13" fmla="*/ 0 h 4"/>
                  <a:gd name="T14" fmla="*/ 6 w 8"/>
                  <a:gd name="T15" fmla="*/ 2 h 4"/>
                  <a:gd name="T16" fmla="*/ 0 w 8"/>
                  <a:gd name="T17" fmla="*/ 4 h 4"/>
                  <a:gd name="T18" fmla="*/ 0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0" y="4"/>
                    </a:moveTo>
                    <a:lnTo>
                      <a:pt x="0" y="4"/>
                    </a:lnTo>
                    <a:lnTo>
                      <a:pt x="6" y="2"/>
                    </a:lnTo>
                    <a:lnTo>
                      <a:pt x="8" y="0"/>
                    </a:lnTo>
                    <a:lnTo>
                      <a:pt x="8" y="0"/>
                    </a:lnTo>
                    <a:lnTo>
                      <a:pt x="8" y="0"/>
                    </a:lnTo>
                    <a:lnTo>
                      <a:pt x="8" y="0"/>
                    </a:lnTo>
                    <a:lnTo>
                      <a:pt x="6" y="2"/>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7" name="Freeform 190"/>
              <p:cNvSpPr>
                <a:spLocks/>
              </p:cNvSpPr>
              <p:nvPr/>
            </p:nvSpPr>
            <p:spPr bwMode="auto">
              <a:xfrm>
                <a:off x="3136" y="2164"/>
                <a:ext cx="106" cy="70"/>
              </a:xfrm>
              <a:custGeom>
                <a:avLst/>
                <a:gdLst>
                  <a:gd name="T0" fmla="*/ 44 w 106"/>
                  <a:gd name="T1" fmla="*/ 62 h 70"/>
                  <a:gd name="T2" fmla="*/ 50 w 106"/>
                  <a:gd name="T3" fmla="*/ 68 h 70"/>
                  <a:gd name="T4" fmla="*/ 54 w 106"/>
                  <a:gd name="T5" fmla="*/ 66 h 70"/>
                  <a:gd name="T6" fmla="*/ 64 w 106"/>
                  <a:gd name="T7" fmla="*/ 70 h 70"/>
                  <a:gd name="T8" fmla="*/ 66 w 106"/>
                  <a:gd name="T9" fmla="*/ 66 h 70"/>
                  <a:gd name="T10" fmla="*/ 66 w 106"/>
                  <a:gd name="T11" fmla="*/ 62 h 70"/>
                  <a:gd name="T12" fmla="*/ 72 w 106"/>
                  <a:gd name="T13" fmla="*/ 54 h 70"/>
                  <a:gd name="T14" fmla="*/ 80 w 106"/>
                  <a:gd name="T15" fmla="*/ 48 h 70"/>
                  <a:gd name="T16" fmla="*/ 80 w 106"/>
                  <a:gd name="T17" fmla="*/ 48 h 70"/>
                  <a:gd name="T18" fmla="*/ 76 w 106"/>
                  <a:gd name="T19" fmla="*/ 36 h 70"/>
                  <a:gd name="T20" fmla="*/ 76 w 106"/>
                  <a:gd name="T21" fmla="*/ 34 h 70"/>
                  <a:gd name="T22" fmla="*/ 80 w 106"/>
                  <a:gd name="T23" fmla="*/ 30 h 70"/>
                  <a:gd name="T24" fmla="*/ 94 w 106"/>
                  <a:gd name="T25" fmla="*/ 26 h 70"/>
                  <a:gd name="T26" fmla="*/ 98 w 106"/>
                  <a:gd name="T27" fmla="*/ 24 h 70"/>
                  <a:gd name="T28" fmla="*/ 98 w 106"/>
                  <a:gd name="T29" fmla="*/ 22 h 70"/>
                  <a:gd name="T30" fmla="*/ 98 w 106"/>
                  <a:gd name="T31" fmla="*/ 18 h 70"/>
                  <a:gd name="T32" fmla="*/ 98 w 106"/>
                  <a:gd name="T33" fmla="*/ 16 h 70"/>
                  <a:gd name="T34" fmla="*/ 106 w 106"/>
                  <a:gd name="T35" fmla="*/ 18 h 70"/>
                  <a:gd name="T36" fmla="*/ 106 w 106"/>
                  <a:gd name="T37" fmla="*/ 16 h 70"/>
                  <a:gd name="T38" fmla="*/ 102 w 106"/>
                  <a:gd name="T39" fmla="*/ 12 h 70"/>
                  <a:gd name="T40" fmla="*/ 100 w 106"/>
                  <a:gd name="T41" fmla="*/ 2 h 70"/>
                  <a:gd name="T42" fmla="*/ 96 w 106"/>
                  <a:gd name="T43" fmla="*/ 0 h 70"/>
                  <a:gd name="T44" fmla="*/ 90 w 106"/>
                  <a:gd name="T45" fmla="*/ 2 h 70"/>
                  <a:gd name="T46" fmla="*/ 90 w 106"/>
                  <a:gd name="T47" fmla="*/ 6 h 70"/>
                  <a:gd name="T48" fmla="*/ 90 w 106"/>
                  <a:gd name="T49" fmla="*/ 10 h 70"/>
                  <a:gd name="T50" fmla="*/ 80 w 106"/>
                  <a:gd name="T51" fmla="*/ 10 h 70"/>
                  <a:gd name="T52" fmla="*/ 78 w 106"/>
                  <a:gd name="T53" fmla="*/ 10 h 70"/>
                  <a:gd name="T54" fmla="*/ 74 w 106"/>
                  <a:gd name="T55" fmla="*/ 10 h 70"/>
                  <a:gd name="T56" fmla="*/ 72 w 106"/>
                  <a:gd name="T57" fmla="*/ 12 h 70"/>
                  <a:gd name="T58" fmla="*/ 66 w 106"/>
                  <a:gd name="T59" fmla="*/ 12 h 70"/>
                  <a:gd name="T60" fmla="*/ 56 w 106"/>
                  <a:gd name="T61" fmla="*/ 12 h 70"/>
                  <a:gd name="T62" fmla="*/ 44 w 106"/>
                  <a:gd name="T63" fmla="*/ 20 h 70"/>
                  <a:gd name="T64" fmla="*/ 40 w 106"/>
                  <a:gd name="T65" fmla="*/ 24 h 70"/>
                  <a:gd name="T66" fmla="*/ 38 w 106"/>
                  <a:gd name="T67" fmla="*/ 24 h 70"/>
                  <a:gd name="T68" fmla="*/ 34 w 106"/>
                  <a:gd name="T69" fmla="*/ 20 h 70"/>
                  <a:gd name="T70" fmla="*/ 30 w 106"/>
                  <a:gd name="T71" fmla="*/ 20 h 70"/>
                  <a:gd name="T72" fmla="*/ 22 w 106"/>
                  <a:gd name="T73" fmla="*/ 22 h 70"/>
                  <a:gd name="T74" fmla="*/ 10 w 106"/>
                  <a:gd name="T75" fmla="*/ 18 h 70"/>
                  <a:gd name="T76" fmla="*/ 2 w 106"/>
                  <a:gd name="T77" fmla="*/ 26 h 70"/>
                  <a:gd name="T78" fmla="*/ 0 w 106"/>
                  <a:gd name="T79" fmla="*/ 28 h 70"/>
                  <a:gd name="T80" fmla="*/ 0 w 106"/>
                  <a:gd name="T81" fmla="*/ 30 h 70"/>
                  <a:gd name="T82" fmla="*/ 4 w 106"/>
                  <a:gd name="T83" fmla="*/ 32 h 70"/>
                  <a:gd name="T84" fmla="*/ 8 w 106"/>
                  <a:gd name="T85" fmla="*/ 34 h 70"/>
                  <a:gd name="T86" fmla="*/ 8 w 106"/>
                  <a:gd name="T87" fmla="*/ 38 h 70"/>
                  <a:gd name="T88" fmla="*/ 6 w 106"/>
                  <a:gd name="T89" fmla="*/ 40 h 70"/>
                  <a:gd name="T90" fmla="*/ 4 w 106"/>
                  <a:gd name="T91" fmla="*/ 44 h 70"/>
                  <a:gd name="T92" fmla="*/ 8 w 106"/>
                  <a:gd name="T93" fmla="*/ 52 h 70"/>
                  <a:gd name="T94" fmla="*/ 14 w 106"/>
                  <a:gd name="T95" fmla="*/ 56 h 70"/>
                  <a:gd name="T96" fmla="*/ 16 w 106"/>
                  <a:gd name="T97" fmla="*/ 62 h 70"/>
                  <a:gd name="T98" fmla="*/ 10 w 106"/>
                  <a:gd name="T99" fmla="*/ 64 h 70"/>
                  <a:gd name="T100" fmla="*/ 10 w 106"/>
                  <a:gd name="T101" fmla="*/ 64 h 70"/>
                  <a:gd name="T102" fmla="*/ 10 w 106"/>
                  <a:gd name="T103" fmla="*/ 64 h 70"/>
                  <a:gd name="T104" fmla="*/ 10 w 106"/>
                  <a:gd name="T105" fmla="*/ 66 h 70"/>
                  <a:gd name="T106" fmla="*/ 6 w 106"/>
                  <a:gd name="T107" fmla="*/ 66 h 70"/>
                  <a:gd name="T108" fmla="*/ 4 w 106"/>
                  <a:gd name="T109" fmla="*/ 68 h 70"/>
                  <a:gd name="T110" fmla="*/ 28 w 106"/>
                  <a:gd name="T111" fmla="*/ 66 h 70"/>
                  <a:gd name="T112" fmla="*/ 40 w 106"/>
                  <a:gd name="T113" fmla="*/ 60 h 70"/>
                  <a:gd name="T114" fmla="*/ 44 w 106"/>
                  <a:gd name="T115"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70">
                    <a:moveTo>
                      <a:pt x="44" y="62"/>
                    </a:moveTo>
                    <a:lnTo>
                      <a:pt x="44" y="62"/>
                    </a:lnTo>
                    <a:lnTo>
                      <a:pt x="48" y="68"/>
                    </a:lnTo>
                    <a:lnTo>
                      <a:pt x="50" y="68"/>
                    </a:lnTo>
                    <a:lnTo>
                      <a:pt x="52" y="66"/>
                    </a:lnTo>
                    <a:lnTo>
                      <a:pt x="54" y="66"/>
                    </a:lnTo>
                    <a:lnTo>
                      <a:pt x="54" y="66"/>
                    </a:lnTo>
                    <a:lnTo>
                      <a:pt x="64" y="70"/>
                    </a:lnTo>
                    <a:lnTo>
                      <a:pt x="66" y="70"/>
                    </a:lnTo>
                    <a:lnTo>
                      <a:pt x="66" y="66"/>
                    </a:lnTo>
                    <a:lnTo>
                      <a:pt x="66" y="66"/>
                    </a:lnTo>
                    <a:lnTo>
                      <a:pt x="66" y="62"/>
                    </a:lnTo>
                    <a:lnTo>
                      <a:pt x="68" y="58"/>
                    </a:lnTo>
                    <a:lnTo>
                      <a:pt x="72" y="54"/>
                    </a:lnTo>
                    <a:lnTo>
                      <a:pt x="76" y="52"/>
                    </a:lnTo>
                    <a:lnTo>
                      <a:pt x="80" y="48"/>
                    </a:lnTo>
                    <a:lnTo>
                      <a:pt x="80" y="48"/>
                    </a:lnTo>
                    <a:lnTo>
                      <a:pt x="80" y="48"/>
                    </a:lnTo>
                    <a:lnTo>
                      <a:pt x="80" y="48"/>
                    </a:lnTo>
                    <a:lnTo>
                      <a:pt x="76" y="36"/>
                    </a:lnTo>
                    <a:lnTo>
                      <a:pt x="76" y="36"/>
                    </a:lnTo>
                    <a:lnTo>
                      <a:pt x="76" y="34"/>
                    </a:lnTo>
                    <a:lnTo>
                      <a:pt x="76" y="34"/>
                    </a:lnTo>
                    <a:lnTo>
                      <a:pt x="80" y="30"/>
                    </a:lnTo>
                    <a:lnTo>
                      <a:pt x="88" y="28"/>
                    </a:lnTo>
                    <a:lnTo>
                      <a:pt x="94" y="26"/>
                    </a:lnTo>
                    <a:lnTo>
                      <a:pt x="98" y="24"/>
                    </a:lnTo>
                    <a:lnTo>
                      <a:pt x="98" y="24"/>
                    </a:lnTo>
                    <a:lnTo>
                      <a:pt x="98" y="22"/>
                    </a:lnTo>
                    <a:lnTo>
                      <a:pt x="98" y="22"/>
                    </a:lnTo>
                    <a:lnTo>
                      <a:pt x="98" y="18"/>
                    </a:lnTo>
                    <a:lnTo>
                      <a:pt x="98" y="18"/>
                    </a:lnTo>
                    <a:lnTo>
                      <a:pt x="98" y="16"/>
                    </a:lnTo>
                    <a:lnTo>
                      <a:pt x="98" y="16"/>
                    </a:lnTo>
                    <a:lnTo>
                      <a:pt x="102" y="16"/>
                    </a:lnTo>
                    <a:lnTo>
                      <a:pt x="106" y="18"/>
                    </a:lnTo>
                    <a:lnTo>
                      <a:pt x="106" y="18"/>
                    </a:lnTo>
                    <a:lnTo>
                      <a:pt x="106" y="16"/>
                    </a:lnTo>
                    <a:lnTo>
                      <a:pt x="106" y="16"/>
                    </a:lnTo>
                    <a:lnTo>
                      <a:pt x="102" y="12"/>
                    </a:lnTo>
                    <a:lnTo>
                      <a:pt x="102" y="6"/>
                    </a:lnTo>
                    <a:lnTo>
                      <a:pt x="100" y="2"/>
                    </a:lnTo>
                    <a:lnTo>
                      <a:pt x="96" y="0"/>
                    </a:lnTo>
                    <a:lnTo>
                      <a:pt x="96" y="0"/>
                    </a:lnTo>
                    <a:lnTo>
                      <a:pt x="92" y="0"/>
                    </a:lnTo>
                    <a:lnTo>
                      <a:pt x="90" y="2"/>
                    </a:lnTo>
                    <a:lnTo>
                      <a:pt x="90" y="6"/>
                    </a:lnTo>
                    <a:lnTo>
                      <a:pt x="90" y="6"/>
                    </a:lnTo>
                    <a:lnTo>
                      <a:pt x="90" y="8"/>
                    </a:lnTo>
                    <a:lnTo>
                      <a:pt x="90" y="10"/>
                    </a:lnTo>
                    <a:lnTo>
                      <a:pt x="90" y="10"/>
                    </a:lnTo>
                    <a:lnTo>
                      <a:pt x="80" y="10"/>
                    </a:lnTo>
                    <a:lnTo>
                      <a:pt x="80" y="10"/>
                    </a:lnTo>
                    <a:lnTo>
                      <a:pt x="78" y="10"/>
                    </a:lnTo>
                    <a:lnTo>
                      <a:pt x="78" y="10"/>
                    </a:lnTo>
                    <a:lnTo>
                      <a:pt x="74" y="10"/>
                    </a:lnTo>
                    <a:lnTo>
                      <a:pt x="72" y="12"/>
                    </a:lnTo>
                    <a:lnTo>
                      <a:pt x="72" y="12"/>
                    </a:lnTo>
                    <a:lnTo>
                      <a:pt x="66" y="12"/>
                    </a:lnTo>
                    <a:lnTo>
                      <a:pt x="66" y="12"/>
                    </a:lnTo>
                    <a:lnTo>
                      <a:pt x="56" y="12"/>
                    </a:lnTo>
                    <a:lnTo>
                      <a:pt x="56" y="12"/>
                    </a:lnTo>
                    <a:lnTo>
                      <a:pt x="50" y="14"/>
                    </a:lnTo>
                    <a:lnTo>
                      <a:pt x="44" y="20"/>
                    </a:lnTo>
                    <a:lnTo>
                      <a:pt x="44" y="20"/>
                    </a:lnTo>
                    <a:lnTo>
                      <a:pt x="40" y="24"/>
                    </a:lnTo>
                    <a:lnTo>
                      <a:pt x="40" y="24"/>
                    </a:lnTo>
                    <a:lnTo>
                      <a:pt x="38" y="24"/>
                    </a:lnTo>
                    <a:lnTo>
                      <a:pt x="38" y="22"/>
                    </a:lnTo>
                    <a:lnTo>
                      <a:pt x="34" y="20"/>
                    </a:lnTo>
                    <a:lnTo>
                      <a:pt x="30" y="20"/>
                    </a:lnTo>
                    <a:lnTo>
                      <a:pt x="30" y="20"/>
                    </a:lnTo>
                    <a:lnTo>
                      <a:pt x="26" y="22"/>
                    </a:lnTo>
                    <a:lnTo>
                      <a:pt x="22" y="22"/>
                    </a:lnTo>
                    <a:lnTo>
                      <a:pt x="10" y="18"/>
                    </a:lnTo>
                    <a:lnTo>
                      <a:pt x="10" y="18"/>
                    </a:lnTo>
                    <a:lnTo>
                      <a:pt x="6" y="24"/>
                    </a:lnTo>
                    <a:lnTo>
                      <a:pt x="2" y="26"/>
                    </a:lnTo>
                    <a:lnTo>
                      <a:pt x="0" y="28"/>
                    </a:lnTo>
                    <a:lnTo>
                      <a:pt x="0" y="28"/>
                    </a:lnTo>
                    <a:lnTo>
                      <a:pt x="0" y="30"/>
                    </a:lnTo>
                    <a:lnTo>
                      <a:pt x="0" y="30"/>
                    </a:lnTo>
                    <a:lnTo>
                      <a:pt x="2" y="32"/>
                    </a:lnTo>
                    <a:lnTo>
                      <a:pt x="4" y="32"/>
                    </a:lnTo>
                    <a:lnTo>
                      <a:pt x="6" y="32"/>
                    </a:lnTo>
                    <a:lnTo>
                      <a:pt x="8" y="34"/>
                    </a:lnTo>
                    <a:lnTo>
                      <a:pt x="8" y="34"/>
                    </a:lnTo>
                    <a:lnTo>
                      <a:pt x="8" y="38"/>
                    </a:lnTo>
                    <a:lnTo>
                      <a:pt x="8" y="38"/>
                    </a:lnTo>
                    <a:lnTo>
                      <a:pt x="6" y="40"/>
                    </a:lnTo>
                    <a:lnTo>
                      <a:pt x="4" y="44"/>
                    </a:lnTo>
                    <a:lnTo>
                      <a:pt x="4" y="44"/>
                    </a:lnTo>
                    <a:lnTo>
                      <a:pt x="6" y="48"/>
                    </a:lnTo>
                    <a:lnTo>
                      <a:pt x="8" y="52"/>
                    </a:lnTo>
                    <a:lnTo>
                      <a:pt x="8" y="52"/>
                    </a:lnTo>
                    <a:lnTo>
                      <a:pt x="14" y="56"/>
                    </a:lnTo>
                    <a:lnTo>
                      <a:pt x="16" y="62"/>
                    </a:lnTo>
                    <a:lnTo>
                      <a:pt x="16" y="62"/>
                    </a:lnTo>
                    <a:lnTo>
                      <a:pt x="14" y="64"/>
                    </a:lnTo>
                    <a:lnTo>
                      <a:pt x="10" y="64"/>
                    </a:lnTo>
                    <a:lnTo>
                      <a:pt x="10" y="64"/>
                    </a:lnTo>
                    <a:lnTo>
                      <a:pt x="10" y="64"/>
                    </a:lnTo>
                    <a:lnTo>
                      <a:pt x="10" y="64"/>
                    </a:lnTo>
                    <a:lnTo>
                      <a:pt x="10" y="64"/>
                    </a:lnTo>
                    <a:lnTo>
                      <a:pt x="10" y="64"/>
                    </a:lnTo>
                    <a:lnTo>
                      <a:pt x="10" y="66"/>
                    </a:lnTo>
                    <a:lnTo>
                      <a:pt x="8" y="66"/>
                    </a:lnTo>
                    <a:lnTo>
                      <a:pt x="6" y="66"/>
                    </a:lnTo>
                    <a:lnTo>
                      <a:pt x="4" y="68"/>
                    </a:lnTo>
                    <a:lnTo>
                      <a:pt x="4" y="68"/>
                    </a:lnTo>
                    <a:lnTo>
                      <a:pt x="18" y="68"/>
                    </a:lnTo>
                    <a:lnTo>
                      <a:pt x="28" y="66"/>
                    </a:lnTo>
                    <a:lnTo>
                      <a:pt x="36" y="62"/>
                    </a:lnTo>
                    <a:lnTo>
                      <a:pt x="40" y="60"/>
                    </a:lnTo>
                    <a:lnTo>
                      <a:pt x="44" y="62"/>
                    </a:lnTo>
                    <a:lnTo>
                      <a:pt x="44" y="6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8" name="Freeform 191"/>
              <p:cNvSpPr>
                <a:spLocks/>
              </p:cNvSpPr>
              <p:nvPr/>
            </p:nvSpPr>
            <p:spPr bwMode="auto">
              <a:xfrm>
                <a:off x="3146" y="2226"/>
                <a:ext cx="6" cy="2"/>
              </a:xfrm>
              <a:custGeom>
                <a:avLst/>
                <a:gdLst>
                  <a:gd name="T0" fmla="*/ 6 w 6"/>
                  <a:gd name="T1" fmla="*/ 0 h 2"/>
                  <a:gd name="T2" fmla="*/ 6 w 6"/>
                  <a:gd name="T3" fmla="*/ 0 h 2"/>
                  <a:gd name="T4" fmla="*/ 4 w 6"/>
                  <a:gd name="T5" fmla="*/ 2 h 2"/>
                  <a:gd name="T6" fmla="*/ 0 w 6"/>
                  <a:gd name="T7" fmla="*/ 2 h 2"/>
                  <a:gd name="T8" fmla="*/ 0 w 6"/>
                  <a:gd name="T9" fmla="*/ 2 h 2"/>
                  <a:gd name="T10" fmla="*/ 0 w 6"/>
                  <a:gd name="T11" fmla="*/ 2 h 2"/>
                  <a:gd name="T12" fmla="*/ 0 w 6"/>
                  <a:gd name="T13" fmla="*/ 2 h 2"/>
                  <a:gd name="T14" fmla="*/ 4 w 6"/>
                  <a:gd name="T15" fmla="*/ 2 h 2"/>
                  <a:gd name="T16" fmla="*/ 6 w 6"/>
                  <a:gd name="T17" fmla="*/ 0 h 2"/>
                  <a:gd name="T18" fmla="*/ 6 w 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
                    <a:moveTo>
                      <a:pt x="6" y="0"/>
                    </a:moveTo>
                    <a:lnTo>
                      <a:pt x="6" y="0"/>
                    </a:lnTo>
                    <a:lnTo>
                      <a:pt x="4" y="2"/>
                    </a:lnTo>
                    <a:lnTo>
                      <a:pt x="0" y="2"/>
                    </a:lnTo>
                    <a:lnTo>
                      <a:pt x="0" y="2"/>
                    </a:lnTo>
                    <a:lnTo>
                      <a:pt x="0" y="2"/>
                    </a:lnTo>
                    <a:lnTo>
                      <a:pt x="0" y="2"/>
                    </a:lnTo>
                    <a:lnTo>
                      <a:pt x="4" y="2"/>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19" name="Freeform 192"/>
              <p:cNvSpPr>
                <a:spLocks/>
              </p:cNvSpPr>
              <p:nvPr/>
            </p:nvSpPr>
            <p:spPr bwMode="auto">
              <a:xfrm>
                <a:off x="3140" y="2198"/>
                <a:ext cx="4" cy="10"/>
              </a:xfrm>
              <a:custGeom>
                <a:avLst/>
                <a:gdLst>
                  <a:gd name="T0" fmla="*/ 0 w 4"/>
                  <a:gd name="T1" fmla="*/ 10 h 10"/>
                  <a:gd name="T2" fmla="*/ 0 w 4"/>
                  <a:gd name="T3" fmla="*/ 10 h 10"/>
                  <a:gd name="T4" fmla="*/ 2 w 4"/>
                  <a:gd name="T5" fmla="*/ 6 h 10"/>
                  <a:gd name="T6" fmla="*/ 4 w 4"/>
                  <a:gd name="T7" fmla="*/ 4 h 10"/>
                  <a:gd name="T8" fmla="*/ 4 w 4"/>
                  <a:gd name="T9" fmla="*/ 4 h 10"/>
                  <a:gd name="T10" fmla="*/ 4 w 4"/>
                  <a:gd name="T11" fmla="*/ 0 h 10"/>
                  <a:gd name="T12" fmla="*/ 4 w 4"/>
                  <a:gd name="T13" fmla="*/ 0 h 10"/>
                  <a:gd name="T14" fmla="*/ 4 w 4"/>
                  <a:gd name="T15" fmla="*/ 2 h 10"/>
                  <a:gd name="T16" fmla="*/ 4 w 4"/>
                  <a:gd name="T17" fmla="*/ 2 h 10"/>
                  <a:gd name="T18" fmla="*/ 2 w 4"/>
                  <a:gd name="T19" fmla="*/ 6 h 10"/>
                  <a:gd name="T20" fmla="*/ 0 w 4"/>
                  <a:gd name="T21" fmla="*/ 10 h 10"/>
                  <a:gd name="T22" fmla="*/ 0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0" y="10"/>
                    </a:moveTo>
                    <a:lnTo>
                      <a:pt x="0" y="10"/>
                    </a:lnTo>
                    <a:lnTo>
                      <a:pt x="2" y="6"/>
                    </a:lnTo>
                    <a:lnTo>
                      <a:pt x="4" y="4"/>
                    </a:lnTo>
                    <a:lnTo>
                      <a:pt x="4" y="4"/>
                    </a:lnTo>
                    <a:lnTo>
                      <a:pt x="4" y="0"/>
                    </a:lnTo>
                    <a:lnTo>
                      <a:pt x="4" y="0"/>
                    </a:lnTo>
                    <a:lnTo>
                      <a:pt x="4" y="2"/>
                    </a:lnTo>
                    <a:lnTo>
                      <a:pt x="4" y="2"/>
                    </a:lnTo>
                    <a:lnTo>
                      <a:pt x="2" y="6"/>
                    </a:lnTo>
                    <a:lnTo>
                      <a:pt x="0" y="10"/>
                    </a:lnTo>
                    <a:lnTo>
                      <a:pt x="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0" name="Freeform 193"/>
              <p:cNvSpPr>
                <a:spLocks/>
              </p:cNvSpPr>
              <p:nvPr/>
            </p:nvSpPr>
            <p:spPr bwMode="auto">
              <a:xfrm>
                <a:off x="3136" y="2182"/>
                <a:ext cx="10" cy="10"/>
              </a:xfrm>
              <a:custGeom>
                <a:avLst/>
                <a:gdLst>
                  <a:gd name="T0" fmla="*/ 0 w 10"/>
                  <a:gd name="T1" fmla="*/ 10 h 10"/>
                  <a:gd name="T2" fmla="*/ 0 w 10"/>
                  <a:gd name="T3" fmla="*/ 10 h 10"/>
                  <a:gd name="T4" fmla="*/ 2 w 10"/>
                  <a:gd name="T5" fmla="*/ 8 h 10"/>
                  <a:gd name="T6" fmla="*/ 6 w 10"/>
                  <a:gd name="T7" fmla="*/ 6 h 10"/>
                  <a:gd name="T8" fmla="*/ 10 w 10"/>
                  <a:gd name="T9" fmla="*/ 0 h 10"/>
                  <a:gd name="T10" fmla="*/ 10 w 10"/>
                  <a:gd name="T11" fmla="*/ 0 h 10"/>
                  <a:gd name="T12" fmla="*/ 10 w 10"/>
                  <a:gd name="T13" fmla="*/ 0 h 10"/>
                  <a:gd name="T14" fmla="*/ 10 w 10"/>
                  <a:gd name="T15" fmla="*/ 0 h 10"/>
                  <a:gd name="T16" fmla="*/ 4 w 10"/>
                  <a:gd name="T17" fmla="*/ 6 h 10"/>
                  <a:gd name="T18" fmla="*/ 2 w 10"/>
                  <a:gd name="T19" fmla="*/ 8 h 10"/>
                  <a:gd name="T20" fmla="*/ 0 w 10"/>
                  <a:gd name="T21" fmla="*/ 10 h 10"/>
                  <a:gd name="T22" fmla="*/ 0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0" y="10"/>
                    </a:moveTo>
                    <a:lnTo>
                      <a:pt x="0" y="10"/>
                    </a:lnTo>
                    <a:lnTo>
                      <a:pt x="2" y="8"/>
                    </a:lnTo>
                    <a:lnTo>
                      <a:pt x="6" y="6"/>
                    </a:lnTo>
                    <a:lnTo>
                      <a:pt x="10" y="0"/>
                    </a:lnTo>
                    <a:lnTo>
                      <a:pt x="10" y="0"/>
                    </a:lnTo>
                    <a:lnTo>
                      <a:pt x="10" y="0"/>
                    </a:lnTo>
                    <a:lnTo>
                      <a:pt x="10" y="0"/>
                    </a:lnTo>
                    <a:lnTo>
                      <a:pt x="4" y="6"/>
                    </a:lnTo>
                    <a:lnTo>
                      <a:pt x="2" y="8"/>
                    </a:lnTo>
                    <a:lnTo>
                      <a:pt x="0" y="10"/>
                    </a:lnTo>
                    <a:lnTo>
                      <a:pt x="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1" name="Freeform 194"/>
              <p:cNvSpPr>
                <a:spLocks/>
              </p:cNvSpPr>
              <p:nvPr/>
            </p:nvSpPr>
            <p:spPr bwMode="auto">
              <a:xfrm>
                <a:off x="3214" y="2174"/>
                <a:ext cx="12" cy="0"/>
              </a:xfrm>
              <a:custGeom>
                <a:avLst/>
                <a:gdLst>
                  <a:gd name="T0" fmla="*/ 4 w 12"/>
                  <a:gd name="T1" fmla="*/ 4 w 12"/>
                  <a:gd name="T2" fmla="*/ 0 w 12"/>
                  <a:gd name="T3" fmla="*/ 0 w 12"/>
                  <a:gd name="T4" fmla="*/ 2 w 12"/>
                  <a:gd name="T5" fmla="*/ 2 w 12"/>
                  <a:gd name="T6" fmla="*/ 12 w 12"/>
                  <a:gd name="T7" fmla="*/ 12 w 12"/>
                  <a:gd name="T8" fmla="*/ 4 w 12"/>
                  <a:gd name="T9" fmla="*/ 4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2">
                    <a:moveTo>
                      <a:pt x="4" y="0"/>
                    </a:moveTo>
                    <a:lnTo>
                      <a:pt x="4" y="0"/>
                    </a:lnTo>
                    <a:lnTo>
                      <a:pt x="0" y="0"/>
                    </a:lnTo>
                    <a:lnTo>
                      <a:pt x="0" y="0"/>
                    </a:lnTo>
                    <a:lnTo>
                      <a:pt x="2" y="0"/>
                    </a:lnTo>
                    <a:lnTo>
                      <a:pt x="2" y="0"/>
                    </a:lnTo>
                    <a:lnTo>
                      <a:pt x="12" y="0"/>
                    </a:lnTo>
                    <a:lnTo>
                      <a:pt x="12" y="0"/>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2" name="Freeform 195"/>
              <p:cNvSpPr>
                <a:spLocks/>
              </p:cNvSpPr>
              <p:nvPr/>
            </p:nvSpPr>
            <p:spPr bwMode="auto">
              <a:xfrm>
                <a:off x="3192" y="2176"/>
                <a:ext cx="16" cy="0"/>
              </a:xfrm>
              <a:custGeom>
                <a:avLst/>
                <a:gdLst>
                  <a:gd name="T0" fmla="*/ 10 w 16"/>
                  <a:gd name="T1" fmla="*/ 10 w 16"/>
                  <a:gd name="T2" fmla="*/ 0 w 16"/>
                  <a:gd name="T3" fmla="*/ 0 w 16"/>
                  <a:gd name="T4" fmla="*/ 10 w 16"/>
                  <a:gd name="T5" fmla="*/ 10 w 16"/>
                  <a:gd name="T6" fmla="*/ 16 w 16"/>
                  <a:gd name="T7" fmla="*/ 16 w 16"/>
                  <a:gd name="T8" fmla="*/ 10 w 16"/>
                  <a:gd name="T9" fmla="*/ 10 w 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6">
                    <a:moveTo>
                      <a:pt x="10" y="0"/>
                    </a:moveTo>
                    <a:lnTo>
                      <a:pt x="10" y="0"/>
                    </a:lnTo>
                    <a:lnTo>
                      <a:pt x="0" y="0"/>
                    </a:lnTo>
                    <a:lnTo>
                      <a:pt x="0" y="0"/>
                    </a:lnTo>
                    <a:lnTo>
                      <a:pt x="10" y="0"/>
                    </a:lnTo>
                    <a:lnTo>
                      <a:pt x="10" y="0"/>
                    </a:lnTo>
                    <a:lnTo>
                      <a:pt x="16" y="0"/>
                    </a:lnTo>
                    <a:lnTo>
                      <a:pt x="16" y="0"/>
                    </a:lnTo>
                    <a:lnTo>
                      <a:pt x="10" y="0"/>
                    </a:lnTo>
                    <a:lnTo>
                      <a:pt x="1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3" name="Freeform 196"/>
              <p:cNvSpPr>
                <a:spLocks/>
              </p:cNvSpPr>
              <p:nvPr/>
            </p:nvSpPr>
            <p:spPr bwMode="auto">
              <a:xfrm>
                <a:off x="3146" y="2182"/>
                <a:ext cx="30" cy="6"/>
              </a:xfrm>
              <a:custGeom>
                <a:avLst/>
                <a:gdLst>
                  <a:gd name="T0" fmla="*/ 22 w 30"/>
                  <a:gd name="T1" fmla="*/ 2 h 6"/>
                  <a:gd name="T2" fmla="*/ 22 w 30"/>
                  <a:gd name="T3" fmla="*/ 2 h 6"/>
                  <a:gd name="T4" fmla="*/ 16 w 30"/>
                  <a:gd name="T5" fmla="*/ 4 h 6"/>
                  <a:gd name="T6" fmla="*/ 12 w 30"/>
                  <a:gd name="T7" fmla="*/ 4 h 6"/>
                  <a:gd name="T8" fmla="*/ 0 w 30"/>
                  <a:gd name="T9" fmla="*/ 0 h 6"/>
                  <a:gd name="T10" fmla="*/ 0 w 30"/>
                  <a:gd name="T11" fmla="*/ 0 h 6"/>
                  <a:gd name="T12" fmla="*/ 0 w 30"/>
                  <a:gd name="T13" fmla="*/ 0 h 6"/>
                  <a:gd name="T14" fmla="*/ 0 w 30"/>
                  <a:gd name="T15" fmla="*/ 0 h 6"/>
                  <a:gd name="T16" fmla="*/ 0 w 30"/>
                  <a:gd name="T17" fmla="*/ 0 h 6"/>
                  <a:gd name="T18" fmla="*/ 0 w 30"/>
                  <a:gd name="T19" fmla="*/ 0 h 6"/>
                  <a:gd name="T20" fmla="*/ 0 w 30"/>
                  <a:gd name="T21" fmla="*/ 0 h 6"/>
                  <a:gd name="T22" fmla="*/ 0 w 30"/>
                  <a:gd name="T23" fmla="*/ 0 h 6"/>
                  <a:gd name="T24" fmla="*/ 12 w 30"/>
                  <a:gd name="T25" fmla="*/ 4 h 6"/>
                  <a:gd name="T26" fmla="*/ 16 w 30"/>
                  <a:gd name="T27" fmla="*/ 4 h 6"/>
                  <a:gd name="T28" fmla="*/ 20 w 30"/>
                  <a:gd name="T29" fmla="*/ 2 h 6"/>
                  <a:gd name="T30" fmla="*/ 20 w 30"/>
                  <a:gd name="T31" fmla="*/ 2 h 6"/>
                  <a:gd name="T32" fmla="*/ 24 w 30"/>
                  <a:gd name="T33" fmla="*/ 2 h 6"/>
                  <a:gd name="T34" fmla="*/ 28 w 30"/>
                  <a:gd name="T35" fmla="*/ 4 h 6"/>
                  <a:gd name="T36" fmla="*/ 28 w 30"/>
                  <a:gd name="T37" fmla="*/ 6 h 6"/>
                  <a:gd name="T38" fmla="*/ 30 w 30"/>
                  <a:gd name="T39" fmla="*/ 6 h 6"/>
                  <a:gd name="T40" fmla="*/ 30 w 30"/>
                  <a:gd name="T41" fmla="*/ 6 h 6"/>
                  <a:gd name="T42" fmla="*/ 28 w 30"/>
                  <a:gd name="T43" fmla="*/ 6 h 6"/>
                  <a:gd name="T44" fmla="*/ 28 w 30"/>
                  <a:gd name="T45" fmla="*/ 4 h 6"/>
                  <a:gd name="T46" fmla="*/ 26 w 30"/>
                  <a:gd name="T47" fmla="*/ 2 h 6"/>
                  <a:gd name="T48" fmla="*/ 22 w 30"/>
                  <a:gd name="T49" fmla="*/ 2 h 6"/>
                  <a:gd name="T50" fmla="*/ 22 w 30"/>
                  <a:gd name="T5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
                    <a:moveTo>
                      <a:pt x="22" y="2"/>
                    </a:moveTo>
                    <a:lnTo>
                      <a:pt x="22" y="2"/>
                    </a:lnTo>
                    <a:lnTo>
                      <a:pt x="16" y="4"/>
                    </a:lnTo>
                    <a:lnTo>
                      <a:pt x="12" y="4"/>
                    </a:lnTo>
                    <a:lnTo>
                      <a:pt x="0" y="0"/>
                    </a:lnTo>
                    <a:lnTo>
                      <a:pt x="0" y="0"/>
                    </a:lnTo>
                    <a:lnTo>
                      <a:pt x="0" y="0"/>
                    </a:lnTo>
                    <a:lnTo>
                      <a:pt x="0" y="0"/>
                    </a:lnTo>
                    <a:lnTo>
                      <a:pt x="0" y="0"/>
                    </a:lnTo>
                    <a:lnTo>
                      <a:pt x="0" y="0"/>
                    </a:lnTo>
                    <a:lnTo>
                      <a:pt x="0" y="0"/>
                    </a:lnTo>
                    <a:lnTo>
                      <a:pt x="0" y="0"/>
                    </a:lnTo>
                    <a:lnTo>
                      <a:pt x="12" y="4"/>
                    </a:lnTo>
                    <a:lnTo>
                      <a:pt x="16" y="4"/>
                    </a:lnTo>
                    <a:lnTo>
                      <a:pt x="20" y="2"/>
                    </a:lnTo>
                    <a:lnTo>
                      <a:pt x="20" y="2"/>
                    </a:lnTo>
                    <a:lnTo>
                      <a:pt x="24" y="2"/>
                    </a:lnTo>
                    <a:lnTo>
                      <a:pt x="28" y="4"/>
                    </a:lnTo>
                    <a:lnTo>
                      <a:pt x="28" y="6"/>
                    </a:lnTo>
                    <a:lnTo>
                      <a:pt x="30" y="6"/>
                    </a:lnTo>
                    <a:lnTo>
                      <a:pt x="30" y="6"/>
                    </a:lnTo>
                    <a:lnTo>
                      <a:pt x="28" y="6"/>
                    </a:lnTo>
                    <a:lnTo>
                      <a:pt x="28" y="4"/>
                    </a:lnTo>
                    <a:lnTo>
                      <a:pt x="26" y="2"/>
                    </a:lnTo>
                    <a:lnTo>
                      <a:pt x="22" y="2"/>
                    </a:lnTo>
                    <a:lnTo>
                      <a:pt x="2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4" name="Freeform 197"/>
              <p:cNvSpPr>
                <a:spLocks/>
              </p:cNvSpPr>
              <p:nvPr/>
            </p:nvSpPr>
            <p:spPr bwMode="auto">
              <a:xfrm>
                <a:off x="3146" y="218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5" name="Freeform 198"/>
              <p:cNvSpPr>
                <a:spLocks/>
              </p:cNvSpPr>
              <p:nvPr/>
            </p:nvSpPr>
            <p:spPr bwMode="auto">
              <a:xfrm>
                <a:off x="3242" y="2180"/>
                <a:ext cx="0" cy="2"/>
              </a:xfrm>
              <a:custGeom>
                <a:avLst/>
                <a:gdLst>
                  <a:gd name="T0" fmla="*/ 2 h 2"/>
                  <a:gd name="T1" fmla="*/ 2 h 2"/>
                  <a:gd name="T2" fmla="*/ 0 h 2"/>
                  <a:gd name="T3" fmla="*/ 0 h 2"/>
                  <a:gd name="T4" fmla="*/ 2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2"/>
                    </a:lnTo>
                    <a:lnTo>
                      <a:pt x="0" y="2"/>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6" name="Freeform 199"/>
              <p:cNvSpPr>
                <a:spLocks/>
              </p:cNvSpPr>
              <p:nvPr/>
            </p:nvSpPr>
            <p:spPr bwMode="auto">
              <a:xfrm>
                <a:off x="3216" y="2244"/>
                <a:ext cx="134" cy="130"/>
              </a:xfrm>
              <a:custGeom>
                <a:avLst/>
                <a:gdLst>
                  <a:gd name="T0" fmla="*/ 128 w 134"/>
                  <a:gd name="T1" fmla="*/ 80 h 130"/>
                  <a:gd name="T2" fmla="*/ 130 w 134"/>
                  <a:gd name="T3" fmla="*/ 80 h 130"/>
                  <a:gd name="T4" fmla="*/ 130 w 134"/>
                  <a:gd name="T5" fmla="*/ 76 h 130"/>
                  <a:gd name="T6" fmla="*/ 122 w 134"/>
                  <a:gd name="T7" fmla="*/ 60 h 130"/>
                  <a:gd name="T8" fmla="*/ 126 w 134"/>
                  <a:gd name="T9" fmla="*/ 60 h 130"/>
                  <a:gd name="T10" fmla="*/ 134 w 134"/>
                  <a:gd name="T11" fmla="*/ 62 h 130"/>
                  <a:gd name="T12" fmla="*/ 132 w 134"/>
                  <a:gd name="T13" fmla="*/ 56 h 130"/>
                  <a:gd name="T14" fmla="*/ 116 w 134"/>
                  <a:gd name="T15" fmla="*/ 40 h 130"/>
                  <a:gd name="T16" fmla="*/ 124 w 134"/>
                  <a:gd name="T17" fmla="*/ 22 h 130"/>
                  <a:gd name="T18" fmla="*/ 124 w 134"/>
                  <a:gd name="T19" fmla="*/ 16 h 130"/>
                  <a:gd name="T20" fmla="*/ 114 w 134"/>
                  <a:gd name="T21" fmla="*/ 18 h 130"/>
                  <a:gd name="T22" fmla="*/ 112 w 134"/>
                  <a:gd name="T23" fmla="*/ 18 h 130"/>
                  <a:gd name="T24" fmla="*/ 104 w 134"/>
                  <a:gd name="T25" fmla="*/ 14 h 130"/>
                  <a:gd name="T26" fmla="*/ 100 w 134"/>
                  <a:gd name="T27" fmla="*/ 6 h 130"/>
                  <a:gd name="T28" fmla="*/ 94 w 134"/>
                  <a:gd name="T29" fmla="*/ 6 h 130"/>
                  <a:gd name="T30" fmla="*/ 80 w 134"/>
                  <a:gd name="T31" fmla="*/ 4 h 130"/>
                  <a:gd name="T32" fmla="*/ 74 w 134"/>
                  <a:gd name="T33" fmla="*/ 8 h 130"/>
                  <a:gd name="T34" fmla="*/ 58 w 134"/>
                  <a:gd name="T35" fmla="*/ 4 h 130"/>
                  <a:gd name="T36" fmla="*/ 48 w 134"/>
                  <a:gd name="T37" fmla="*/ 4 h 130"/>
                  <a:gd name="T38" fmla="*/ 28 w 134"/>
                  <a:gd name="T39" fmla="*/ 2 h 130"/>
                  <a:gd name="T40" fmla="*/ 22 w 134"/>
                  <a:gd name="T41" fmla="*/ 10 h 130"/>
                  <a:gd name="T42" fmla="*/ 18 w 134"/>
                  <a:gd name="T43" fmla="*/ 10 h 130"/>
                  <a:gd name="T44" fmla="*/ 12 w 134"/>
                  <a:gd name="T45" fmla="*/ 2 h 130"/>
                  <a:gd name="T46" fmla="*/ 4 w 134"/>
                  <a:gd name="T47" fmla="*/ 0 h 130"/>
                  <a:gd name="T48" fmla="*/ 0 w 134"/>
                  <a:gd name="T49" fmla="*/ 16 h 130"/>
                  <a:gd name="T50" fmla="*/ 4 w 134"/>
                  <a:gd name="T51" fmla="*/ 24 h 130"/>
                  <a:gd name="T52" fmla="*/ 6 w 134"/>
                  <a:gd name="T53" fmla="*/ 24 h 130"/>
                  <a:gd name="T54" fmla="*/ 12 w 134"/>
                  <a:gd name="T55" fmla="*/ 38 h 130"/>
                  <a:gd name="T56" fmla="*/ 16 w 134"/>
                  <a:gd name="T57" fmla="*/ 42 h 130"/>
                  <a:gd name="T58" fmla="*/ 16 w 134"/>
                  <a:gd name="T59" fmla="*/ 46 h 130"/>
                  <a:gd name="T60" fmla="*/ 16 w 134"/>
                  <a:gd name="T61" fmla="*/ 50 h 130"/>
                  <a:gd name="T62" fmla="*/ 24 w 134"/>
                  <a:gd name="T63" fmla="*/ 56 h 130"/>
                  <a:gd name="T64" fmla="*/ 36 w 134"/>
                  <a:gd name="T65" fmla="*/ 72 h 130"/>
                  <a:gd name="T66" fmla="*/ 46 w 134"/>
                  <a:gd name="T67" fmla="*/ 82 h 130"/>
                  <a:gd name="T68" fmla="*/ 52 w 134"/>
                  <a:gd name="T69" fmla="*/ 88 h 130"/>
                  <a:gd name="T70" fmla="*/ 58 w 134"/>
                  <a:gd name="T71" fmla="*/ 98 h 130"/>
                  <a:gd name="T72" fmla="*/ 66 w 134"/>
                  <a:gd name="T73" fmla="*/ 104 h 130"/>
                  <a:gd name="T74" fmla="*/ 66 w 134"/>
                  <a:gd name="T75" fmla="*/ 110 h 130"/>
                  <a:gd name="T76" fmla="*/ 70 w 134"/>
                  <a:gd name="T77" fmla="*/ 112 h 130"/>
                  <a:gd name="T78" fmla="*/ 78 w 134"/>
                  <a:gd name="T79" fmla="*/ 118 h 130"/>
                  <a:gd name="T80" fmla="*/ 94 w 134"/>
                  <a:gd name="T81" fmla="*/ 130 h 130"/>
                  <a:gd name="T82" fmla="*/ 94 w 134"/>
                  <a:gd name="T83" fmla="*/ 130 h 130"/>
                  <a:gd name="T84" fmla="*/ 94 w 134"/>
                  <a:gd name="T85" fmla="*/ 120 h 130"/>
                  <a:gd name="T86" fmla="*/ 98 w 134"/>
                  <a:gd name="T87" fmla="*/ 110 h 130"/>
                  <a:gd name="T88" fmla="*/ 104 w 134"/>
                  <a:gd name="T89" fmla="*/ 100 h 130"/>
                  <a:gd name="T90" fmla="*/ 106 w 134"/>
                  <a:gd name="T91" fmla="*/ 92 h 130"/>
                  <a:gd name="T92" fmla="*/ 110 w 134"/>
                  <a:gd name="T93" fmla="*/ 92 h 130"/>
                  <a:gd name="T94" fmla="*/ 114 w 134"/>
                  <a:gd name="T95" fmla="*/ 98 h 130"/>
                  <a:gd name="T96" fmla="*/ 114 w 134"/>
                  <a:gd name="T97" fmla="*/ 94 h 130"/>
                  <a:gd name="T98" fmla="*/ 110 w 134"/>
                  <a:gd name="T99" fmla="*/ 82 h 130"/>
                  <a:gd name="T100" fmla="*/ 120 w 134"/>
                  <a:gd name="T101" fmla="*/ 84 h 130"/>
                  <a:gd name="T102" fmla="*/ 120 w 134"/>
                  <a:gd name="T103" fmla="*/ 84 h 130"/>
                  <a:gd name="T104" fmla="*/ 124 w 134"/>
                  <a:gd name="T105"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30">
                    <a:moveTo>
                      <a:pt x="126" y="80"/>
                    </a:moveTo>
                    <a:lnTo>
                      <a:pt x="126" y="80"/>
                    </a:lnTo>
                    <a:lnTo>
                      <a:pt x="128" y="80"/>
                    </a:lnTo>
                    <a:lnTo>
                      <a:pt x="130" y="82"/>
                    </a:lnTo>
                    <a:lnTo>
                      <a:pt x="130" y="82"/>
                    </a:lnTo>
                    <a:lnTo>
                      <a:pt x="130" y="80"/>
                    </a:lnTo>
                    <a:lnTo>
                      <a:pt x="130" y="80"/>
                    </a:lnTo>
                    <a:lnTo>
                      <a:pt x="132" y="78"/>
                    </a:lnTo>
                    <a:lnTo>
                      <a:pt x="130" y="76"/>
                    </a:lnTo>
                    <a:lnTo>
                      <a:pt x="128" y="68"/>
                    </a:lnTo>
                    <a:lnTo>
                      <a:pt x="122" y="60"/>
                    </a:lnTo>
                    <a:lnTo>
                      <a:pt x="122" y="60"/>
                    </a:lnTo>
                    <a:lnTo>
                      <a:pt x="122" y="60"/>
                    </a:lnTo>
                    <a:lnTo>
                      <a:pt x="122" y="60"/>
                    </a:lnTo>
                    <a:lnTo>
                      <a:pt x="126" y="60"/>
                    </a:lnTo>
                    <a:lnTo>
                      <a:pt x="130" y="62"/>
                    </a:lnTo>
                    <a:lnTo>
                      <a:pt x="130" y="62"/>
                    </a:lnTo>
                    <a:lnTo>
                      <a:pt x="134" y="62"/>
                    </a:lnTo>
                    <a:lnTo>
                      <a:pt x="134" y="62"/>
                    </a:lnTo>
                    <a:lnTo>
                      <a:pt x="134" y="60"/>
                    </a:lnTo>
                    <a:lnTo>
                      <a:pt x="132" y="56"/>
                    </a:lnTo>
                    <a:lnTo>
                      <a:pt x="126" y="50"/>
                    </a:lnTo>
                    <a:lnTo>
                      <a:pt x="118" y="44"/>
                    </a:lnTo>
                    <a:lnTo>
                      <a:pt x="116" y="40"/>
                    </a:lnTo>
                    <a:lnTo>
                      <a:pt x="118" y="38"/>
                    </a:lnTo>
                    <a:lnTo>
                      <a:pt x="118" y="38"/>
                    </a:lnTo>
                    <a:lnTo>
                      <a:pt x="124" y="22"/>
                    </a:lnTo>
                    <a:lnTo>
                      <a:pt x="124" y="18"/>
                    </a:lnTo>
                    <a:lnTo>
                      <a:pt x="124" y="16"/>
                    </a:lnTo>
                    <a:lnTo>
                      <a:pt x="124" y="16"/>
                    </a:lnTo>
                    <a:lnTo>
                      <a:pt x="114" y="18"/>
                    </a:lnTo>
                    <a:lnTo>
                      <a:pt x="114" y="18"/>
                    </a:lnTo>
                    <a:lnTo>
                      <a:pt x="114" y="18"/>
                    </a:lnTo>
                    <a:lnTo>
                      <a:pt x="114" y="18"/>
                    </a:lnTo>
                    <a:lnTo>
                      <a:pt x="112" y="18"/>
                    </a:lnTo>
                    <a:lnTo>
                      <a:pt x="112" y="18"/>
                    </a:lnTo>
                    <a:lnTo>
                      <a:pt x="108" y="18"/>
                    </a:lnTo>
                    <a:lnTo>
                      <a:pt x="104" y="14"/>
                    </a:lnTo>
                    <a:lnTo>
                      <a:pt x="104" y="14"/>
                    </a:lnTo>
                    <a:lnTo>
                      <a:pt x="102" y="8"/>
                    </a:lnTo>
                    <a:lnTo>
                      <a:pt x="102" y="8"/>
                    </a:lnTo>
                    <a:lnTo>
                      <a:pt x="100" y="6"/>
                    </a:lnTo>
                    <a:lnTo>
                      <a:pt x="98" y="6"/>
                    </a:lnTo>
                    <a:lnTo>
                      <a:pt x="98" y="6"/>
                    </a:lnTo>
                    <a:lnTo>
                      <a:pt x="94" y="6"/>
                    </a:lnTo>
                    <a:lnTo>
                      <a:pt x="88" y="6"/>
                    </a:lnTo>
                    <a:lnTo>
                      <a:pt x="82" y="4"/>
                    </a:lnTo>
                    <a:lnTo>
                      <a:pt x="80" y="4"/>
                    </a:lnTo>
                    <a:lnTo>
                      <a:pt x="76" y="6"/>
                    </a:lnTo>
                    <a:lnTo>
                      <a:pt x="76" y="6"/>
                    </a:lnTo>
                    <a:lnTo>
                      <a:pt x="74" y="8"/>
                    </a:lnTo>
                    <a:lnTo>
                      <a:pt x="70" y="8"/>
                    </a:lnTo>
                    <a:lnTo>
                      <a:pt x="64" y="6"/>
                    </a:lnTo>
                    <a:lnTo>
                      <a:pt x="58" y="4"/>
                    </a:lnTo>
                    <a:lnTo>
                      <a:pt x="52" y="4"/>
                    </a:lnTo>
                    <a:lnTo>
                      <a:pt x="52" y="4"/>
                    </a:lnTo>
                    <a:lnTo>
                      <a:pt x="48" y="4"/>
                    </a:lnTo>
                    <a:lnTo>
                      <a:pt x="40" y="2"/>
                    </a:lnTo>
                    <a:lnTo>
                      <a:pt x="32" y="0"/>
                    </a:lnTo>
                    <a:lnTo>
                      <a:pt x="28" y="2"/>
                    </a:lnTo>
                    <a:lnTo>
                      <a:pt x="26" y="4"/>
                    </a:lnTo>
                    <a:lnTo>
                      <a:pt x="26" y="4"/>
                    </a:lnTo>
                    <a:lnTo>
                      <a:pt x="22" y="10"/>
                    </a:lnTo>
                    <a:lnTo>
                      <a:pt x="20" y="12"/>
                    </a:lnTo>
                    <a:lnTo>
                      <a:pt x="18" y="10"/>
                    </a:lnTo>
                    <a:lnTo>
                      <a:pt x="18" y="10"/>
                    </a:lnTo>
                    <a:lnTo>
                      <a:pt x="14" y="6"/>
                    </a:lnTo>
                    <a:lnTo>
                      <a:pt x="14" y="6"/>
                    </a:lnTo>
                    <a:lnTo>
                      <a:pt x="12" y="2"/>
                    </a:lnTo>
                    <a:lnTo>
                      <a:pt x="12" y="2"/>
                    </a:lnTo>
                    <a:lnTo>
                      <a:pt x="8" y="0"/>
                    </a:lnTo>
                    <a:lnTo>
                      <a:pt x="4" y="0"/>
                    </a:lnTo>
                    <a:lnTo>
                      <a:pt x="2" y="4"/>
                    </a:lnTo>
                    <a:lnTo>
                      <a:pt x="0" y="6"/>
                    </a:lnTo>
                    <a:lnTo>
                      <a:pt x="0" y="16"/>
                    </a:lnTo>
                    <a:lnTo>
                      <a:pt x="2" y="22"/>
                    </a:lnTo>
                    <a:lnTo>
                      <a:pt x="2" y="22"/>
                    </a:lnTo>
                    <a:lnTo>
                      <a:pt x="4" y="24"/>
                    </a:lnTo>
                    <a:lnTo>
                      <a:pt x="4" y="24"/>
                    </a:lnTo>
                    <a:lnTo>
                      <a:pt x="6" y="24"/>
                    </a:lnTo>
                    <a:lnTo>
                      <a:pt x="6" y="24"/>
                    </a:lnTo>
                    <a:lnTo>
                      <a:pt x="10" y="28"/>
                    </a:lnTo>
                    <a:lnTo>
                      <a:pt x="12" y="34"/>
                    </a:lnTo>
                    <a:lnTo>
                      <a:pt x="12" y="38"/>
                    </a:lnTo>
                    <a:lnTo>
                      <a:pt x="14" y="42"/>
                    </a:lnTo>
                    <a:lnTo>
                      <a:pt x="14" y="42"/>
                    </a:lnTo>
                    <a:lnTo>
                      <a:pt x="16" y="42"/>
                    </a:lnTo>
                    <a:lnTo>
                      <a:pt x="16" y="42"/>
                    </a:lnTo>
                    <a:lnTo>
                      <a:pt x="16" y="44"/>
                    </a:lnTo>
                    <a:lnTo>
                      <a:pt x="16" y="46"/>
                    </a:lnTo>
                    <a:lnTo>
                      <a:pt x="14" y="50"/>
                    </a:lnTo>
                    <a:lnTo>
                      <a:pt x="14" y="50"/>
                    </a:lnTo>
                    <a:lnTo>
                      <a:pt x="16" y="50"/>
                    </a:lnTo>
                    <a:lnTo>
                      <a:pt x="16" y="50"/>
                    </a:lnTo>
                    <a:lnTo>
                      <a:pt x="20" y="52"/>
                    </a:lnTo>
                    <a:lnTo>
                      <a:pt x="24" y="56"/>
                    </a:lnTo>
                    <a:lnTo>
                      <a:pt x="24" y="56"/>
                    </a:lnTo>
                    <a:lnTo>
                      <a:pt x="36" y="72"/>
                    </a:lnTo>
                    <a:lnTo>
                      <a:pt x="36" y="72"/>
                    </a:lnTo>
                    <a:lnTo>
                      <a:pt x="42" y="78"/>
                    </a:lnTo>
                    <a:lnTo>
                      <a:pt x="46" y="82"/>
                    </a:lnTo>
                    <a:lnTo>
                      <a:pt x="46" y="82"/>
                    </a:lnTo>
                    <a:lnTo>
                      <a:pt x="50" y="84"/>
                    </a:lnTo>
                    <a:lnTo>
                      <a:pt x="50" y="84"/>
                    </a:lnTo>
                    <a:lnTo>
                      <a:pt x="52" y="88"/>
                    </a:lnTo>
                    <a:lnTo>
                      <a:pt x="54" y="94"/>
                    </a:lnTo>
                    <a:lnTo>
                      <a:pt x="54" y="94"/>
                    </a:lnTo>
                    <a:lnTo>
                      <a:pt x="58" y="98"/>
                    </a:lnTo>
                    <a:lnTo>
                      <a:pt x="58" y="98"/>
                    </a:lnTo>
                    <a:lnTo>
                      <a:pt x="66" y="104"/>
                    </a:lnTo>
                    <a:lnTo>
                      <a:pt x="66" y="104"/>
                    </a:lnTo>
                    <a:lnTo>
                      <a:pt x="68" y="108"/>
                    </a:lnTo>
                    <a:lnTo>
                      <a:pt x="66" y="110"/>
                    </a:lnTo>
                    <a:lnTo>
                      <a:pt x="66" y="110"/>
                    </a:lnTo>
                    <a:lnTo>
                      <a:pt x="66" y="110"/>
                    </a:lnTo>
                    <a:lnTo>
                      <a:pt x="66" y="110"/>
                    </a:lnTo>
                    <a:lnTo>
                      <a:pt x="70" y="112"/>
                    </a:lnTo>
                    <a:lnTo>
                      <a:pt x="74" y="116"/>
                    </a:lnTo>
                    <a:lnTo>
                      <a:pt x="74" y="116"/>
                    </a:lnTo>
                    <a:lnTo>
                      <a:pt x="78" y="118"/>
                    </a:lnTo>
                    <a:lnTo>
                      <a:pt x="84" y="122"/>
                    </a:lnTo>
                    <a:lnTo>
                      <a:pt x="88" y="126"/>
                    </a:lnTo>
                    <a:lnTo>
                      <a:pt x="94" y="130"/>
                    </a:lnTo>
                    <a:lnTo>
                      <a:pt x="94" y="130"/>
                    </a:lnTo>
                    <a:lnTo>
                      <a:pt x="94" y="130"/>
                    </a:lnTo>
                    <a:lnTo>
                      <a:pt x="94" y="130"/>
                    </a:lnTo>
                    <a:lnTo>
                      <a:pt x="96" y="126"/>
                    </a:lnTo>
                    <a:lnTo>
                      <a:pt x="96" y="124"/>
                    </a:lnTo>
                    <a:lnTo>
                      <a:pt x="94" y="120"/>
                    </a:lnTo>
                    <a:lnTo>
                      <a:pt x="94" y="114"/>
                    </a:lnTo>
                    <a:lnTo>
                      <a:pt x="94" y="112"/>
                    </a:lnTo>
                    <a:lnTo>
                      <a:pt x="98" y="110"/>
                    </a:lnTo>
                    <a:lnTo>
                      <a:pt x="98" y="110"/>
                    </a:lnTo>
                    <a:lnTo>
                      <a:pt x="102" y="104"/>
                    </a:lnTo>
                    <a:lnTo>
                      <a:pt x="104" y="100"/>
                    </a:lnTo>
                    <a:lnTo>
                      <a:pt x="104" y="96"/>
                    </a:lnTo>
                    <a:lnTo>
                      <a:pt x="106" y="92"/>
                    </a:lnTo>
                    <a:lnTo>
                      <a:pt x="106" y="92"/>
                    </a:lnTo>
                    <a:lnTo>
                      <a:pt x="108" y="92"/>
                    </a:lnTo>
                    <a:lnTo>
                      <a:pt x="110" y="92"/>
                    </a:lnTo>
                    <a:lnTo>
                      <a:pt x="110" y="92"/>
                    </a:lnTo>
                    <a:lnTo>
                      <a:pt x="112" y="94"/>
                    </a:lnTo>
                    <a:lnTo>
                      <a:pt x="114" y="98"/>
                    </a:lnTo>
                    <a:lnTo>
                      <a:pt x="114" y="98"/>
                    </a:lnTo>
                    <a:lnTo>
                      <a:pt x="114" y="98"/>
                    </a:lnTo>
                    <a:lnTo>
                      <a:pt x="114" y="98"/>
                    </a:lnTo>
                    <a:lnTo>
                      <a:pt x="114" y="94"/>
                    </a:lnTo>
                    <a:lnTo>
                      <a:pt x="114" y="92"/>
                    </a:lnTo>
                    <a:lnTo>
                      <a:pt x="112" y="86"/>
                    </a:lnTo>
                    <a:lnTo>
                      <a:pt x="110" y="82"/>
                    </a:lnTo>
                    <a:lnTo>
                      <a:pt x="112" y="82"/>
                    </a:lnTo>
                    <a:lnTo>
                      <a:pt x="114" y="82"/>
                    </a:lnTo>
                    <a:lnTo>
                      <a:pt x="120" y="84"/>
                    </a:lnTo>
                    <a:lnTo>
                      <a:pt x="120" y="84"/>
                    </a:lnTo>
                    <a:lnTo>
                      <a:pt x="120" y="84"/>
                    </a:lnTo>
                    <a:lnTo>
                      <a:pt x="120" y="84"/>
                    </a:lnTo>
                    <a:lnTo>
                      <a:pt x="122" y="84"/>
                    </a:lnTo>
                    <a:lnTo>
                      <a:pt x="122" y="84"/>
                    </a:lnTo>
                    <a:lnTo>
                      <a:pt x="124" y="80"/>
                    </a:lnTo>
                    <a:lnTo>
                      <a:pt x="126" y="80"/>
                    </a:lnTo>
                    <a:lnTo>
                      <a:pt x="126" y="8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7" name="Freeform 200"/>
              <p:cNvSpPr>
                <a:spLocks/>
              </p:cNvSpPr>
              <p:nvPr/>
            </p:nvSpPr>
            <p:spPr bwMode="auto">
              <a:xfrm>
                <a:off x="3342" y="2324"/>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2 w 4"/>
                  <a:gd name="T11" fmla="*/ 0 h 2"/>
                  <a:gd name="T12" fmla="*/ 4 w 4"/>
                  <a:gd name="T13" fmla="*/ 2 h 2"/>
                  <a:gd name="T14" fmla="*/ 4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2"/>
                    </a:moveTo>
                    <a:lnTo>
                      <a:pt x="4" y="2"/>
                    </a:lnTo>
                    <a:lnTo>
                      <a:pt x="2" y="0"/>
                    </a:lnTo>
                    <a:lnTo>
                      <a:pt x="0" y="0"/>
                    </a:lnTo>
                    <a:lnTo>
                      <a:pt x="0" y="0"/>
                    </a:lnTo>
                    <a:lnTo>
                      <a:pt x="2" y="0"/>
                    </a:lnTo>
                    <a:lnTo>
                      <a:pt x="4" y="2"/>
                    </a:lnTo>
                    <a:lnTo>
                      <a:pt x="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8" name="Freeform 201"/>
              <p:cNvSpPr>
                <a:spLocks/>
              </p:cNvSpPr>
              <p:nvPr/>
            </p:nvSpPr>
            <p:spPr bwMode="auto">
              <a:xfrm>
                <a:off x="3330" y="2260"/>
                <a:ext cx="10" cy="2"/>
              </a:xfrm>
              <a:custGeom>
                <a:avLst/>
                <a:gdLst>
                  <a:gd name="T0" fmla="*/ 10 w 10"/>
                  <a:gd name="T1" fmla="*/ 0 h 2"/>
                  <a:gd name="T2" fmla="*/ 10 w 10"/>
                  <a:gd name="T3" fmla="*/ 0 h 2"/>
                  <a:gd name="T4" fmla="*/ 6 w 10"/>
                  <a:gd name="T5" fmla="*/ 0 h 2"/>
                  <a:gd name="T6" fmla="*/ 0 w 10"/>
                  <a:gd name="T7" fmla="*/ 2 h 2"/>
                  <a:gd name="T8" fmla="*/ 0 w 10"/>
                  <a:gd name="T9" fmla="*/ 2 h 2"/>
                  <a:gd name="T10" fmla="*/ 0 w 10"/>
                  <a:gd name="T11" fmla="*/ 2 h 2"/>
                  <a:gd name="T12" fmla="*/ 0 w 10"/>
                  <a:gd name="T13" fmla="*/ 2 h 2"/>
                  <a:gd name="T14" fmla="*/ 10 w 10"/>
                  <a:gd name="T15" fmla="*/ 0 h 2"/>
                  <a:gd name="T16" fmla="*/ 10 w 10"/>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
                    <a:moveTo>
                      <a:pt x="10" y="0"/>
                    </a:moveTo>
                    <a:lnTo>
                      <a:pt x="10" y="0"/>
                    </a:lnTo>
                    <a:lnTo>
                      <a:pt x="6" y="0"/>
                    </a:lnTo>
                    <a:lnTo>
                      <a:pt x="0" y="2"/>
                    </a:lnTo>
                    <a:lnTo>
                      <a:pt x="0" y="2"/>
                    </a:lnTo>
                    <a:lnTo>
                      <a:pt x="0" y="2"/>
                    </a:lnTo>
                    <a:lnTo>
                      <a:pt x="0" y="2"/>
                    </a:lnTo>
                    <a:lnTo>
                      <a:pt x="10" y="0"/>
                    </a:lnTo>
                    <a:lnTo>
                      <a:pt x="1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29" name="Freeform 202"/>
              <p:cNvSpPr>
                <a:spLocks/>
              </p:cNvSpPr>
              <p:nvPr/>
            </p:nvSpPr>
            <p:spPr bwMode="auto">
              <a:xfrm>
                <a:off x="3338" y="2304"/>
                <a:ext cx="8" cy="2"/>
              </a:xfrm>
              <a:custGeom>
                <a:avLst/>
                <a:gdLst>
                  <a:gd name="T0" fmla="*/ 8 w 8"/>
                  <a:gd name="T1" fmla="*/ 2 h 2"/>
                  <a:gd name="T2" fmla="*/ 8 w 8"/>
                  <a:gd name="T3" fmla="*/ 2 h 2"/>
                  <a:gd name="T4" fmla="*/ 4 w 8"/>
                  <a:gd name="T5" fmla="*/ 0 h 2"/>
                  <a:gd name="T6" fmla="*/ 0 w 8"/>
                  <a:gd name="T7" fmla="*/ 0 h 2"/>
                  <a:gd name="T8" fmla="*/ 0 w 8"/>
                  <a:gd name="T9" fmla="*/ 0 h 2"/>
                  <a:gd name="T10" fmla="*/ 4 w 8"/>
                  <a:gd name="T11" fmla="*/ 0 h 2"/>
                  <a:gd name="T12" fmla="*/ 8 w 8"/>
                  <a:gd name="T13" fmla="*/ 2 h 2"/>
                  <a:gd name="T14" fmla="*/ 8 w 8"/>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8" y="2"/>
                    </a:moveTo>
                    <a:lnTo>
                      <a:pt x="8" y="2"/>
                    </a:lnTo>
                    <a:lnTo>
                      <a:pt x="4" y="0"/>
                    </a:lnTo>
                    <a:lnTo>
                      <a:pt x="0" y="0"/>
                    </a:lnTo>
                    <a:lnTo>
                      <a:pt x="0" y="0"/>
                    </a:lnTo>
                    <a:lnTo>
                      <a:pt x="4" y="0"/>
                    </a:lnTo>
                    <a:lnTo>
                      <a:pt x="8" y="2"/>
                    </a:lnTo>
                    <a:lnTo>
                      <a:pt x="8"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30" name="Freeform 203"/>
              <p:cNvSpPr>
                <a:spLocks/>
              </p:cNvSpPr>
              <p:nvPr/>
            </p:nvSpPr>
            <p:spPr bwMode="auto">
              <a:xfrm>
                <a:off x="3310" y="2326"/>
                <a:ext cx="66" cy="80"/>
              </a:xfrm>
              <a:custGeom>
                <a:avLst/>
                <a:gdLst>
                  <a:gd name="T0" fmla="*/ 30 w 66"/>
                  <a:gd name="T1" fmla="*/ 64 h 80"/>
                  <a:gd name="T2" fmla="*/ 30 w 66"/>
                  <a:gd name="T3" fmla="*/ 62 h 80"/>
                  <a:gd name="T4" fmla="*/ 38 w 66"/>
                  <a:gd name="T5" fmla="*/ 46 h 80"/>
                  <a:gd name="T6" fmla="*/ 42 w 66"/>
                  <a:gd name="T7" fmla="*/ 42 h 80"/>
                  <a:gd name="T8" fmla="*/ 44 w 66"/>
                  <a:gd name="T9" fmla="*/ 44 h 80"/>
                  <a:gd name="T10" fmla="*/ 48 w 66"/>
                  <a:gd name="T11" fmla="*/ 52 h 80"/>
                  <a:gd name="T12" fmla="*/ 54 w 66"/>
                  <a:gd name="T13" fmla="*/ 48 h 80"/>
                  <a:gd name="T14" fmla="*/ 54 w 66"/>
                  <a:gd name="T15" fmla="*/ 44 h 80"/>
                  <a:gd name="T16" fmla="*/ 54 w 66"/>
                  <a:gd name="T17" fmla="*/ 42 h 80"/>
                  <a:gd name="T18" fmla="*/ 54 w 66"/>
                  <a:gd name="T19" fmla="*/ 42 h 80"/>
                  <a:gd name="T20" fmla="*/ 52 w 66"/>
                  <a:gd name="T21" fmla="*/ 40 h 80"/>
                  <a:gd name="T22" fmla="*/ 64 w 66"/>
                  <a:gd name="T23" fmla="*/ 36 h 80"/>
                  <a:gd name="T24" fmla="*/ 66 w 66"/>
                  <a:gd name="T25" fmla="*/ 32 h 80"/>
                  <a:gd name="T26" fmla="*/ 60 w 66"/>
                  <a:gd name="T27" fmla="*/ 28 h 80"/>
                  <a:gd name="T28" fmla="*/ 36 w 66"/>
                  <a:gd name="T29" fmla="*/ 12 h 80"/>
                  <a:gd name="T30" fmla="*/ 26 w 66"/>
                  <a:gd name="T31" fmla="*/ 2 h 80"/>
                  <a:gd name="T32" fmla="*/ 20 w 66"/>
                  <a:gd name="T33" fmla="*/ 0 h 80"/>
                  <a:gd name="T34" fmla="*/ 18 w 66"/>
                  <a:gd name="T35" fmla="*/ 2 h 80"/>
                  <a:gd name="T36" fmla="*/ 20 w 66"/>
                  <a:gd name="T37" fmla="*/ 10 h 80"/>
                  <a:gd name="T38" fmla="*/ 20 w 66"/>
                  <a:gd name="T39" fmla="*/ 16 h 80"/>
                  <a:gd name="T40" fmla="*/ 20 w 66"/>
                  <a:gd name="T41" fmla="*/ 16 h 80"/>
                  <a:gd name="T42" fmla="*/ 16 w 66"/>
                  <a:gd name="T43" fmla="*/ 10 h 80"/>
                  <a:gd name="T44" fmla="*/ 14 w 66"/>
                  <a:gd name="T45" fmla="*/ 10 h 80"/>
                  <a:gd name="T46" fmla="*/ 10 w 66"/>
                  <a:gd name="T47" fmla="*/ 14 h 80"/>
                  <a:gd name="T48" fmla="*/ 8 w 66"/>
                  <a:gd name="T49" fmla="*/ 24 h 80"/>
                  <a:gd name="T50" fmla="*/ 4 w 66"/>
                  <a:gd name="T51" fmla="*/ 28 h 80"/>
                  <a:gd name="T52" fmla="*/ 0 w 66"/>
                  <a:gd name="T53" fmla="*/ 34 h 80"/>
                  <a:gd name="T54" fmla="*/ 2 w 66"/>
                  <a:gd name="T55" fmla="*/ 42 h 80"/>
                  <a:gd name="T56" fmla="*/ 0 w 66"/>
                  <a:gd name="T57" fmla="*/ 48 h 80"/>
                  <a:gd name="T58" fmla="*/ 0 w 66"/>
                  <a:gd name="T59" fmla="*/ 48 h 80"/>
                  <a:gd name="T60" fmla="*/ 2 w 66"/>
                  <a:gd name="T61" fmla="*/ 50 h 80"/>
                  <a:gd name="T62" fmla="*/ 10 w 66"/>
                  <a:gd name="T63" fmla="*/ 52 h 80"/>
                  <a:gd name="T64" fmla="*/ 10 w 66"/>
                  <a:gd name="T65" fmla="*/ 56 h 80"/>
                  <a:gd name="T66" fmla="*/ 8 w 66"/>
                  <a:gd name="T67" fmla="*/ 58 h 80"/>
                  <a:gd name="T68" fmla="*/ 14 w 66"/>
                  <a:gd name="T69" fmla="*/ 60 h 80"/>
                  <a:gd name="T70" fmla="*/ 20 w 66"/>
                  <a:gd name="T71" fmla="*/ 68 h 80"/>
                  <a:gd name="T72" fmla="*/ 20 w 66"/>
                  <a:gd name="T73" fmla="*/ 74 h 80"/>
                  <a:gd name="T74" fmla="*/ 24 w 66"/>
                  <a:gd name="T75" fmla="*/ 78 h 80"/>
                  <a:gd name="T76" fmla="*/ 30 w 66"/>
                  <a:gd name="T77" fmla="*/ 80 h 80"/>
                  <a:gd name="T78" fmla="*/ 30 w 66"/>
                  <a:gd name="T79" fmla="*/ 68 h 80"/>
                  <a:gd name="T80" fmla="*/ 30 w 66"/>
                  <a:gd name="T81"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80">
                    <a:moveTo>
                      <a:pt x="30" y="64"/>
                    </a:moveTo>
                    <a:lnTo>
                      <a:pt x="30" y="64"/>
                    </a:lnTo>
                    <a:lnTo>
                      <a:pt x="30" y="62"/>
                    </a:lnTo>
                    <a:lnTo>
                      <a:pt x="30" y="62"/>
                    </a:lnTo>
                    <a:lnTo>
                      <a:pt x="36" y="54"/>
                    </a:lnTo>
                    <a:lnTo>
                      <a:pt x="38" y="46"/>
                    </a:lnTo>
                    <a:lnTo>
                      <a:pt x="42" y="42"/>
                    </a:lnTo>
                    <a:lnTo>
                      <a:pt x="42" y="42"/>
                    </a:lnTo>
                    <a:lnTo>
                      <a:pt x="44" y="44"/>
                    </a:lnTo>
                    <a:lnTo>
                      <a:pt x="44" y="44"/>
                    </a:lnTo>
                    <a:lnTo>
                      <a:pt x="46" y="50"/>
                    </a:lnTo>
                    <a:lnTo>
                      <a:pt x="48" y="52"/>
                    </a:lnTo>
                    <a:lnTo>
                      <a:pt x="50" y="50"/>
                    </a:lnTo>
                    <a:lnTo>
                      <a:pt x="54" y="48"/>
                    </a:lnTo>
                    <a:lnTo>
                      <a:pt x="54" y="48"/>
                    </a:lnTo>
                    <a:lnTo>
                      <a:pt x="54" y="44"/>
                    </a:lnTo>
                    <a:lnTo>
                      <a:pt x="54" y="44"/>
                    </a:lnTo>
                    <a:lnTo>
                      <a:pt x="54" y="42"/>
                    </a:lnTo>
                    <a:lnTo>
                      <a:pt x="54" y="42"/>
                    </a:lnTo>
                    <a:lnTo>
                      <a:pt x="54" y="42"/>
                    </a:lnTo>
                    <a:lnTo>
                      <a:pt x="52" y="40"/>
                    </a:lnTo>
                    <a:lnTo>
                      <a:pt x="52" y="40"/>
                    </a:lnTo>
                    <a:lnTo>
                      <a:pt x="56" y="38"/>
                    </a:lnTo>
                    <a:lnTo>
                      <a:pt x="64" y="36"/>
                    </a:lnTo>
                    <a:lnTo>
                      <a:pt x="66" y="34"/>
                    </a:lnTo>
                    <a:lnTo>
                      <a:pt x="66" y="32"/>
                    </a:lnTo>
                    <a:lnTo>
                      <a:pt x="66" y="32"/>
                    </a:lnTo>
                    <a:lnTo>
                      <a:pt x="60" y="28"/>
                    </a:lnTo>
                    <a:lnTo>
                      <a:pt x="50" y="20"/>
                    </a:lnTo>
                    <a:lnTo>
                      <a:pt x="36" y="12"/>
                    </a:lnTo>
                    <a:lnTo>
                      <a:pt x="32" y="8"/>
                    </a:lnTo>
                    <a:lnTo>
                      <a:pt x="26" y="2"/>
                    </a:lnTo>
                    <a:lnTo>
                      <a:pt x="26" y="2"/>
                    </a:lnTo>
                    <a:lnTo>
                      <a:pt x="20" y="0"/>
                    </a:lnTo>
                    <a:lnTo>
                      <a:pt x="18" y="0"/>
                    </a:lnTo>
                    <a:lnTo>
                      <a:pt x="18" y="2"/>
                    </a:lnTo>
                    <a:lnTo>
                      <a:pt x="18" y="4"/>
                    </a:lnTo>
                    <a:lnTo>
                      <a:pt x="20" y="10"/>
                    </a:lnTo>
                    <a:lnTo>
                      <a:pt x="22" y="14"/>
                    </a:lnTo>
                    <a:lnTo>
                      <a:pt x="20" y="16"/>
                    </a:lnTo>
                    <a:lnTo>
                      <a:pt x="20" y="16"/>
                    </a:lnTo>
                    <a:lnTo>
                      <a:pt x="20" y="16"/>
                    </a:lnTo>
                    <a:lnTo>
                      <a:pt x="20" y="16"/>
                    </a:lnTo>
                    <a:lnTo>
                      <a:pt x="16" y="10"/>
                    </a:lnTo>
                    <a:lnTo>
                      <a:pt x="16" y="10"/>
                    </a:lnTo>
                    <a:lnTo>
                      <a:pt x="14" y="10"/>
                    </a:lnTo>
                    <a:lnTo>
                      <a:pt x="14" y="10"/>
                    </a:lnTo>
                    <a:lnTo>
                      <a:pt x="10" y="14"/>
                    </a:lnTo>
                    <a:lnTo>
                      <a:pt x="10" y="18"/>
                    </a:lnTo>
                    <a:lnTo>
                      <a:pt x="8" y="24"/>
                    </a:lnTo>
                    <a:lnTo>
                      <a:pt x="4" y="28"/>
                    </a:lnTo>
                    <a:lnTo>
                      <a:pt x="4" y="28"/>
                    </a:lnTo>
                    <a:lnTo>
                      <a:pt x="0" y="30"/>
                    </a:lnTo>
                    <a:lnTo>
                      <a:pt x="0" y="34"/>
                    </a:lnTo>
                    <a:lnTo>
                      <a:pt x="0" y="38"/>
                    </a:lnTo>
                    <a:lnTo>
                      <a:pt x="2" y="42"/>
                    </a:lnTo>
                    <a:lnTo>
                      <a:pt x="2" y="44"/>
                    </a:lnTo>
                    <a:lnTo>
                      <a:pt x="0" y="48"/>
                    </a:lnTo>
                    <a:lnTo>
                      <a:pt x="0" y="48"/>
                    </a:lnTo>
                    <a:lnTo>
                      <a:pt x="0" y="48"/>
                    </a:lnTo>
                    <a:lnTo>
                      <a:pt x="0" y="48"/>
                    </a:lnTo>
                    <a:lnTo>
                      <a:pt x="2" y="50"/>
                    </a:lnTo>
                    <a:lnTo>
                      <a:pt x="6" y="52"/>
                    </a:lnTo>
                    <a:lnTo>
                      <a:pt x="10" y="52"/>
                    </a:lnTo>
                    <a:lnTo>
                      <a:pt x="10" y="54"/>
                    </a:lnTo>
                    <a:lnTo>
                      <a:pt x="10" y="56"/>
                    </a:lnTo>
                    <a:lnTo>
                      <a:pt x="10" y="56"/>
                    </a:lnTo>
                    <a:lnTo>
                      <a:pt x="8" y="58"/>
                    </a:lnTo>
                    <a:lnTo>
                      <a:pt x="8" y="58"/>
                    </a:lnTo>
                    <a:lnTo>
                      <a:pt x="14" y="60"/>
                    </a:lnTo>
                    <a:lnTo>
                      <a:pt x="18" y="64"/>
                    </a:lnTo>
                    <a:lnTo>
                      <a:pt x="20" y="68"/>
                    </a:lnTo>
                    <a:lnTo>
                      <a:pt x="20" y="68"/>
                    </a:lnTo>
                    <a:lnTo>
                      <a:pt x="20" y="74"/>
                    </a:lnTo>
                    <a:lnTo>
                      <a:pt x="22" y="76"/>
                    </a:lnTo>
                    <a:lnTo>
                      <a:pt x="24" y="78"/>
                    </a:lnTo>
                    <a:lnTo>
                      <a:pt x="30" y="80"/>
                    </a:lnTo>
                    <a:lnTo>
                      <a:pt x="30" y="80"/>
                    </a:lnTo>
                    <a:lnTo>
                      <a:pt x="32" y="72"/>
                    </a:lnTo>
                    <a:lnTo>
                      <a:pt x="30" y="68"/>
                    </a:lnTo>
                    <a:lnTo>
                      <a:pt x="28" y="66"/>
                    </a:lnTo>
                    <a:lnTo>
                      <a:pt x="30" y="64"/>
                    </a:lnTo>
                    <a:lnTo>
                      <a:pt x="30" y="6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31" name="Freeform 204"/>
              <p:cNvSpPr>
                <a:spLocks/>
              </p:cNvSpPr>
              <p:nvPr/>
            </p:nvSpPr>
            <p:spPr bwMode="auto">
              <a:xfrm>
                <a:off x="3338" y="2390"/>
                <a:ext cx="4" cy="16"/>
              </a:xfrm>
              <a:custGeom>
                <a:avLst/>
                <a:gdLst>
                  <a:gd name="T0" fmla="*/ 2 w 4"/>
                  <a:gd name="T1" fmla="*/ 0 h 16"/>
                  <a:gd name="T2" fmla="*/ 2 w 4"/>
                  <a:gd name="T3" fmla="*/ 0 h 16"/>
                  <a:gd name="T4" fmla="*/ 0 w 4"/>
                  <a:gd name="T5" fmla="*/ 2 h 16"/>
                  <a:gd name="T6" fmla="*/ 2 w 4"/>
                  <a:gd name="T7" fmla="*/ 4 h 16"/>
                  <a:gd name="T8" fmla="*/ 4 w 4"/>
                  <a:gd name="T9" fmla="*/ 8 h 16"/>
                  <a:gd name="T10" fmla="*/ 2 w 4"/>
                  <a:gd name="T11" fmla="*/ 16 h 16"/>
                  <a:gd name="T12" fmla="*/ 2 w 4"/>
                  <a:gd name="T13" fmla="*/ 16 h 16"/>
                  <a:gd name="T14" fmla="*/ 2 w 4"/>
                  <a:gd name="T15" fmla="*/ 16 h 16"/>
                  <a:gd name="T16" fmla="*/ 2 w 4"/>
                  <a:gd name="T17" fmla="*/ 16 h 16"/>
                  <a:gd name="T18" fmla="*/ 4 w 4"/>
                  <a:gd name="T19" fmla="*/ 8 h 16"/>
                  <a:gd name="T20" fmla="*/ 2 w 4"/>
                  <a:gd name="T21" fmla="*/ 4 h 16"/>
                  <a:gd name="T22" fmla="*/ 0 w 4"/>
                  <a:gd name="T23" fmla="*/ 2 h 16"/>
                  <a:gd name="T24" fmla="*/ 2 w 4"/>
                  <a:gd name="T25" fmla="*/ 0 h 16"/>
                  <a:gd name="T26" fmla="*/ 2 w 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6">
                    <a:moveTo>
                      <a:pt x="2" y="0"/>
                    </a:moveTo>
                    <a:lnTo>
                      <a:pt x="2" y="0"/>
                    </a:lnTo>
                    <a:lnTo>
                      <a:pt x="0" y="2"/>
                    </a:lnTo>
                    <a:lnTo>
                      <a:pt x="2" y="4"/>
                    </a:lnTo>
                    <a:lnTo>
                      <a:pt x="4" y="8"/>
                    </a:lnTo>
                    <a:lnTo>
                      <a:pt x="2" y="16"/>
                    </a:lnTo>
                    <a:lnTo>
                      <a:pt x="2" y="16"/>
                    </a:lnTo>
                    <a:lnTo>
                      <a:pt x="2" y="16"/>
                    </a:lnTo>
                    <a:lnTo>
                      <a:pt x="2" y="16"/>
                    </a:lnTo>
                    <a:lnTo>
                      <a:pt x="4" y="8"/>
                    </a:lnTo>
                    <a:lnTo>
                      <a:pt x="2" y="4"/>
                    </a:lnTo>
                    <a:lnTo>
                      <a:pt x="0"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332" name="Freeform 205"/>
              <p:cNvSpPr>
                <a:spLocks/>
              </p:cNvSpPr>
              <p:nvPr/>
            </p:nvSpPr>
            <p:spPr bwMode="auto">
              <a:xfrm>
                <a:off x="3326" y="2326"/>
                <a:ext cx="10" cy="16"/>
              </a:xfrm>
              <a:custGeom>
                <a:avLst/>
                <a:gdLst>
                  <a:gd name="T0" fmla="*/ 4 w 10"/>
                  <a:gd name="T1" fmla="*/ 16 h 16"/>
                  <a:gd name="T2" fmla="*/ 4 w 10"/>
                  <a:gd name="T3" fmla="*/ 16 h 16"/>
                  <a:gd name="T4" fmla="*/ 4 w 10"/>
                  <a:gd name="T5" fmla="*/ 16 h 16"/>
                  <a:gd name="T6" fmla="*/ 4 w 10"/>
                  <a:gd name="T7" fmla="*/ 16 h 16"/>
                  <a:gd name="T8" fmla="*/ 4 w 10"/>
                  <a:gd name="T9" fmla="*/ 16 h 16"/>
                  <a:gd name="T10" fmla="*/ 4 w 10"/>
                  <a:gd name="T11" fmla="*/ 16 h 16"/>
                  <a:gd name="T12" fmla="*/ 6 w 10"/>
                  <a:gd name="T13" fmla="*/ 14 h 16"/>
                  <a:gd name="T14" fmla="*/ 4 w 10"/>
                  <a:gd name="T15" fmla="*/ 10 h 16"/>
                  <a:gd name="T16" fmla="*/ 2 w 10"/>
                  <a:gd name="T17" fmla="*/ 4 h 16"/>
                  <a:gd name="T18" fmla="*/ 2 w 10"/>
                  <a:gd name="T19" fmla="*/ 2 h 16"/>
                  <a:gd name="T20" fmla="*/ 2 w 10"/>
                  <a:gd name="T21" fmla="*/ 0 h 16"/>
                  <a:gd name="T22" fmla="*/ 4 w 10"/>
                  <a:gd name="T23" fmla="*/ 0 h 16"/>
                  <a:gd name="T24" fmla="*/ 10 w 10"/>
                  <a:gd name="T25" fmla="*/ 2 h 16"/>
                  <a:gd name="T26" fmla="*/ 10 w 10"/>
                  <a:gd name="T27" fmla="*/ 2 h 16"/>
                  <a:gd name="T28" fmla="*/ 10 w 10"/>
                  <a:gd name="T29" fmla="*/ 2 h 16"/>
                  <a:gd name="T30" fmla="*/ 10 w 10"/>
                  <a:gd name="T31" fmla="*/ 2 h 16"/>
                  <a:gd name="T32" fmla="*/ 4 w 10"/>
                  <a:gd name="T33" fmla="*/ 0 h 16"/>
                  <a:gd name="T34" fmla="*/ 2 w 10"/>
                  <a:gd name="T35" fmla="*/ 0 h 16"/>
                  <a:gd name="T36" fmla="*/ 0 w 10"/>
                  <a:gd name="T37" fmla="*/ 0 h 16"/>
                  <a:gd name="T38" fmla="*/ 2 w 10"/>
                  <a:gd name="T39" fmla="*/ 4 h 16"/>
                  <a:gd name="T40" fmla="*/ 4 w 10"/>
                  <a:gd name="T41" fmla="*/ 10 h 16"/>
                  <a:gd name="T42" fmla="*/ 4 w 10"/>
                  <a:gd name="T43" fmla="*/ 12 h 16"/>
                  <a:gd name="T44" fmla="*/ 4 w 10"/>
                  <a:gd name="T45" fmla="*/ 16 h 16"/>
                  <a:gd name="T46" fmla="*/ 4 w 10"/>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6">
                    <a:moveTo>
                      <a:pt x="4" y="16"/>
                    </a:moveTo>
                    <a:lnTo>
                      <a:pt x="4" y="16"/>
                    </a:lnTo>
                    <a:lnTo>
                      <a:pt x="4" y="16"/>
                    </a:lnTo>
                    <a:lnTo>
                      <a:pt x="4" y="16"/>
                    </a:lnTo>
                    <a:lnTo>
                      <a:pt x="4" y="16"/>
                    </a:lnTo>
                    <a:lnTo>
                      <a:pt x="4" y="16"/>
                    </a:lnTo>
                    <a:lnTo>
                      <a:pt x="6" y="14"/>
                    </a:lnTo>
                    <a:lnTo>
                      <a:pt x="4" y="10"/>
                    </a:lnTo>
                    <a:lnTo>
                      <a:pt x="2" y="4"/>
                    </a:lnTo>
                    <a:lnTo>
                      <a:pt x="2" y="2"/>
                    </a:lnTo>
                    <a:lnTo>
                      <a:pt x="2" y="0"/>
                    </a:lnTo>
                    <a:lnTo>
                      <a:pt x="4" y="0"/>
                    </a:lnTo>
                    <a:lnTo>
                      <a:pt x="10" y="2"/>
                    </a:lnTo>
                    <a:lnTo>
                      <a:pt x="10" y="2"/>
                    </a:lnTo>
                    <a:lnTo>
                      <a:pt x="10" y="2"/>
                    </a:lnTo>
                    <a:lnTo>
                      <a:pt x="10" y="2"/>
                    </a:lnTo>
                    <a:lnTo>
                      <a:pt x="4" y="0"/>
                    </a:lnTo>
                    <a:lnTo>
                      <a:pt x="2" y="0"/>
                    </a:lnTo>
                    <a:lnTo>
                      <a:pt x="0" y="0"/>
                    </a:lnTo>
                    <a:lnTo>
                      <a:pt x="2" y="4"/>
                    </a:lnTo>
                    <a:lnTo>
                      <a:pt x="4" y="10"/>
                    </a:lnTo>
                    <a:lnTo>
                      <a:pt x="4" y="12"/>
                    </a:lnTo>
                    <a:lnTo>
                      <a:pt x="4" y="16"/>
                    </a:lnTo>
                    <a:lnTo>
                      <a:pt x="4"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grpSp>
        <p:sp>
          <p:nvSpPr>
            <p:cNvPr id="981" name="Freeform 207"/>
            <p:cNvSpPr>
              <a:spLocks/>
            </p:cNvSpPr>
            <p:nvPr/>
          </p:nvSpPr>
          <p:spPr bwMode="auto">
            <a:xfrm>
              <a:off x="5254625" y="3708400"/>
              <a:ext cx="25400" cy="60325"/>
            </a:xfrm>
            <a:custGeom>
              <a:avLst/>
              <a:gdLst>
                <a:gd name="T0" fmla="*/ 12 w 16"/>
                <a:gd name="T1" fmla="*/ 0 h 38"/>
                <a:gd name="T2" fmla="*/ 12 w 16"/>
                <a:gd name="T3" fmla="*/ 0 h 38"/>
                <a:gd name="T4" fmla="*/ 10 w 16"/>
                <a:gd name="T5" fmla="*/ 4 h 38"/>
                <a:gd name="T6" fmla="*/ 10 w 16"/>
                <a:gd name="T7" fmla="*/ 8 h 38"/>
                <a:gd name="T8" fmla="*/ 8 w 16"/>
                <a:gd name="T9" fmla="*/ 12 h 38"/>
                <a:gd name="T10" fmla="*/ 4 w 16"/>
                <a:gd name="T11" fmla="*/ 18 h 38"/>
                <a:gd name="T12" fmla="*/ 4 w 16"/>
                <a:gd name="T13" fmla="*/ 18 h 38"/>
                <a:gd name="T14" fmla="*/ 0 w 16"/>
                <a:gd name="T15" fmla="*/ 20 h 38"/>
                <a:gd name="T16" fmla="*/ 0 w 16"/>
                <a:gd name="T17" fmla="*/ 22 h 38"/>
                <a:gd name="T18" fmla="*/ 0 w 16"/>
                <a:gd name="T19" fmla="*/ 28 h 38"/>
                <a:gd name="T20" fmla="*/ 2 w 16"/>
                <a:gd name="T21" fmla="*/ 32 h 38"/>
                <a:gd name="T22" fmla="*/ 2 w 16"/>
                <a:gd name="T23" fmla="*/ 34 h 38"/>
                <a:gd name="T24" fmla="*/ 0 w 16"/>
                <a:gd name="T25" fmla="*/ 38 h 38"/>
                <a:gd name="T26" fmla="*/ 0 w 16"/>
                <a:gd name="T27" fmla="*/ 38 h 38"/>
                <a:gd name="T28" fmla="*/ 0 w 16"/>
                <a:gd name="T29" fmla="*/ 38 h 38"/>
                <a:gd name="T30" fmla="*/ 0 w 16"/>
                <a:gd name="T31" fmla="*/ 38 h 38"/>
                <a:gd name="T32" fmla="*/ 0 w 16"/>
                <a:gd name="T33" fmla="*/ 38 h 38"/>
                <a:gd name="T34" fmla="*/ 0 w 16"/>
                <a:gd name="T35" fmla="*/ 38 h 38"/>
                <a:gd name="T36" fmla="*/ 2 w 16"/>
                <a:gd name="T37" fmla="*/ 34 h 38"/>
                <a:gd name="T38" fmla="*/ 2 w 16"/>
                <a:gd name="T39" fmla="*/ 32 h 38"/>
                <a:gd name="T40" fmla="*/ 0 w 16"/>
                <a:gd name="T41" fmla="*/ 28 h 38"/>
                <a:gd name="T42" fmla="*/ 0 w 16"/>
                <a:gd name="T43" fmla="*/ 24 h 38"/>
                <a:gd name="T44" fmla="*/ 0 w 16"/>
                <a:gd name="T45" fmla="*/ 20 h 38"/>
                <a:gd name="T46" fmla="*/ 4 w 16"/>
                <a:gd name="T47" fmla="*/ 18 h 38"/>
                <a:gd name="T48" fmla="*/ 4 w 16"/>
                <a:gd name="T49" fmla="*/ 18 h 38"/>
                <a:gd name="T50" fmla="*/ 8 w 16"/>
                <a:gd name="T51" fmla="*/ 14 h 38"/>
                <a:gd name="T52" fmla="*/ 10 w 16"/>
                <a:gd name="T53" fmla="*/ 8 h 38"/>
                <a:gd name="T54" fmla="*/ 10 w 16"/>
                <a:gd name="T55" fmla="*/ 4 h 38"/>
                <a:gd name="T56" fmla="*/ 14 w 16"/>
                <a:gd name="T57" fmla="*/ 0 h 38"/>
                <a:gd name="T58" fmla="*/ 14 w 16"/>
                <a:gd name="T59" fmla="*/ 0 h 38"/>
                <a:gd name="T60" fmla="*/ 16 w 16"/>
                <a:gd name="T61" fmla="*/ 0 h 38"/>
                <a:gd name="T62" fmla="*/ 16 w 16"/>
                <a:gd name="T63" fmla="*/ 0 h 38"/>
                <a:gd name="T64" fmla="*/ 14 w 16"/>
                <a:gd name="T65" fmla="*/ 0 h 38"/>
                <a:gd name="T66" fmla="*/ 12 w 16"/>
                <a:gd name="T67" fmla="*/ 0 h 38"/>
                <a:gd name="T68" fmla="*/ 12 w 16"/>
                <a:gd name="T6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38">
                  <a:moveTo>
                    <a:pt x="12" y="0"/>
                  </a:moveTo>
                  <a:lnTo>
                    <a:pt x="12" y="0"/>
                  </a:lnTo>
                  <a:lnTo>
                    <a:pt x="10" y="4"/>
                  </a:lnTo>
                  <a:lnTo>
                    <a:pt x="10" y="8"/>
                  </a:lnTo>
                  <a:lnTo>
                    <a:pt x="8" y="12"/>
                  </a:lnTo>
                  <a:lnTo>
                    <a:pt x="4" y="18"/>
                  </a:lnTo>
                  <a:lnTo>
                    <a:pt x="4" y="18"/>
                  </a:lnTo>
                  <a:lnTo>
                    <a:pt x="0" y="20"/>
                  </a:lnTo>
                  <a:lnTo>
                    <a:pt x="0" y="22"/>
                  </a:lnTo>
                  <a:lnTo>
                    <a:pt x="0" y="28"/>
                  </a:lnTo>
                  <a:lnTo>
                    <a:pt x="2" y="32"/>
                  </a:lnTo>
                  <a:lnTo>
                    <a:pt x="2" y="34"/>
                  </a:lnTo>
                  <a:lnTo>
                    <a:pt x="0" y="38"/>
                  </a:lnTo>
                  <a:lnTo>
                    <a:pt x="0" y="38"/>
                  </a:lnTo>
                  <a:lnTo>
                    <a:pt x="0" y="38"/>
                  </a:lnTo>
                  <a:lnTo>
                    <a:pt x="0" y="38"/>
                  </a:lnTo>
                  <a:lnTo>
                    <a:pt x="0" y="38"/>
                  </a:lnTo>
                  <a:lnTo>
                    <a:pt x="0" y="38"/>
                  </a:lnTo>
                  <a:lnTo>
                    <a:pt x="2" y="34"/>
                  </a:lnTo>
                  <a:lnTo>
                    <a:pt x="2" y="32"/>
                  </a:lnTo>
                  <a:lnTo>
                    <a:pt x="0" y="28"/>
                  </a:lnTo>
                  <a:lnTo>
                    <a:pt x="0" y="24"/>
                  </a:lnTo>
                  <a:lnTo>
                    <a:pt x="0" y="20"/>
                  </a:lnTo>
                  <a:lnTo>
                    <a:pt x="4" y="18"/>
                  </a:lnTo>
                  <a:lnTo>
                    <a:pt x="4" y="18"/>
                  </a:lnTo>
                  <a:lnTo>
                    <a:pt x="8" y="14"/>
                  </a:lnTo>
                  <a:lnTo>
                    <a:pt x="10" y="8"/>
                  </a:lnTo>
                  <a:lnTo>
                    <a:pt x="10" y="4"/>
                  </a:lnTo>
                  <a:lnTo>
                    <a:pt x="14" y="0"/>
                  </a:lnTo>
                  <a:lnTo>
                    <a:pt x="14" y="0"/>
                  </a:lnTo>
                  <a:lnTo>
                    <a:pt x="16" y="0"/>
                  </a:lnTo>
                  <a:lnTo>
                    <a:pt x="16" y="0"/>
                  </a:lnTo>
                  <a:lnTo>
                    <a:pt x="14" y="0"/>
                  </a:lnTo>
                  <a:lnTo>
                    <a:pt x="12" y="0"/>
                  </a:lnTo>
                  <a:lnTo>
                    <a:pt x="1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2" name="Freeform 208"/>
            <p:cNvSpPr>
              <a:spLocks/>
            </p:cNvSpPr>
            <p:nvPr/>
          </p:nvSpPr>
          <p:spPr bwMode="auto">
            <a:xfrm>
              <a:off x="4822825" y="2768600"/>
              <a:ext cx="15875" cy="31750"/>
            </a:xfrm>
            <a:custGeom>
              <a:avLst/>
              <a:gdLst>
                <a:gd name="T0" fmla="*/ 10 w 10"/>
                <a:gd name="T1" fmla="*/ 4 h 20"/>
                <a:gd name="T2" fmla="*/ 10 w 10"/>
                <a:gd name="T3" fmla="*/ 4 h 20"/>
                <a:gd name="T4" fmla="*/ 10 w 10"/>
                <a:gd name="T5" fmla="*/ 2 h 20"/>
                <a:gd name="T6" fmla="*/ 10 w 10"/>
                <a:gd name="T7" fmla="*/ 0 h 20"/>
                <a:gd name="T8" fmla="*/ 8 w 10"/>
                <a:gd name="T9" fmla="*/ 2 h 20"/>
                <a:gd name="T10" fmla="*/ 6 w 10"/>
                <a:gd name="T11" fmla="*/ 4 h 20"/>
                <a:gd name="T12" fmla="*/ 6 w 10"/>
                <a:gd name="T13" fmla="*/ 4 h 20"/>
                <a:gd name="T14" fmla="*/ 2 w 10"/>
                <a:gd name="T15" fmla="*/ 12 h 20"/>
                <a:gd name="T16" fmla="*/ 0 w 10"/>
                <a:gd name="T17" fmla="*/ 16 h 20"/>
                <a:gd name="T18" fmla="*/ 0 w 10"/>
                <a:gd name="T19" fmla="*/ 20 h 20"/>
                <a:gd name="T20" fmla="*/ 0 w 10"/>
                <a:gd name="T21" fmla="*/ 20 h 20"/>
                <a:gd name="T22" fmla="*/ 2 w 10"/>
                <a:gd name="T23" fmla="*/ 20 h 20"/>
                <a:gd name="T24" fmla="*/ 2 w 10"/>
                <a:gd name="T25" fmla="*/ 20 h 20"/>
                <a:gd name="T26" fmla="*/ 6 w 10"/>
                <a:gd name="T27" fmla="*/ 16 h 20"/>
                <a:gd name="T28" fmla="*/ 10 w 10"/>
                <a:gd name="T29" fmla="*/ 4 h 20"/>
                <a:gd name="T30" fmla="*/ 10 w 10"/>
                <a:gd name="T3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0">
                  <a:moveTo>
                    <a:pt x="10" y="4"/>
                  </a:moveTo>
                  <a:lnTo>
                    <a:pt x="10" y="4"/>
                  </a:lnTo>
                  <a:lnTo>
                    <a:pt x="10" y="2"/>
                  </a:lnTo>
                  <a:lnTo>
                    <a:pt x="10" y="0"/>
                  </a:lnTo>
                  <a:lnTo>
                    <a:pt x="8" y="2"/>
                  </a:lnTo>
                  <a:lnTo>
                    <a:pt x="6" y="4"/>
                  </a:lnTo>
                  <a:lnTo>
                    <a:pt x="6" y="4"/>
                  </a:lnTo>
                  <a:lnTo>
                    <a:pt x="2" y="12"/>
                  </a:lnTo>
                  <a:lnTo>
                    <a:pt x="0" y="16"/>
                  </a:lnTo>
                  <a:lnTo>
                    <a:pt x="0" y="20"/>
                  </a:lnTo>
                  <a:lnTo>
                    <a:pt x="0" y="20"/>
                  </a:lnTo>
                  <a:lnTo>
                    <a:pt x="2" y="20"/>
                  </a:lnTo>
                  <a:lnTo>
                    <a:pt x="2" y="20"/>
                  </a:lnTo>
                  <a:lnTo>
                    <a:pt x="6" y="16"/>
                  </a:lnTo>
                  <a:lnTo>
                    <a:pt x="10" y="4"/>
                  </a:lnTo>
                  <a:lnTo>
                    <a:pt x="1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3" name="Freeform 209"/>
            <p:cNvSpPr>
              <a:spLocks/>
            </p:cNvSpPr>
            <p:nvPr/>
          </p:nvSpPr>
          <p:spPr bwMode="auto">
            <a:xfrm>
              <a:off x="5048250" y="2752725"/>
              <a:ext cx="25400" cy="25400"/>
            </a:xfrm>
            <a:custGeom>
              <a:avLst/>
              <a:gdLst>
                <a:gd name="T0" fmla="*/ 14 w 16"/>
                <a:gd name="T1" fmla="*/ 16 h 16"/>
                <a:gd name="T2" fmla="*/ 14 w 16"/>
                <a:gd name="T3" fmla="*/ 16 h 16"/>
                <a:gd name="T4" fmla="*/ 16 w 16"/>
                <a:gd name="T5" fmla="*/ 14 h 16"/>
                <a:gd name="T6" fmla="*/ 16 w 16"/>
                <a:gd name="T7" fmla="*/ 12 h 16"/>
                <a:gd name="T8" fmla="*/ 12 w 16"/>
                <a:gd name="T9" fmla="*/ 6 h 16"/>
                <a:gd name="T10" fmla="*/ 6 w 16"/>
                <a:gd name="T11" fmla="*/ 2 h 16"/>
                <a:gd name="T12" fmla="*/ 4 w 16"/>
                <a:gd name="T13" fmla="*/ 0 h 16"/>
                <a:gd name="T14" fmla="*/ 0 w 16"/>
                <a:gd name="T15" fmla="*/ 0 h 16"/>
                <a:gd name="T16" fmla="*/ 0 w 16"/>
                <a:gd name="T17" fmla="*/ 0 h 16"/>
                <a:gd name="T18" fmla="*/ 0 w 16"/>
                <a:gd name="T19" fmla="*/ 4 h 16"/>
                <a:gd name="T20" fmla="*/ 2 w 16"/>
                <a:gd name="T21" fmla="*/ 10 h 16"/>
                <a:gd name="T22" fmla="*/ 6 w 16"/>
                <a:gd name="T23" fmla="*/ 16 h 16"/>
                <a:gd name="T24" fmla="*/ 10 w 16"/>
                <a:gd name="T25" fmla="*/ 16 h 16"/>
                <a:gd name="T26" fmla="*/ 14 w 16"/>
                <a:gd name="T27" fmla="*/ 16 h 16"/>
                <a:gd name="T28" fmla="*/ 14 w 16"/>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4" y="16"/>
                  </a:moveTo>
                  <a:lnTo>
                    <a:pt x="14" y="16"/>
                  </a:lnTo>
                  <a:lnTo>
                    <a:pt x="16" y="14"/>
                  </a:lnTo>
                  <a:lnTo>
                    <a:pt x="16" y="12"/>
                  </a:lnTo>
                  <a:lnTo>
                    <a:pt x="12" y="6"/>
                  </a:lnTo>
                  <a:lnTo>
                    <a:pt x="6" y="2"/>
                  </a:lnTo>
                  <a:lnTo>
                    <a:pt x="4" y="0"/>
                  </a:lnTo>
                  <a:lnTo>
                    <a:pt x="0" y="0"/>
                  </a:lnTo>
                  <a:lnTo>
                    <a:pt x="0" y="0"/>
                  </a:lnTo>
                  <a:lnTo>
                    <a:pt x="0" y="4"/>
                  </a:lnTo>
                  <a:lnTo>
                    <a:pt x="2" y="10"/>
                  </a:lnTo>
                  <a:lnTo>
                    <a:pt x="6" y="16"/>
                  </a:lnTo>
                  <a:lnTo>
                    <a:pt x="10" y="16"/>
                  </a:lnTo>
                  <a:lnTo>
                    <a:pt x="14" y="16"/>
                  </a:lnTo>
                  <a:lnTo>
                    <a:pt x="14"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4" name="Freeform 210"/>
            <p:cNvSpPr>
              <a:spLocks/>
            </p:cNvSpPr>
            <p:nvPr/>
          </p:nvSpPr>
          <p:spPr bwMode="auto">
            <a:xfrm>
              <a:off x="4911725" y="2774950"/>
              <a:ext cx="15875" cy="12700"/>
            </a:xfrm>
            <a:custGeom>
              <a:avLst/>
              <a:gdLst>
                <a:gd name="T0" fmla="*/ 0 w 10"/>
                <a:gd name="T1" fmla="*/ 4 h 8"/>
                <a:gd name="T2" fmla="*/ 0 w 10"/>
                <a:gd name="T3" fmla="*/ 4 h 8"/>
                <a:gd name="T4" fmla="*/ 0 w 10"/>
                <a:gd name="T5" fmla="*/ 6 h 8"/>
                <a:gd name="T6" fmla="*/ 0 w 10"/>
                <a:gd name="T7" fmla="*/ 8 h 8"/>
                <a:gd name="T8" fmla="*/ 4 w 10"/>
                <a:gd name="T9" fmla="*/ 6 h 8"/>
                <a:gd name="T10" fmla="*/ 10 w 10"/>
                <a:gd name="T11" fmla="*/ 4 h 8"/>
                <a:gd name="T12" fmla="*/ 10 w 10"/>
                <a:gd name="T13" fmla="*/ 2 h 8"/>
                <a:gd name="T14" fmla="*/ 10 w 10"/>
                <a:gd name="T15" fmla="*/ 0 h 8"/>
                <a:gd name="T16" fmla="*/ 10 w 10"/>
                <a:gd name="T17" fmla="*/ 0 h 8"/>
                <a:gd name="T18" fmla="*/ 8 w 10"/>
                <a:gd name="T19" fmla="*/ 0 h 8"/>
                <a:gd name="T20" fmla="*/ 4 w 10"/>
                <a:gd name="T21" fmla="*/ 0 h 8"/>
                <a:gd name="T22" fmla="*/ 0 w 10"/>
                <a:gd name="T23" fmla="*/ 4 h 8"/>
                <a:gd name="T24" fmla="*/ 0 w 10"/>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8">
                  <a:moveTo>
                    <a:pt x="0" y="4"/>
                  </a:moveTo>
                  <a:lnTo>
                    <a:pt x="0" y="4"/>
                  </a:lnTo>
                  <a:lnTo>
                    <a:pt x="0" y="6"/>
                  </a:lnTo>
                  <a:lnTo>
                    <a:pt x="0" y="8"/>
                  </a:lnTo>
                  <a:lnTo>
                    <a:pt x="4" y="6"/>
                  </a:lnTo>
                  <a:lnTo>
                    <a:pt x="10" y="4"/>
                  </a:lnTo>
                  <a:lnTo>
                    <a:pt x="10" y="2"/>
                  </a:lnTo>
                  <a:lnTo>
                    <a:pt x="10" y="0"/>
                  </a:lnTo>
                  <a:lnTo>
                    <a:pt x="10" y="0"/>
                  </a:lnTo>
                  <a:lnTo>
                    <a:pt x="8" y="0"/>
                  </a:lnTo>
                  <a:lnTo>
                    <a:pt x="4"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5" name="Freeform 211"/>
            <p:cNvSpPr>
              <a:spLocks/>
            </p:cNvSpPr>
            <p:nvPr/>
          </p:nvSpPr>
          <p:spPr bwMode="auto">
            <a:xfrm>
              <a:off x="4848225" y="2781300"/>
              <a:ext cx="44450" cy="28575"/>
            </a:xfrm>
            <a:custGeom>
              <a:avLst/>
              <a:gdLst>
                <a:gd name="T0" fmla="*/ 26 w 28"/>
                <a:gd name="T1" fmla="*/ 10 h 18"/>
                <a:gd name="T2" fmla="*/ 26 w 28"/>
                <a:gd name="T3" fmla="*/ 10 h 18"/>
                <a:gd name="T4" fmla="*/ 22 w 28"/>
                <a:gd name="T5" fmla="*/ 4 h 18"/>
                <a:gd name="T6" fmla="*/ 22 w 28"/>
                <a:gd name="T7" fmla="*/ 4 h 18"/>
                <a:gd name="T8" fmla="*/ 20 w 28"/>
                <a:gd name="T9" fmla="*/ 4 h 18"/>
                <a:gd name="T10" fmla="*/ 20 w 28"/>
                <a:gd name="T11" fmla="*/ 4 h 18"/>
                <a:gd name="T12" fmla="*/ 20 w 28"/>
                <a:gd name="T13" fmla="*/ 6 h 18"/>
                <a:gd name="T14" fmla="*/ 18 w 28"/>
                <a:gd name="T15" fmla="*/ 6 h 18"/>
                <a:gd name="T16" fmla="*/ 10 w 28"/>
                <a:gd name="T17" fmla="*/ 2 h 18"/>
                <a:gd name="T18" fmla="*/ 10 w 28"/>
                <a:gd name="T19" fmla="*/ 2 h 18"/>
                <a:gd name="T20" fmla="*/ 4 w 28"/>
                <a:gd name="T21" fmla="*/ 0 h 18"/>
                <a:gd name="T22" fmla="*/ 2 w 28"/>
                <a:gd name="T23" fmla="*/ 2 h 18"/>
                <a:gd name="T24" fmla="*/ 0 w 28"/>
                <a:gd name="T25" fmla="*/ 4 h 18"/>
                <a:gd name="T26" fmla="*/ 0 w 28"/>
                <a:gd name="T27" fmla="*/ 8 h 18"/>
                <a:gd name="T28" fmla="*/ 0 w 28"/>
                <a:gd name="T29" fmla="*/ 8 h 18"/>
                <a:gd name="T30" fmla="*/ 2 w 28"/>
                <a:gd name="T31" fmla="*/ 12 h 18"/>
                <a:gd name="T32" fmla="*/ 8 w 28"/>
                <a:gd name="T33" fmla="*/ 14 h 18"/>
                <a:gd name="T34" fmla="*/ 22 w 28"/>
                <a:gd name="T35" fmla="*/ 18 h 18"/>
                <a:gd name="T36" fmla="*/ 22 w 28"/>
                <a:gd name="T37" fmla="*/ 18 h 18"/>
                <a:gd name="T38" fmla="*/ 26 w 28"/>
                <a:gd name="T39" fmla="*/ 16 h 18"/>
                <a:gd name="T40" fmla="*/ 28 w 28"/>
                <a:gd name="T41" fmla="*/ 16 h 18"/>
                <a:gd name="T42" fmla="*/ 26 w 28"/>
                <a:gd name="T43" fmla="*/ 10 h 18"/>
                <a:gd name="T44" fmla="*/ 26 w 28"/>
                <a:gd name="T4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8">
                  <a:moveTo>
                    <a:pt x="26" y="10"/>
                  </a:moveTo>
                  <a:lnTo>
                    <a:pt x="26" y="10"/>
                  </a:lnTo>
                  <a:lnTo>
                    <a:pt x="22" y="4"/>
                  </a:lnTo>
                  <a:lnTo>
                    <a:pt x="22" y="4"/>
                  </a:lnTo>
                  <a:lnTo>
                    <a:pt x="20" y="4"/>
                  </a:lnTo>
                  <a:lnTo>
                    <a:pt x="20" y="4"/>
                  </a:lnTo>
                  <a:lnTo>
                    <a:pt x="20" y="6"/>
                  </a:lnTo>
                  <a:lnTo>
                    <a:pt x="18" y="6"/>
                  </a:lnTo>
                  <a:lnTo>
                    <a:pt x="10" y="2"/>
                  </a:lnTo>
                  <a:lnTo>
                    <a:pt x="10" y="2"/>
                  </a:lnTo>
                  <a:lnTo>
                    <a:pt x="4" y="0"/>
                  </a:lnTo>
                  <a:lnTo>
                    <a:pt x="2" y="2"/>
                  </a:lnTo>
                  <a:lnTo>
                    <a:pt x="0" y="4"/>
                  </a:lnTo>
                  <a:lnTo>
                    <a:pt x="0" y="8"/>
                  </a:lnTo>
                  <a:lnTo>
                    <a:pt x="0" y="8"/>
                  </a:lnTo>
                  <a:lnTo>
                    <a:pt x="2" y="12"/>
                  </a:lnTo>
                  <a:lnTo>
                    <a:pt x="8" y="14"/>
                  </a:lnTo>
                  <a:lnTo>
                    <a:pt x="22" y="18"/>
                  </a:lnTo>
                  <a:lnTo>
                    <a:pt x="22" y="18"/>
                  </a:lnTo>
                  <a:lnTo>
                    <a:pt x="26" y="16"/>
                  </a:lnTo>
                  <a:lnTo>
                    <a:pt x="28" y="16"/>
                  </a:lnTo>
                  <a:lnTo>
                    <a:pt x="26" y="10"/>
                  </a:lnTo>
                  <a:lnTo>
                    <a:pt x="26"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6" name="Freeform 212"/>
            <p:cNvSpPr>
              <a:spLocks/>
            </p:cNvSpPr>
            <p:nvPr/>
          </p:nvSpPr>
          <p:spPr bwMode="auto">
            <a:xfrm>
              <a:off x="4775200" y="2727325"/>
              <a:ext cx="63500" cy="47625"/>
            </a:xfrm>
            <a:custGeom>
              <a:avLst/>
              <a:gdLst>
                <a:gd name="T0" fmla="*/ 18 w 40"/>
                <a:gd name="T1" fmla="*/ 28 h 30"/>
                <a:gd name="T2" fmla="*/ 18 w 40"/>
                <a:gd name="T3" fmla="*/ 28 h 30"/>
                <a:gd name="T4" fmla="*/ 28 w 40"/>
                <a:gd name="T5" fmla="*/ 30 h 30"/>
                <a:gd name="T6" fmla="*/ 34 w 40"/>
                <a:gd name="T7" fmla="*/ 30 h 30"/>
                <a:gd name="T8" fmla="*/ 38 w 40"/>
                <a:gd name="T9" fmla="*/ 26 h 30"/>
                <a:gd name="T10" fmla="*/ 38 w 40"/>
                <a:gd name="T11" fmla="*/ 26 h 30"/>
                <a:gd name="T12" fmla="*/ 40 w 40"/>
                <a:gd name="T13" fmla="*/ 22 h 30"/>
                <a:gd name="T14" fmla="*/ 38 w 40"/>
                <a:gd name="T15" fmla="*/ 16 h 30"/>
                <a:gd name="T16" fmla="*/ 36 w 40"/>
                <a:gd name="T17" fmla="*/ 12 h 30"/>
                <a:gd name="T18" fmla="*/ 36 w 40"/>
                <a:gd name="T19" fmla="*/ 8 h 30"/>
                <a:gd name="T20" fmla="*/ 36 w 40"/>
                <a:gd name="T21" fmla="*/ 8 h 30"/>
                <a:gd name="T22" fmla="*/ 36 w 40"/>
                <a:gd name="T23" fmla="*/ 6 h 30"/>
                <a:gd name="T24" fmla="*/ 34 w 40"/>
                <a:gd name="T25" fmla="*/ 2 h 30"/>
                <a:gd name="T26" fmla="*/ 32 w 40"/>
                <a:gd name="T27" fmla="*/ 0 h 30"/>
                <a:gd name="T28" fmla="*/ 30 w 40"/>
                <a:gd name="T29" fmla="*/ 2 h 30"/>
                <a:gd name="T30" fmla="*/ 30 w 40"/>
                <a:gd name="T31" fmla="*/ 2 h 30"/>
                <a:gd name="T32" fmla="*/ 30 w 40"/>
                <a:gd name="T33" fmla="*/ 4 h 30"/>
                <a:gd name="T34" fmla="*/ 30 w 40"/>
                <a:gd name="T35" fmla="*/ 4 h 30"/>
                <a:gd name="T36" fmla="*/ 24 w 40"/>
                <a:gd name="T37" fmla="*/ 0 h 30"/>
                <a:gd name="T38" fmla="*/ 24 w 40"/>
                <a:gd name="T39" fmla="*/ 0 h 30"/>
                <a:gd name="T40" fmla="*/ 20 w 40"/>
                <a:gd name="T41" fmla="*/ 0 h 30"/>
                <a:gd name="T42" fmla="*/ 14 w 40"/>
                <a:gd name="T43" fmla="*/ 2 h 30"/>
                <a:gd name="T44" fmla="*/ 10 w 40"/>
                <a:gd name="T45" fmla="*/ 4 h 30"/>
                <a:gd name="T46" fmla="*/ 6 w 40"/>
                <a:gd name="T47" fmla="*/ 4 h 30"/>
                <a:gd name="T48" fmla="*/ 6 w 40"/>
                <a:gd name="T49" fmla="*/ 4 h 30"/>
                <a:gd name="T50" fmla="*/ 2 w 40"/>
                <a:gd name="T51" fmla="*/ 4 h 30"/>
                <a:gd name="T52" fmla="*/ 0 w 40"/>
                <a:gd name="T53" fmla="*/ 4 h 30"/>
                <a:gd name="T54" fmla="*/ 0 w 40"/>
                <a:gd name="T55" fmla="*/ 8 h 30"/>
                <a:gd name="T56" fmla="*/ 2 w 40"/>
                <a:gd name="T57" fmla="*/ 10 h 30"/>
                <a:gd name="T58" fmla="*/ 2 w 40"/>
                <a:gd name="T59" fmla="*/ 10 h 30"/>
                <a:gd name="T60" fmla="*/ 6 w 40"/>
                <a:gd name="T61" fmla="*/ 14 h 30"/>
                <a:gd name="T62" fmla="*/ 8 w 40"/>
                <a:gd name="T63" fmla="*/ 20 h 30"/>
                <a:gd name="T64" fmla="*/ 8 w 40"/>
                <a:gd name="T65" fmla="*/ 20 h 30"/>
                <a:gd name="T66" fmla="*/ 10 w 40"/>
                <a:gd name="T67" fmla="*/ 24 h 30"/>
                <a:gd name="T68" fmla="*/ 12 w 40"/>
                <a:gd name="T69" fmla="*/ 24 h 30"/>
                <a:gd name="T70" fmla="*/ 14 w 40"/>
                <a:gd name="T71" fmla="*/ 22 h 30"/>
                <a:gd name="T72" fmla="*/ 16 w 40"/>
                <a:gd name="T73" fmla="*/ 22 h 30"/>
                <a:gd name="T74" fmla="*/ 16 w 40"/>
                <a:gd name="T75" fmla="*/ 22 h 30"/>
                <a:gd name="T76" fmla="*/ 16 w 40"/>
                <a:gd name="T77" fmla="*/ 24 h 30"/>
                <a:gd name="T78" fmla="*/ 16 w 40"/>
                <a:gd name="T79" fmla="*/ 26 h 30"/>
                <a:gd name="T80" fmla="*/ 14 w 40"/>
                <a:gd name="T81" fmla="*/ 26 h 30"/>
                <a:gd name="T82" fmla="*/ 18 w 40"/>
                <a:gd name="T83" fmla="*/ 28 h 30"/>
                <a:gd name="T84" fmla="*/ 18 w 40"/>
                <a:gd name="T8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0">
                  <a:moveTo>
                    <a:pt x="18" y="28"/>
                  </a:moveTo>
                  <a:lnTo>
                    <a:pt x="18" y="28"/>
                  </a:lnTo>
                  <a:lnTo>
                    <a:pt x="28" y="30"/>
                  </a:lnTo>
                  <a:lnTo>
                    <a:pt x="34" y="30"/>
                  </a:lnTo>
                  <a:lnTo>
                    <a:pt x="38" y="26"/>
                  </a:lnTo>
                  <a:lnTo>
                    <a:pt x="38" y="26"/>
                  </a:lnTo>
                  <a:lnTo>
                    <a:pt x="40" y="22"/>
                  </a:lnTo>
                  <a:lnTo>
                    <a:pt x="38" y="16"/>
                  </a:lnTo>
                  <a:lnTo>
                    <a:pt x="36" y="12"/>
                  </a:lnTo>
                  <a:lnTo>
                    <a:pt x="36" y="8"/>
                  </a:lnTo>
                  <a:lnTo>
                    <a:pt x="36" y="8"/>
                  </a:lnTo>
                  <a:lnTo>
                    <a:pt x="36" y="6"/>
                  </a:lnTo>
                  <a:lnTo>
                    <a:pt x="34" y="2"/>
                  </a:lnTo>
                  <a:lnTo>
                    <a:pt x="32" y="0"/>
                  </a:lnTo>
                  <a:lnTo>
                    <a:pt x="30" y="2"/>
                  </a:lnTo>
                  <a:lnTo>
                    <a:pt x="30" y="2"/>
                  </a:lnTo>
                  <a:lnTo>
                    <a:pt x="30" y="4"/>
                  </a:lnTo>
                  <a:lnTo>
                    <a:pt x="30" y="4"/>
                  </a:lnTo>
                  <a:lnTo>
                    <a:pt x="24" y="0"/>
                  </a:lnTo>
                  <a:lnTo>
                    <a:pt x="24" y="0"/>
                  </a:lnTo>
                  <a:lnTo>
                    <a:pt x="20" y="0"/>
                  </a:lnTo>
                  <a:lnTo>
                    <a:pt x="14" y="2"/>
                  </a:lnTo>
                  <a:lnTo>
                    <a:pt x="10" y="4"/>
                  </a:lnTo>
                  <a:lnTo>
                    <a:pt x="6" y="4"/>
                  </a:lnTo>
                  <a:lnTo>
                    <a:pt x="6" y="4"/>
                  </a:lnTo>
                  <a:lnTo>
                    <a:pt x="2" y="4"/>
                  </a:lnTo>
                  <a:lnTo>
                    <a:pt x="0" y="4"/>
                  </a:lnTo>
                  <a:lnTo>
                    <a:pt x="0" y="8"/>
                  </a:lnTo>
                  <a:lnTo>
                    <a:pt x="2" y="10"/>
                  </a:lnTo>
                  <a:lnTo>
                    <a:pt x="2" y="10"/>
                  </a:lnTo>
                  <a:lnTo>
                    <a:pt x="6" y="14"/>
                  </a:lnTo>
                  <a:lnTo>
                    <a:pt x="8" y="20"/>
                  </a:lnTo>
                  <a:lnTo>
                    <a:pt x="8" y="20"/>
                  </a:lnTo>
                  <a:lnTo>
                    <a:pt x="10" y="24"/>
                  </a:lnTo>
                  <a:lnTo>
                    <a:pt x="12" y="24"/>
                  </a:lnTo>
                  <a:lnTo>
                    <a:pt x="14" y="22"/>
                  </a:lnTo>
                  <a:lnTo>
                    <a:pt x="16" y="22"/>
                  </a:lnTo>
                  <a:lnTo>
                    <a:pt x="16" y="22"/>
                  </a:lnTo>
                  <a:lnTo>
                    <a:pt x="16" y="24"/>
                  </a:lnTo>
                  <a:lnTo>
                    <a:pt x="16" y="26"/>
                  </a:lnTo>
                  <a:lnTo>
                    <a:pt x="14" y="26"/>
                  </a:lnTo>
                  <a:lnTo>
                    <a:pt x="18" y="28"/>
                  </a:lnTo>
                  <a:lnTo>
                    <a:pt x="18" y="2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7" name="Freeform 213"/>
            <p:cNvSpPr>
              <a:spLocks/>
            </p:cNvSpPr>
            <p:nvPr/>
          </p:nvSpPr>
          <p:spPr bwMode="auto">
            <a:xfrm>
              <a:off x="4822825" y="2698750"/>
              <a:ext cx="6350" cy="15875"/>
            </a:xfrm>
            <a:custGeom>
              <a:avLst/>
              <a:gdLst>
                <a:gd name="T0" fmla="*/ 2 w 4"/>
                <a:gd name="T1" fmla="*/ 0 h 10"/>
                <a:gd name="T2" fmla="*/ 2 w 4"/>
                <a:gd name="T3" fmla="*/ 0 h 10"/>
                <a:gd name="T4" fmla="*/ 0 w 4"/>
                <a:gd name="T5" fmla="*/ 0 h 10"/>
                <a:gd name="T6" fmla="*/ 0 w 4"/>
                <a:gd name="T7" fmla="*/ 2 h 10"/>
                <a:gd name="T8" fmla="*/ 0 w 4"/>
                <a:gd name="T9" fmla="*/ 6 h 10"/>
                <a:gd name="T10" fmla="*/ 0 w 4"/>
                <a:gd name="T11" fmla="*/ 10 h 10"/>
                <a:gd name="T12" fmla="*/ 0 w 4"/>
                <a:gd name="T13" fmla="*/ 10 h 10"/>
                <a:gd name="T14" fmla="*/ 2 w 4"/>
                <a:gd name="T15" fmla="*/ 8 h 10"/>
                <a:gd name="T16" fmla="*/ 4 w 4"/>
                <a:gd name="T17" fmla="*/ 4 h 10"/>
                <a:gd name="T18" fmla="*/ 2 w 4"/>
                <a:gd name="T19" fmla="*/ 0 h 10"/>
                <a:gd name="T20" fmla="*/ 2 w 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
                  <a:moveTo>
                    <a:pt x="2" y="0"/>
                  </a:moveTo>
                  <a:lnTo>
                    <a:pt x="2" y="0"/>
                  </a:lnTo>
                  <a:lnTo>
                    <a:pt x="0" y="0"/>
                  </a:lnTo>
                  <a:lnTo>
                    <a:pt x="0" y="2"/>
                  </a:lnTo>
                  <a:lnTo>
                    <a:pt x="0" y="6"/>
                  </a:lnTo>
                  <a:lnTo>
                    <a:pt x="0" y="10"/>
                  </a:lnTo>
                  <a:lnTo>
                    <a:pt x="0" y="10"/>
                  </a:lnTo>
                  <a:lnTo>
                    <a:pt x="2" y="8"/>
                  </a:lnTo>
                  <a:lnTo>
                    <a:pt x="4" y="4"/>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8" name="Freeform 214"/>
            <p:cNvSpPr>
              <a:spLocks/>
            </p:cNvSpPr>
            <p:nvPr/>
          </p:nvSpPr>
          <p:spPr bwMode="auto">
            <a:xfrm>
              <a:off x="4838700" y="2682875"/>
              <a:ext cx="98425" cy="133350"/>
            </a:xfrm>
            <a:custGeom>
              <a:avLst/>
              <a:gdLst>
                <a:gd name="T0" fmla="*/ 0 w 62"/>
                <a:gd name="T1" fmla="*/ 20 h 84"/>
                <a:gd name="T2" fmla="*/ 0 w 62"/>
                <a:gd name="T3" fmla="*/ 22 h 84"/>
                <a:gd name="T4" fmla="*/ 8 w 62"/>
                <a:gd name="T5" fmla="*/ 28 h 84"/>
                <a:gd name="T6" fmla="*/ 8 w 62"/>
                <a:gd name="T7" fmla="*/ 30 h 84"/>
                <a:gd name="T8" fmla="*/ 8 w 62"/>
                <a:gd name="T9" fmla="*/ 32 h 84"/>
                <a:gd name="T10" fmla="*/ 12 w 62"/>
                <a:gd name="T11" fmla="*/ 38 h 84"/>
                <a:gd name="T12" fmla="*/ 10 w 62"/>
                <a:gd name="T13" fmla="*/ 40 h 84"/>
                <a:gd name="T14" fmla="*/ 10 w 62"/>
                <a:gd name="T15" fmla="*/ 44 h 84"/>
                <a:gd name="T16" fmla="*/ 12 w 62"/>
                <a:gd name="T17" fmla="*/ 48 h 84"/>
                <a:gd name="T18" fmla="*/ 14 w 62"/>
                <a:gd name="T19" fmla="*/ 50 h 84"/>
                <a:gd name="T20" fmla="*/ 20 w 62"/>
                <a:gd name="T21" fmla="*/ 50 h 84"/>
                <a:gd name="T22" fmla="*/ 22 w 62"/>
                <a:gd name="T23" fmla="*/ 50 h 84"/>
                <a:gd name="T24" fmla="*/ 30 w 62"/>
                <a:gd name="T25" fmla="*/ 50 h 84"/>
                <a:gd name="T26" fmla="*/ 32 w 62"/>
                <a:gd name="T27" fmla="*/ 52 h 84"/>
                <a:gd name="T28" fmla="*/ 30 w 62"/>
                <a:gd name="T29" fmla="*/ 56 h 84"/>
                <a:gd name="T30" fmla="*/ 26 w 62"/>
                <a:gd name="T31" fmla="*/ 56 h 84"/>
                <a:gd name="T32" fmla="*/ 30 w 62"/>
                <a:gd name="T33" fmla="*/ 60 h 84"/>
                <a:gd name="T34" fmla="*/ 32 w 62"/>
                <a:gd name="T35" fmla="*/ 62 h 84"/>
                <a:gd name="T36" fmla="*/ 32 w 62"/>
                <a:gd name="T37" fmla="*/ 64 h 84"/>
                <a:gd name="T38" fmla="*/ 36 w 62"/>
                <a:gd name="T39" fmla="*/ 70 h 84"/>
                <a:gd name="T40" fmla="*/ 38 w 62"/>
                <a:gd name="T41" fmla="*/ 74 h 84"/>
                <a:gd name="T42" fmla="*/ 38 w 62"/>
                <a:gd name="T43" fmla="*/ 80 h 84"/>
                <a:gd name="T44" fmla="*/ 40 w 62"/>
                <a:gd name="T45" fmla="*/ 84 h 84"/>
                <a:gd name="T46" fmla="*/ 40 w 62"/>
                <a:gd name="T47" fmla="*/ 80 h 84"/>
                <a:gd name="T48" fmla="*/ 44 w 62"/>
                <a:gd name="T49" fmla="*/ 72 h 84"/>
                <a:gd name="T50" fmla="*/ 46 w 62"/>
                <a:gd name="T51" fmla="*/ 70 h 84"/>
                <a:gd name="T52" fmla="*/ 40 w 62"/>
                <a:gd name="T53" fmla="*/ 66 h 84"/>
                <a:gd name="T54" fmla="*/ 36 w 62"/>
                <a:gd name="T55" fmla="*/ 62 h 84"/>
                <a:gd name="T56" fmla="*/ 40 w 62"/>
                <a:gd name="T57" fmla="*/ 62 h 84"/>
                <a:gd name="T58" fmla="*/ 44 w 62"/>
                <a:gd name="T59" fmla="*/ 60 h 84"/>
                <a:gd name="T60" fmla="*/ 44 w 62"/>
                <a:gd name="T61" fmla="*/ 54 h 84"/>
                <a:gd name="T62" fmla="*/ 44 w 62"/>
                <a:gd name="T63" fmla="*/ 50 h 84"/>
                <a:gd name="T64" fmla="*/ 50 w 62"/>
                <a:gd name="T65" fmla="*/ 48 h 84"/>
                <a:gd name="T66" fmla="*/ 56 w 62"/>
                <a:gd name="T67" fmla="*/ 44 h 84"/>
                <a:gd name="T68" fmla="*/ 50 w 62"/>
                <a:gd name="T69" fmla="*/ 38 h 84"/>
                <a:gd name="T70" fmla="*/ 46 w 62"/>
                <a:gd name="T71" fmla="*/ 36 h 84"/>
                <a:gd name="T72" fmla="*/ 48 w 62"/>
                <a:gd name="T73" fmla="*/ 30 h 84"/>
                <a:gd name="T74" fmla="*/ 54 w 62"/>
                <a:gd name="T75" fmla="*/ 28 h 84"/>
                <a:gd name="T76" fmla="*/ 58 w 62"/>
                <a:gd name="T77" fmla="*/ 26 h 84"/>
                <a:gd name="T78" fmla="*/ 60 w 62"/>
                <a:gd name="T79" fmla="*/ 12 h 84"/>
                <a:gd name="T80" fmla="*/ 60 w 62"/>
                <a:gd name="T81" fmla="*/ 8 h 84"/>
                <a:gd name="T82" fmla="*/ 60 w 62"/>
                <a:gd name="T83" fmla="*/ 4 h 84"/>
                <a:gd name="T84" fmla="*/ 50 w 62"/>
                <a:gd name="T85" fmla="*/ 0 h 84"/>
                <a:gd name="T86" fmla="*/ 40 w 62"/>
                <a:gd name="T87" fmla="*/ 2 h 84"/>
                <a:gd name="T88" fmla="*/ 36 w 62"/>
                <a:gd name="T89" fmla="*/ 10 h 84"/>
                <a:gd name="T90" fmla="*/ 38 w 62"/>
                <a:gd name="T91" fmla="*/ 12 h 84"/>
                <a:gd name="T92" fmla="*/ 36 w 62"/>
                <a:gd name="T93" fmla="*/ 20 h 84"/>
                <a:gd name="T94" fmla="*/ 34 w 62"/>
                <a:gd name="T95" fmla="*/ 24 h 84"/>
                <a:gd name="T96" fmla="*/ 30 w 62"/>
                <a:gd name="T97" fmla="*/ 22 h 84"/>
                <a:gd name="T98" fmla="*/ 32 w 62"/>
                <a:gd name="T99" fmla="*/ 18 h 84"/>
                <a:gd name="T100" fmla="*/ 32 w 62"/>
                <a:gd name="T101" fmla="*/ 8 h 84"/>
                <a:gd name="T102" fmla="*/ 30 w 62"/>
                <a:gd name="T103" fmla="*/ 10 h 84"/>
                <a:gd name="T104" fmla="*/ 20 w 62"/>
                <a:gd name="T105" fmla="*/ 8 h 84"/>
                <a:gd name="T106" fmla="*/ 14 w 62"/>
                <a:gd name="T107" fmla="*/ 8 h 84"/>
                <a:gd name="T108" fmla="*/ 16 w 62"/>
                <a:gd name="T109" fmla="*/ 10 h 84"/>
                <a:gd name="T110" fmla="*/ 22 w 62"/>
                <a:gd name="T111" fmla="*/ 14 h 84"/>
                <a:gd name="T112" fmla="*/ 18 w 62"/>
                <a:gd name="T113" fmla="*/ 18 h 84"/>
                <a:gd name="T114" fmla="*/ 14 w 62"/>
                <a:gd name="T115" fmla="*/ 20 h 84"/>
                <a:gd name="T116" fmla="*/ 4 w 62"/>
                <a:gd name="T117" fmla="*/ 20 h 84"/>
                <a:gd name="T118" fmla="*/ 0 w 62"/>
                <a:gd name="T1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84">
                  <a:moveTo>
                    <a:pt x="0" y="20"/>
                  </a:moveTo>
                  <a:lnTo>
                    <a:pt x="0" y="20"/>
                  </a:lnTo>
                  <a:lnTo>
                    <a:pt x="0" y="22"/>
                  </a:lnTo>
                  <a:lnTo>
                    <a:pt x="0" y="22"/>
                  </a:lnTo>
                  <a:lnTo>
                    <a:pt x="4" y="26"/>
                  </a:lnTo>
                  <a:lnTo>
                    <a:pt x="8" y="28"/>
                  </a:lnTo>
                  <a:lnTo>
                    <a:pt x="8" y="30"/>
                  </a:lnTo>
                  <a:lnTo>
                    <a:pt x="8" y="30"/>
                  </a:lnTo>
                  <a:lnTo>
                    <a:pt x="8" y="30"/>
                  </a:lnTo>
                  <a:lnTo>
                    <a:pt x="8" y="32"/>
                  </a:lnTo>
                  <a:lnTo>
                    <a:pt x="10" y="36"/>
                  </a:lnTo>
                  <a:lnTo>
                    <a:pt x="12" y="38"/>
                  </a:lnTo>
                  <a:lnTo>
                    <a:pt x="10" y="40"/>
                  </a:lnTo>
                  <a:lnTo>
                    <a:pt x="10" y="40"/>
                  </a:lnTo>
                  <a:lnTo>
                    <a:pt x="8" y="42"/>
                  </a:lnTo>
                  <a:lnTo>
                    <a:pt x="10" y="44"/>
                  </a:lnTo>
                  <a:lnTo>
                    <a:pt x="12" y="44"/>
                  </a:lnTo>
                  <a:lnTo>
                    <a:pt x="12" y="48"/>
                  </a:lnTo>
                  <a:lnTo>
                    <a:pt x="12" y="48"/>
                  </a:lnTo>
                  <a:lnTo>
                    <a:pt x="14" y="50"/>
                  </a:lnTo>
                  <a:lnTo>
                    <a:pt x="16" y="50"/>
                  </a:lnTo>
                  <a:lnTo>
                    <a:pt x="20" y="50"/>
                  </a:lnTo>
                  <a:lnTo>
                    <a:pt x="22" y="50"/>
                  </a:lnTo>
                  <a:lnTo>
                    <a:pt x="22" y="50"/>
                  </a:lnTo>
                  <a:lnTo>
                    <a:pt x="28" y="50"/>
                  </a:lnTo>
                  <a:lnTo>
                    <a:pt x="30" y="50"/>
                  </a:lnTo>
                  <a:lnTo>
                    <a:pt x="32" y="52"/>
                  </a:lnTo>
                  <a:lnTo>
                    <a:pt x="32" y="52"/>
                  </a:lnTo>
                  <a:lnTo>
                    <a:pt x="30" y="56"/>
                  </a:lnTo>
                  <a:lnTo>
                    <a:pt x="30" y="56"/>
                  </a:lnTo>
                  <a:lnTo>
                    <a:pt x="28" y="56"/>
                  </a:lnTo>
                  <a:lnTo>
                    <a:pt x="26" y="56"/>
                  </a:lnTo>
                  <a:lnTo>
                    <a:pt x="26" y="56"/>
                  </a:lnTo>
                  <a:lnTo>
                    <a:pt x="30" y="60"/>
                  </a:lnTo>
                  <a:lnTo>
                    <a:pt x="32" y="60"/>
                  </a:lnTo>
                  <a:lnTo>
                    <a:pt x="32" y="62"/>
                  </a:lnTo>
                  <a:lnTo>
                    <a:pt x="32" y="62"/>
                  </a:lnTo>
                  <a:lnTo>
                    <a:pt x="32" y="64"/>
                  </a:lnTo>
                  <a:lnTo>
                    <a:pt x="32" y="66"/>
                  </a:lnTo>
                  <a:lnTo>
                    <a:pt x="36" y="70"/>
                  </a:lnTo>
                  <a:lnTo>
                    <a:pt x="36" y="70"/>
                  </a:lnTo>
                  <a:lnTo>
                    <a:pt x="38" y="74"/>
                  </a:lnTo>
                  <a:lnTo>
                    <a:pt x="38" y="78"/>
                  </a:lnTo>
                  <a:lnTo>
                    <a:pt x="38" y="80"/>
                  </a:lnTo>
                  <a:lnTo>
                    <a:pt x="40" y="84"/>
                  </a:lnTo>
                  <a:lnTo>
                    <a:pt x="40" y="84"/>
                  </a:lnTo>
                  <a:lnTo>
                    <a:pt x="40" y="84"/>
                  </a:lnTo>
                  <a:lnTo>
                    <a:pt x="40" y="80"/>
                  </a:lnTo>
                  <a:lnTo>
                    <a:pt x="42" y="76"/>
                  </a:lnTo>
                  <a:lnTo>
                    <a:pt x="44" y="72"/>
                  </a:lnTo>
                  <a:lnTo>
                    <a:pt x="44" y="72"/>
                  </a:lnTo>
                  <a:lnTo>
                    <a:pt x="46" y="70"/>
                  </a:lnTo>
                  <a:lnTo>
                    <a:pt x="46" y="68"/>
                  </a:lnTo>
                  <a:lnTo>
                    <a:pt x="40" y="66"/>
                  </a:lnTo>
                  <a:lnTo>
                    <a:pt x="40" y="66"/>
                  </a:lnTo>
                  <a:lnTo>
                    <a:pt x="36" y="62"/>
                  </a:lnTo>
                  <a:lnTo>
                    <a:pt x="40" y="62"/>
                  </a:lnTo>
                  <a:lnTo>
                    <a:pt x="40" y="62"/>
                  </a:lnTo>
                  <a:lnTo>
                    <a:pt x="42" y="62"/>
                  </a:lnTo>
                  <a:lnTo>
                    <a:pt x="44" y="60"/>
                  </a:lnTo>
                  <a:lnTo>
                    <a:pt x="46" y="58"/>
                  </a:lnTo>
                  <a:lnTo>
                    <a:pt x="44" y="54"/>
                  </a:lnTo>
                  <a:lnTo>
                    <a:pt x="44" y="54"/>
                  </a:lnTo>
                  <a:lnTo>
                    <a:pt x="44" y="50"/>
                  </a:lnTo>
                  <a:lnTo>
                    <a:pt x="50" y="48"/>
                  </a:lnTo>
                  <a:lnTo>
                    <a:pt x="50" y="48"/>
                  </a:lnTo>
                  <a:lnTo>
                    <a:pt x="54" y="46"/>
                  </a:lnTo>
                  <a:lnTo>
                    <a:pt x="56" y="44"/>
                  </a:lnTo>
                  <a:lnTo>
                    <a:pt x="54" y="42"/>
                  </a:lnTo>
                  <a:lnTo>
                    <a:pt x="50" y="38"/>
                  </a:lnTo>
                  <a:lnTo>
                    <a:pt x="50" y="38"/>
                  </a:lnTo>
                  <a:lnTo>
                    <a:pt x="46" y="36"/>
                  </a:lnTo>
                  <a:lnTo>
                    <a:pt x="46" y="32"/>
                  </a:lnTo>
                  <a:lnTo>
                    <a:pt x="48" y="30"/>
                  </a:lnTo>
                  <a:lnTo>
                    <a:pt x="54" y="28"/>
                  </a:lnTo>
                  <a:lnTo>
                    <a:pt x="54" y="28"/>
                  </a:lnTo>
                  <a:lnTo>
                    <a:pt x="56" y="28"/>
                  </a:lnTo>
                  <a:lnTo>
                    <a:pt x="58" y="26"/>
                  </a:lnTo>
                  <a:lnTo>
                    <a:pt x="58" y="20"/>
                  </a:lnTo>
                  <a:lnTo>
                    <a:pt x="60" y="12"/>
                  </a:lnTo>
                  <a:lnTo>
                    <a:pt x="60" y="8"/>
                  </a:lnTo>
                  <a:lnTo>
                    <a:pt x="60" y="8"/>
                  </a:lnTo>
                  <a:lnTo>
                    <a:pt x="62" y="6"/>
                  </a:lnTo>
                  <a:lnTo>
                    <a:pt x="60" y="4"/>
                  </a:lnTo>
                  <a:lnTo>
                    <a:pt x="50" y="0"/>
                  </a:lnTo>
                  <a:lnTo>
                    <a:pt x="50" y="0"/>
                  </a:lnTo>
                  <a:lnTo>
                    <a:pt x="46" y="0"/>
                  </a:lnTo>
                  <a:lnTo>
                    <a:pt x="40" y="2"/>
                  </a:lnTo>
                  <a:lnTo>
                    <a:pt x="38" y="6"/>
                  </a:lnTo>
                  <a:lnTo>
                    <a:pt x="36" y="10"/>
                  </a:lnTo>
                  <a:lnTo>
                    <a:pt x="36" y="10"/>
                  </a:lnTo>
                  <a:lnTo>
                    <a:pt x="38" y="12"/>
                  </a:lnTo>
                  <a:lnTo>
                    <a:pt x="38" y="14"/>
                  </a:lnTo>
                  <a:lnTo>
                    <a:pt x="36" y="20"/>
                  </a:lnTo>
                  <a:lnTo>
                    <a:pt x="36" y="20"/>
                  </a:lnTo>
                  <a:lnTo>
                    <a:pt x="34" y="24"/>
                  </a:lnTo>
                  <a:lnTo>
                    <a:pt x="32" y="24"/>
                  </a:lnTo>
                  <a:lnTo>
                    <a:pt x="30" y="22"/>
                  </a:lnTo>
                  <a:lnTo>
                    <a:pt x="32" y="18"/>
                  </a:lnTo>
                  <a:lnTo>
                    <a:pt x="32" y="18"/>
                  </a:lnTo>
                  <a:lnTo>
                    <a:pt x="32" y="10"/>
                  </a:lnTo>
                  <a:lnTo>
                    <a:pt x="32" y="8"/>
                  </a:lnTo>
                  <a:lnTo>
                    <a:pt x="30" y="10"/>
                  </a:lnTo>
                  <a:lnTo>
                    <a:pt x="30" y="10"/>
                  </a:lnTo>
                  <a:lnTo>
                    <a:pt x="26" y="10"/>
                  </a:lnTo>
                  <a:lnTo>
                    <a:pt x="20" y="8"/>
                  </a:lnTo>
                  <a:lnTo>
                    <a:pt x="18" y="8"/>
                  </a:lnTo>
                  <a:lnTo>
                    <a:pt x="14" y="8"/>
                  </a:lnTo>
                  <a:lnTo>
                    <a:pt x="14" y="8"/>
                  </a:lnTo>
                  <a:lnTo>
                    <a:pt x="16" y="10"/>
                  </a:lnTo>
                  <a:lnTo>
                    <a:pt x="18" y="10"/>
                  </a:lnTo>
                  <a:lnTo>
                    <a:pt x="22" y="14"/>
                  </a:lnTo>
                  <a:lnTo>
                    <a:pt x="20" y="16"/>
                  </a:lnTo>
                  <a:lnTo>
                    <a:pt x="18" y="18"/>
                  </a:lnTo>
                  <a:lnTo>
                    <a:pt x="18" y="18"/>
                  </a:lnTo>
                  <a:lnTo>
                    <a:pt x="14" y="20"/>
                  </a:lnTo>
                  <a:lnTo>
                    <a:pt x="8" y="20"/>
                  </a:lnTo>
                  <a:lnTo>
                    <a:pt x="4" y="20"/>
                  </a:lnTo>
                  <a:lnTo>
                    <a:pt x="0" y="20"/>
                  </a:lnTo>
                  <a:lnTo>
                    <a:pt x="0"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89" name="Freeform 215"/>
            <p:cNvSpPr>
              <a:spLocks/>
            </p:cNvSpPr>
            <p:nvPr/>
          </p:nvSpPr>
          <p:spPr bwMode="auto">
            <a:xfrm>
              <a:off x="4683125" y="2543175"/>
              <a:ext cx="161925" cy="247650"/>
            </a:xfrm>
            <a:custGeom>
              <a:avLst/>
              <a:gdLst>
                <a:gd name="T0" fmla="*/ 50 w 102"/>
                <a:gd name="T1" fmla="*/ 156 h 156"/>
                <a:gd name="T2" fmla="*/ 50 w 102"/>
                <a:gd name="T3" fmla="*/ 156 h 156"/>
                <a:gd name="T4" fmla="*/ 56 w 102"/>
                <a:gd name="T5" fmla="*/ 154 h 156"/>
                <a:gd name="T6" fmla="*/ 62 w 102"/>
                <a:gd name="T7" fmla="*/ 154 h 156"/>
                <a:gd name="T8" fmla="*/ 64 w 102"/>
                <a:gd name="T9" fmla="*/ 154 h 156"/>
                <a:gd name="T10" fmla="*/ 70 w 102"/>
                <a:gd name="T11" fmla="*/ 150 h 156"/>
                <a:gd name="T12" fmla="*/ 60 w 102"/>
                <a:gd name="T13" fmla="*/ 144 h 156"/>
                <a:gd name="T14" fmla="*/ 52 w 102"/>
                <a:gd name="T15" fmla="*/ 144 h 156"/>
                <a:gd name="T16" fmla="*/ 52 w 102"/>
                <a:gd name="T17" fmla="*/ 142 h 156"/>
                <a:gd name="T18" fmla="*/ 58 w 102"/>
                <a:gd name="T19" fmla="*/ 134 h 156"/>
                <a:gd name="T20" fmla="*/ 56 w 102"/>
                <a:gd name="T21" fmla="*/ 130 h 156"/>
                <a:gd name="T22" fmla="*/ 54 w 102"/>
                <a:gd name="T23" fmla="*/ 122 h 156"/>
                <a:gd name="T24" fmla="*/ 54 w 102"/>
                <a:gd name="T25" fmla="*/ 120 h 156"/>
                <a:gd name="T26" fmla="*/ 64 w 102"/>
                <a:gd name="T27" fmla="*/ 116 h 156"/>
                <a:gd name="T28" fmla="*/ 62 w 102"/>
                <a:gd name="T29" fmla="*/ 112 h 156"/>
                <a:gd name="T30" fmla="*/ 70 w 102"/>
                <a:gd name="T31" fmla="*/ 108 h 156"/>
                <a:gd name="T32" fmla="*/ 68 w 102"/>
                <a:gd name="T33" fmla="*/ 104 h 156"/>
                <a:gd name="T34" fmla="*/ 72 w 102"/>
                <a:gd name="T35" fmla="*/ 104 h 156"/>
                <a:gd name="T36" fmla="*/ 76 w 102"/>
                <a:gd name="T37" fmla="*/ 102 h 156"/>
                <a:gd name="T38" fmla="*/ 78 w 102"/>
                <a:gd name="T39" fmla="*/ 82 h 156"/>
                <a:gd name="T40" fmla="*/ 82 w 102"/>
                <a:gd name="T41" fmla="*/ 80 h 156"/>
                <a:gd name="T42" fmla="*/ 82 w 102"/>
                <a:gd name="T43" fmla="*/ 84 h 156"/>
                <a:gd name="T44" fmla="*/ 88 w 102"/>
                <a:gd name="T45" fmla="*/ 88 h 156"/>
                <a:gd name="T46" fmla="*/ 92 w 102"/>
                <a:gd name="T47" fmla="*/ 86 h 156"/>
                <a:gd name="T48" fmla="*/ 96 w 102"/>
                <a:gd name="T49" fmla="*/ 84 h 156"/>
                <a:gd name="T50" fmla="*/ 102 w 102"/>
                <a:gd name="T51" fmla="*/ 72 h 156"/>
                <a:gd name="T52" fmla="*/ 86 w 102"/>
                <a:gd name="T53" fmla="*/ 66 h 156"/>
                <a:gd name="T54" fmla="*/ 80 w 102"/>
                <a:gd name="T55" fmla="*/ 64 h 156"/>
                <a:gd name="T56" fmla="*/ 80 w 102"/>
                <a:gd name="T57" fmla="*/ 60 h 156"/>
                <a:gd name="T58" fmla="*/ 78 w 102"/>
                <a:gd name="T59" fmla="*/ 50 h 156"/>
                <a:gd name="T60" fmla="*/ 82 w 102"/>
                <a:gd name="T61" fmla="*/ 38 h 156"/>
                <a:gd name="T62" fmla="*/ 84 w 102"/>
                <a:gd name="T63" fmla="*/ 32 h 156"/>
                <a:gd name="T64" fmla="*/ 88 w 102"/>
                <a:gd name="T65" fmla="*/ 20 h 156"/>
                <a:gd name="T66" fmla="*/ 86 w 102"/>
                <a:gd name="T67" fmla="*/ 8 h 156"/>
                <a:gd name="T68" fmla="*/ 88 w 102"/>
                <a:gd name="T69" fmla="*/ 0 h 156"/>
                <a:gd name="T70" fmla="*/ 84 w 102"/>
                <a:gd name="T71" fmla="*/ 4 h 156"/>
                <a:gd name="T72" fmla="*/ 72 w 102"/>
                <a:gd name="T73" fmla="*/ 8 h 156"/>
                <a:gd name="T74" fmla="*/ 60 w 102"/>
                <a:gd name="T75" fmla="*/ 22 h 156"/>
                <a:gd name="T76" fmla="*/ 44 w 102"/>
                <a:gd name="T77" fmla="*/ 32 h 156"/>
                <a:gd name="T78" fmla="*/ 26 w 102"/>
                <a:gd name="T79" fmla="*/ 34 h 156"/>
                <a:gd name="T80" fmla="*/ 10 w 102"/>
                <a:gd name="T81" fmla="*/ 46 h 156"/>
                <a:gd name="T82" fmla="*/ 2 w 102"/>
                <a:gd name="T83" fmla="*/ 78 h 156"/>
                <a:gd name="T84" fmla="*/ 6 w 102"/>
                <a:gd name="T85" fmla="*/ 106 h 156"/>
                <a:gd name="T86" fmla="*/ 0 w 102"/>
                <a:gd name="T87" fmla="*/ 118 h 156"/>
                <a:gd name="T88" fmla="*/ 8 w 102"/>
                <a:gd name="T89" fmla="*/ 122 h 156"/>
                <a:gd name="T90" fmla="*/ 10 w 102"/>
                <a:gd name="T91" fmla="*/ 122 h 156"/>
                <a:gd name="T92" fmla="*/ 14 w 102"/>
                <a:gd name="T93" fmla="*/ 122 h 156"/>
                <a:gd name="T94" fmla="*/ 22 w 102"/>
                <a:gd name="T95" fmla="*/ 128 h 156"/>
                <a:gd name="T96" fmla="*/ 22 w 102"/>
                <a:gd name="T97" fmla="*/ 140 h 156"/>
                <a:gd name="T98" fmla="*/ 16 w 102"/>
                <a:gd name="T99" fmla="*/ 138 h 156"/>
                <a:gd name="T100" fmla="*/ 16 w 102"/>
                <a:gd name="T101" fmla="*/ 144 h 156"/>
                <a:gd name="T102" fmla="*/ 20 w 102"/>
                <a:gd name="T103" fmla="*/ 142 h 156"/>
                <a:gd name="T104" fmla="*/ 22 w 102"/>
                <a:gd name="T105" fmla="*/ 154 h 156"/>
                <a:gd name="T106" fmla="*/ 22 w 102"/>
                <a:gd name="T107" fmla="*/ 152 h 156"/>
                <a:gd name="T108" fmla="*/ 36 w 102"/>
                <a:gd name="T109"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156">
                  <a:moveTo>
                    <a:pt x="36" y="154"/>
                  </a:moveTo>
                  <a:lnTo>
                    <a:pt x="36" y="154"/>
                  </a:lnTo>
                  <a:lnTo>
                    <a:pt x="50" y="156"/>
                  </a:lnTo>
                  <a:lnTo>
                    <a:pt x="50" y="156"/>
                  </a:lnTo>
                  <a:lnTo>
                    <a:pt x="50" y="156"/>
                  </a:lnTo>
                  <a:lnTo>
                    <a:pt x="50" y="156"/>
                  </a:lnTo>
                  <a:lnTo>
                    <a:pt x="54" y="154"/>
                  </a:lnTo>
                  <a:lnTo>
                    <a:pt x="56" y="154"/>
                  </a:lnTo>
                  <a:lnTo>
                    <a:pt x="56" y="154"/>
                  </a:lnTo>
                  <a:lnTo>
                    <a:pt x="58" y="156"/>
                  </a:lnTo>
                  <a:lnTo>
                    <a:pt x="58" y="156"/>
                  </a:lnTo>
                  <a:lnTo>
                    <a:pt x="62" y="154"/>
                  </a:lnTo>
                  <a:lnTo>
                    <a:pt x="64" y="154"/>
                  </a:lnTo>
                  <a:lnTo>
                    <a:pt x="64" y="154"/>
                  </a:lnTo>
                  <a:lnTo>
                    <a:pt x="64" y="154"/>
                  </a:lnTo>
                  <a:lnTo>
                    <a:pt x="66" y="156"/>
                  </a:lnTo>
                  <a:lnTo>
                    <a:pt x="70" y="154"/>
                  </a:lnTo>
                  <a:lnTo>
                    <a:pt x="70" y="150"/>
                  </a:lnTo>
                  <a:lnTo>
                    <a:pt x="66" y="146"/>
                  </a:lnTo>
                  <a:lnTo>
                    <a:pt x="66" y="146"/>
                  </a:lnTo>
                  <a:lnTo>
                    <a:pt x="60" y="144"/>
                  </a:lnTo>
                  <a:lnTo>
                    <a:pt x="58" y="146"/>
                  </a:lnTo>
                  <a:lnTo>
                    <a:pt x="54" y="146"/>
                  </a:lnTo>
                  <a:lnTo>
                    <a:pt x="52" y="144"/>
                  </a:lnTo>
                  <a:lnTo>
                    <a:pt x="52" y="144"/>
                  </a:lnTo>
                  <a:lnTo>
                    <a:pt x="52" y="142"/>
                  </a:lnTo>
                  <a:lnTo>
                    <a:pt x="52" y="142"/>
                  </a:lnTo>
                  <a:lnTo>
                    <a:pt x="56" y="138"/>
                  </a:lnTo>
                  <a:lnTo>
                    <a:pt x="58" y="136"/>
                  </a:lnTo>
                  <a:lnTo>
                    <a:pt x="58" y="134"/>
                  </a:lnTo>
                  <a:lnTo>
                    <a:pt x="58" y="132"/>
                  </a:lnTo>
                  <a:lnTo>
                    <a:pt x="58" y="132"/>
                  </a:lnTo>
                  <a:lnTo>
                    <a:pt x="56" y="130"/>
                  </a:lnTo>
                  <a:lnTo>
                    <a:pt x="54" y="128"/>
                  </a:lnTo>
                  <a:lnTo>
                    <a:pt x="54" y="126"/>
                  </a:lnTo>
                  <a:lnTo>
                    <a:pt x="54" y="122"/>
                  </a:lnTo>
                  <a:lnTo>
                    <a:pt x="54" y="122"/>
                  </a:lnTo>
                  <a:lnTo>
                    <a:pt x="54" y="122"/>
                  </a:lnTo>
                  <a:lnTo>
                    <a:pt x="54" y="120"/>
                  </a:lnTo>
                  <a:lnTo>
                    <a:pt x="58" y="118"/>
                  </a:lnTo>
                  <a:lnTo>
                    <a:pt x="62" y="116"/>
                  </a:lnTo>
                  <a:lnTo>
                    <a:pt x="64" y="116"/>
                  </a:lnTo>
                  <a:lnTo>
                    <a:pt x="64" y="114"/>
                  </a:lnTo>
                  <a:lnTo>
                    <a:pt x="64" y="114"/>
                  </a:lnTo>
                  <a:lnTo>
                    <a:pt x="62" y="112"/>
                  </a:lnTo>
                  <a:lnTo>
                    <a:pt x="64" y="112"/>
                  </a:lnTo>
                  <a:lnTo>
                    <a:pt x="66" y="110"/>
                  </a:lnTo>
                  <a:lnTo>
                    <a:pt x="70" y="108"/>
                  </a:lnTo>
                  <a:lnTo>
                    <a:pt x="70" y="106"/>
                  </a:lnTo>
                  <a:lnTo>
                    <a:pt x="68" y="104"/>
                  </a:lnTo>
                  <a:lnTo>
                    <a:pt x="68" y="104"/>
                  </a:lnTo>
                  <a:lnTo>
                    <a:pt x="64" y="102"/>
                  </a:lnTo>
                  <a:lnTo>
                    <a:pt x="68" y="102"/>
                  </a:lnTo>
                  <a:lnTo>
                    <a:pt x="72" y="104"/>
                  </a:lnTo>
                  <a:lnTo>
                    <a:pt x="74" y="104"/>
                  </a:lnTo>
                  <a:lnTo>
                    <a:pt x="76" y="102"/>
                  </a:lnTo>
                  <a:lnTo>
                    <a:pt x="76" y="102"/>
                  </a:lnTo>
                  <a:lnTo>
                    <a:pt x="78" y="98"/>
                  </a:lnTo>
                  <a:lnTo>
                    <a:pt x="76" y="90"/>
                  </a:lnTo>
                  <a:lnTo>
                    <a:pt x="78" y="82"/>
                  </a:lnTo>
                  <a:lnTo>
                    <a:pt x="78" y="80"/>
                  </a:lnTo>
                  <a:lnTo>
                    <a:pt x="82" y="80"/>
                  </a:lnTo>
                  <a:lnTo>
                    <a:pt x="82" y="80"/>
                  </a:lnTo>
                  <a:lnTo>
                    <a:pt x="84" y="80"/>
                  </a:lnTo>
                  <a:lnTo>
                    <a:pt x="84" y="82"/>
                  </a:lnTo>
                  <a:lnTo>
                    <a:pt x="82" y="84"/>
                  </a:lnTo>
                  <a:lnTo>
                    <a:pt x="84" y="88"/>
                  </a:lnTo>
                  <a:lnTo>
                    <a:pt x="84" y="88"/>
                  </a:lnTo>
                  <a:lnTo>
                    <a:pt x="88" y="88"/>
                  </a:lnTo>
                  <a:lnTo>
                    <a:pt x="88" y="88"/>
                  </a:lnTo>
                  <a:lnTo>
                    <a:pt x="90" y="86"/>
                  </a:lnTo>
                  <a:lnTo>
                    <a:pt x="92" y="86"/>
                  </a:lnTo>
                  <a:lnTo>
                    <a:pt x="92" y="86"/>
                  </a:lnTo>
                  <a:lnTo>
                    <a:pt x="94" y="86"/>
                  </a:lnTo>
                  <a:lnTo>
                    <a:pt x="96" y="84"/>
                  </a:lnTo>
                  <a:lnTo>
                    <a:pt x="102" y="74"/>
                  </a:lnTo>
                  <a:lnTo>
                    <a:pt x="102" y="74"/>
                  </a:lnTo>
                  <a:lnTo>
                    <a:pt x="102" y="72"/>
                  </a:lnTo>
                  <a:lnTo>
                    <a:pt x="100" y="70"/>
                  </a:lnTo>
                  <a:lnTo>
                    <a:pt x="96" y="68"/>
                  </a:lnTo>
                  <a:lnTo>
                    <a:pt x="86" y="66"/>
                  </a:lnTo>
                  <a:lnTo>
                    <a:pt x="86" y="66"/>
                  </a:lnTo>
                  <a:lnTo>
                    <a:pt x="82" y="64"/>
                  </a:lnTo>
                  <a:lnTo>
                    <a:pt x="80" y="64"/>
                  </a:lnTo>
                  <a:lnTo>
                    <a:pt x="78" y="64"/>
                  </a:lnTo>
                  <a:lnTo>
                    <a:pt x="80" y="60"/>
                  </a:lnTo>
                  <a:lnTo>
                    <a:pt x="80" y="60"/>
                  </a:lnTo>
                  <a:lnTo>
                    <a:pt x="82" y="58"/>
                  </a:lnTo>
                  <a:lnTo>
                    <a:pt x="80" y="54"/>
                  </a:lnTo>
                  <a:lnTo>
                    <a:pt x="78" y="50"/>
                  </a:lnTo>
                  <a:lnTo>
                    <a:pt x="78" y="46"/>
                  </a:lnTo>
                  <a:lnTo>
                    <a:pt x="78" y="46"/>
                  </a:lnTo>
                  <a:lnTo>
                    <a:pt x="82" y="38"/>
                  </a:lnTo>
                  <a:lnTo>
                    <a:pt x="82" y="34"/>
                  </a:lnTo>
                  <a:lnTo>
                    <a:pt x="84" y="32"/>
                  </a:lnTo>
                  <a:lnTo>
                    <a:pt x="84" y="32"/>
                  </a:lnTo>
                  <a:lnTo>
                    <a:pt x="86" y="28"/>
                  </a:lnTo>
                  <a:lnTo>
                    <a:pt x="88" y="26"/>
                  </a:lnTo>
                  <a:lnTo>
                    <a:pt x="88" y="20"/>
                  </a:lnTo>
                  <a:lnTo>
                    <a:pt x="86" y="14"/>
                  </a:lnTo>
                  <a:lnTo>
                    <a:pt x="86" y="14"/>
                  </a:lnTo>
                  <a:lnTo>
                    <a:pt x="86" y="8"/>
                  </a:lnTo>
                  <a:lnTo>
                    <a:pt x="88" y="4"/>
                  </a:lnTo>
                  <a:lnTo>
                    <a:pt x="90" y="2"/>
                  </a:lnTo>
                  <a:lnTo>
                    <a:pt x="88" y="0"/>
                  </a:lnTo>
                  <a:lnTo>
                    <a:pt x="88" y="0"/>
                  </a:lnTo>
                  <a:lnTo>
                    <a:pt x="86" y="0"/>
                  </a:lnTo>
                  <a:lnTo>
                    <a:pt x="84" y="4"/>
                  </a:lnTo>
                  <a:lnTo>
                    <a:pt x="80" y="6"/>
                  </a:lnTo>
                  <a:lnTo>
                    <a:pt x="72" y="8"/>
                  </a:lnTo>
                  <a:lnTo>
                    <a:pt x="72" y="8"/>
                  </a:lnTo>
                  <a:lnTo>
                    <a:pt x="68" y="10"/>
                  </a:lnTo>
                  <a:lnTo>
                    <a:pt x="64" y="12"/>
                  </a:lnTo>
                  <a:lnTo>
                    <a:pt x="60" y="22"/>
                  </a:lnTo>
                  <a:lnTo>
                    <a:pt x="56" y="26"/>
                  </a:lnTo>
                  <a:lnTo>
                    <a:pt x="50" y="30"/>
                  </a:lnTo>
                  <a:lnTo>
                    <a:pt x="44" y="32"/>
                  </a:lnTo>
                  <a:lnTo>
                    <a:pt x="34" y="32"/>
                  </a:lnTo>
                  <a:lnTo>
                    <a:pt x="34" y="32"/>
                  </a:lnTo>
                  <a:lnTo>
                    <a:pt x="26" y="34"/>
                  </a:lnTo>
                  <a:lnTo>
                    <a:pt x="20" y="36"/>
                  </a:lnTo>
                  <a:lnTo>
                    <a:pt x="14" y="42"/>
                  </a:lnTo>
                  <a:lnTo>
                    <a:pt x="10" y="46"/>
                  </a:lnTo>
                  <a:lnTo>
                    <a:pt x="4" y="62"/>
                  </a:lnTo>
                  <a:lnTo>
                    <a:pt x="2" y="78"/>
                  </a:lnTo>
                  <a:lnTo>
                    <a:pt x="2" y="78"/>
                  </a:lnTo>
                  <a:lnTo>
                    <a:pt x="2" y="92"/>
                  </a:lnTo>
                  <a:lnTo>
                    <a:pt x="4" y="100"/>
                  </a:lnTo>
                  <a:lnTo>
                    <a:pt x="6" y="106"/>
                  </a:lnTo>
                  <a:lnTo>
                    <a:pt x="4" y="112"/>
                  </a:lnTo>
                  <a:lnTo>
                    <a:pt x="4" y="112"/>
                  </a:lnTo>
                  <a:lnTo>
                    <a:pt x="0" y="118"/>
                  </a:lnTo>
                  <a:lnTo>
                    <a:pt x="2" y="120"/>
                  </a:lnTo>
                  <a:lnTo>
                    <a:pt x="4" y="120"/>
                  </a:lnTo>
                  <a:lnTo>
                    <a:pt x="8" y="122"/>
                  </a:lnTo>
                  <a:lnTo>
                    <a:pt x="8" y="122"/>
                  </a:lnTo>
                  <a:lnTo>
                    <a:pt x="10" y="124"/>
                  </a:lnTo>
                  <a:lnTo>
                    <a:pt x="10" y="122"/>
                  </a:lnTo>
                  <a:lnTo>
                    <a:pt x="12" y="122"/>
                  </a:lnTo>
                  <a:lnTo>
                    <a:pt x="14" y="122"/>
                  </a:lnTo>
                  <a:lnTo>
                    <a:pt x="14" y="122"/>
                  </a:lnTo>
                  <a:lnTo>
                    <a:pt x="16" y="124"/>
                  </a:lnTo>
                  <a:lnTo>
                    <a:pt x="20" y="126"/>
                  </a:lnTo>
                  <a:lnTo>
                    <a:pt x="22" y="128"/>
                  </a:lnTo>
                  <a:lnTo>
                    <a:pt x="22" y="136"/>
                  </a:lnTo>
                  <a:lnTo>
                    <a:pt x="22" y="136"/>
                  </a:lnTo>
                  <a:lnTo>
                    <a:pt x="22" y="140"/>
                  </a:lnTo>
                  <a:lnTo>
                    <a:pt x="20" y="138"/>
                  </a:lnTo>
                  <a:lnTo>
                    <a:pt x="18" y="136"/>
                  </a:lnTo>
                  <a:lnTo>
                    <a:pt x="16" y="138"/>
                  </a:lnTo>
                  <a:lnTo>
                    <a:pt x="16" y="140"/>
                  </a:lnTo>
                  <a:lnTo>
                    <a:pt x="16" y="140"/>
                  </a:lnTo>
                  <a:lnTo>
                    <a:pt x="16" y="144"/>
                  </a:lnTo>
                  <a:lnTo>
                    <a:pt x="16" y="144"/>
                  </a:lnTo>
                  <a:lnTo>
                    <a:pt x="20" y="142"/>
                  </a:lnTo>
                  <a:lnTo>
                    <a:pt x="20" y="142"/>
                  </a:lnTo>
                  <a:lnTo>
                    <a:pt x="22" y="142"/>
                  </a:lnTo>
                  <a:lnTo>
                    <a:pt x="22" y="154"/>
                  </a:lnTo>
                  <a:lnTo>
                    <a:pt x="22" y="154"/>
                  </a:lnTo>
                  <a:lnTo>
                    <a:pt x="22" y="154"/>
                  </a:lnTo>
                  <a:lnTo>
                    <a:pt x="22" y="154"/>
                  </a:lnTo>
                  <a:lnTo>
                    <a:pt x="22" y="152"/>
                  </a:lnTo>
                  <a:lnTo>
                    <a:pt x="22" y="152"/>
                  </a:lnTo>
                  <a:lnTo>
                    <a:pt x="36" y="154"/>
                  </a:lnTo>
                  <a:lnTo>
                    <a:pt x="36" y="15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0" name="Freeform 216"/>
            <p:cNvSpPr>
              <a:spLocks/>
            </p:cNvSpPr>
            <p:nvPr/>
          </p:nvSpPr>
          <p:spPr bwMode="auto">
            <a:xfrm>
              <a:off x="4841875" y="2578100"/>
              <a:ext cx="12700" cy="9525"/>
            </a:xfrm>
            <a:custGeom>
              <a:avLst/>
              <a:gdLst>
                <a:gd name="T0" fmla="*/ 8 w 8"/>
                <a:gd name="T1" fmla="*/ 2 h 6"/>
                <a:gd name="T2" fmla="*/ 8 w 8"/>
                <a:gd name="T3" fmla="*/ 2 h 6"/>
                <a:gd name="T4" fmla="*/ 8 w 8"/>
                <a:gd name="T5" fmla="*/ 0 h 6"/>
                <a:gd name="T6" fmla="*/ 4 w 8"/>
                <a:gd name="T7" fmla="*/ 0 h 6"/>
                <a:gd name="T8" fmla="*/ 2 w 8"/>
                <a:gd name="T9" fmla="*/ 2 h 6"/>
                <a:gd name="T10" fmla="*/ 0 w 8"/>
                <a:gd name="T11" fmla="*/ 4 h 6"/>
                <a:gd name="T12" fmla="*/ 0 w 8"/>
                <a:gd name="T13" fmla="*/ 4 h 6"/>
                <a:gd name="T14" fmla="*/ 0 w 8"/>
                <a:gd name="T15" fmla="*/ 6 h 6"/>
                <a:gd name="T16" fmla="*/ 2 w 8"/>
                <a:gd name="T17" fmla="*/ 6 h 6"/>
                <a:gd name="T18" fmla="*/ 8 w 8"/>
                <a:gd name="T19" fmla="*/ 2 h 6"/>
                <a:gd name="T20" fmla="*/ 8 w 8"/>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8" y="2"/>
                  </a:moveTo>
                  <a:lnTo>
                    <a:pt x="8" y="2"/>
                  </a:lnTo>
                  <a:lnTo>
                    <a:pt x="8" y="0"/>
                  </a:lnTo>
                  <a:lnTo>
                    <a:pt x="4" y="0"/>
                  </a:lnTo>
                  <a:lnTo>
                    <a:pt x="2" y="2"/>
                  </a:lnTo>
                  <a:lnTo>
                    <a:pt x="0" y="4"/>
                  </a:lnTo>
                  <a:lnTo>
                    <a:pt x="0" y="4"/>
                  </a:lnTo>
                  <a:lnTo>
                    <a:pt x="0" y="6"/>
                  </a:lnTo>
                  <a:lnTo>
                    <a:pt x="2" y="6"/>
                  </a:lnTo>
                  <a:lnTo>
                    <a:pt x="8" y="2"/>
                  </a:lnTo>
                  <a:lnTo>
                    <a:pt x="8"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1" name="Freeform 217"/>
            <p:cNvSpPr>
              <a:spLocks/>
            </p:cNvSpPr>
            <p:nvPr/>
          </p:nvSpPr>
          <p:spPr bwMode="auto">
            <a:xfrm>
              <a:off x="4965700" y="2803525"/>
              <a:ext cx="31750" cy="38100"/>
            </a:xfrm>
            <a:custGeom>
              <a:avLst/>
              <a:gdLst>
                <a:gd name="T0" fmla="*/ 6 w 20"/>
                <a:gd name="T1" fmla="*/ 24 h 24"/>
                <a:gd name="T2" fmla="*/ 6 w 20"/>
                <a:gd name="T3" fmla="*/ 24 h 24"/>
                <a:gd name="T4" fmla="*/ 10 w 20"/>
                <a:gd name="T5" fmla="*/ 24 h 24"/>
                <a:gd name="T6" fmla="*/ 10 w 20"/>
                <a:gd name="T7" fmla="*/ 24 h 24"/>
                <a:gd name="T8" fmla="*/ 10 w 20"/>
                <a:gd name="T9" fmla="*/ 22 h 24"/>
                <a:gd name="T10" fmla="*/ 10 w 20"/>
                <a:gd name="T11" fmla="*/ 22 h 24"/>
                <a:gd name="T12" fmla="*/ 10 w 20"/>
                <a:gd name="T13" fmla="*/ 20 h 24"/>
                <a:gd name="T14" fmla="*/ 10 w 20"/>
                <a:gd name="T15" fmla="*/ 18 h 24"/>
                <a:gd name="T16" fmla="*/ 12 w 20"/>
                <a:gd name="T17" fmla="*/ 18 h 24"/>
                <a:gd name="T18" fmla="*/ 16 w 20"/>
                <a:gd name="T19" fmla="*/ 20 h 24"/>
                <a:gd name="T20" fmla="*/ 16 w 20"/>
                <a:gd name="T21" fmla="*/ 20 h 24"/>
                <a:gd name="T22" fmla="*/ 18 w 20"/>
                <a:gd name="T23" fmla="*/ 22 h 24"/>
                <a:gd name="T24" fmla="*/ 20 w 20"/>
                <a:gd name="T25" fmla="*/ 20 h 24"/>
                <a:gd name="T26" fmla="*/ 20 w 20"/>
                <a:gd name="T27" fmla="*/ 18 h 24"/>
                <a:gd name="T28" fmla="*/ 16 w 20"/>
                <a:gd name="T29" fmla="*/ 16 h 24"/>
                <a:gd name="T30" fmla="*/ 16 w 20"/>
                <a:gd name="T31" fmla="*/ 16 h 24"/>
                <a:gd name="T32" fmla="*/ 16 w 20"/>
                <a:gd name="T33" fmla="*/ 14 h 24"/>
                <a:gd name="T34" fmla="*/ 16 w 20"/>
                <a:gd name="T35" fmla="*/ 14 h 24"/>
                <a:gd name="T36" fmla="*/ 18 w 20"/>
                <a:gd name="T37" fmla="*/ 10 h 24"/>
                <a:gd name="T38" fmla="*/ 18 w 20"/>
                <a:gd name="T39" fmla="*/ 8 h 24"/>
                <a:gd name="T40" fmla="*/ 14 w 20"/>
                <a:gd name="T41" fmla="*/ 4 h 24"/>
                <a:gd name="T42" fmla="*/ 14 w 20"/>
                <a:gd name="T43" fmla="*/ 4 h 24"/>
                <a:gd name="T44" fmla="*/ 10 w 20"/>
                <a:gd name="T45" fmla="*/ 2 h 24"/>
                <a:gd name="T46" fmla="*/ 8 w 20"/>
                <a:gd name="T47" fmla="*/ 0 h 24"/>
                <a:gd name="T48" fmla="*/ 6 w 20"/>
                <a:gd name="T49" fmla="*/ 0 h 24"/>
                <a:gd name="T50" fmla="*/ 2 w 20"/>
                <a:gd name="T51" fmla="*/ 2 h 24"/>
                <a:gd name="T52" fmla="*/ 2 w 20"/>
                <a:gd name="T53" fmla="*/ 2 h 24"/>
                <a:gd name="T54" fmla="*/ 2 w 20"/>
                <a:gd name="T55" fmla="*/ 2 h 24"/>
                <a:gd name="T56" fmla="*/ 2 w 20"/>
                <a:gd name="T57" fmla="*/ 4 h 24"/>
                <a:gd name="T58" fmla="*/ 4 w 20"/>
                <a:gd name="T59" fmla="*/ 6 h 24"/>
                <a:gd name="T60" fmla="*/ 8 w 20"/>
                <a:gd name="T61" fmla="*/ 8 h 24"/>
                <a:gd name="T62" fmla="*/ 12 w 20"/>
                <a:gd name="T63" fmla="*/ 10 h 24"/>
                <a:gd name="T64" fmla="*/ 12 w 20"/>
                <a:gd name="T65" fmla="*/ 10 h 24"/>
                <a:gd name="T66" fmla="*/ 10 w 20"/>
                <a:gd name="T67" fmla="*/ 10 h 24"/>
                <a:gd name="T68" fmla="*/ 6 w 20"/>
                <a:gd name="T69" fmla="*/ 10 h 24"/>
                <a:gd name="T70" fmla="*/ 0 w 20"/>
                <a:gd name="T71" fmla="*/ 6 h 24"/>
                <a:gd name="T72" fmla="*/ 0 w 20"/>
                <a:gd name="T73" fmla="*/ 6 h 24"/>
                <a:gd name="T74" fmla="*/ 0 w 20"/>
                <a:gd name="T75" fmla="*/ 8 h 24"/>
                <a:gd name="T76" fmla="*/ 0 w 20"/>
                <a:gd name="T77" fmla="*/ 10 h 24"/>
                <a:gd name="T78" fmla="*/ 2 w 20"/>
                <a:gd name="T79" fmla="*/ 14 h 24"/>
                <a:gd name="T80" fmla="*/ 0 w 20"/>
                <a:gd name="T81" fmla="*/ 16 h 24"/>
                <a:gd name="T82" fmla="*/ 0 w 20"/>
                <a:gd name="T83" fmla="*/ 16 h 24"/>
                <a:gd name="T84" fmla="*/ 0 w 20"/>
                <a:gd name="T85" fmla="*/ 16 h 24"/>
                <a:gd name="T86" fmla="*/ 0 w 20"/>
                <a:gd name="T87" fmla="*/ 18 h 24"/>
                <a:gd name="T88" fmla="*/ 6 w 20"/>
                <a:gd name="T89" fmla="*/ 24 h 24"/>
                <a:gd name="T90" fmla="*/ 6 w 20"/>
                <a:gd name="T9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24">
                  <a:moveTo>
                    <a:pt x="6" y="24"/>
                  </a:moveTo>
                  <a:lnTo>
                    <a:pt x="6" y="24"/>
                  </a:lnTo>
                  <a:lnTo>
                    <a:pt x="10" y="24"/>
                  </a:lnTo>
                  <a:lnTo>
                    <a:pt x="10" y="24"/>
                  </a:lnTo>
                  <a:lnTo>
                    <a:pt x="10" y="22"/>
                  </a:lnTo>
                  <a:lnTo>
                    <a:pt x="10" y="22"/>
                  </a:lnTo>
                  <a:lnTo>
                    <a:pt x="10" y="20"/>
                  </a:lnTo>
                  <a:lnTo>
                    <a:pt x="10" y="18"/>
                  </a:lnTo>
                  <a:lnTo>
                    <a:pt x="12" y="18"/>
                  </a:lnTo>
                  <a:lnTo>
                    <a:pt x="16" y="20"/>
                  </a:lnTo>
                  <a:lnTo>
                    <a:pt x="16" y="20"/>
                  </a:lnTo>
                  <a:lnTo>
                    <a:pt x="18" y="22"/>
                  </a:lnTo>
                  <a:lnTo>
                    <a:pt x="20" y="20"/>
                  </a:lnTo>
                  <a:lnTo>
                    <a:pt x="20" y="18"/>
                  </a:lnTo>
                  <a:lnTo>
                    <a:pt x="16" y="16"/>
                  </a:lnTo>
                  <a:lnTo>
                    <a:pt x="16" y="16"/>
                  </a:lnTo>
                  <a:lnTo>
                    <a:pt x="16" y="14"/>
                  </a:lnTo>
                  <a:lnTo>
                    <a:pt x="16" y="14"/>
                  </a:lnTo>
                  <a:lnTo>
                    <a:pt x="18" y="10"/>
                  </a:lnTo>
                  <a:lnTo>
                    <a:pt x="18" y="8"/>
                  </a:lnTo>
                  <a:lnTo>
                    <a:pt x="14" y="4"/>
                  </a:lnTo>
                  <a:lnTo>
                    <a:pt x="14" y="4"/>
                  </a:lnTo>
                  <a:lnTo>
                    <a:pt x="10" y="2"/>
                  </a:lnTo>
                  <a:lnTo>
                    <a:pt x="8" y="0"/>
                  </a:lnTo>
                  <a:lnTo>
                    <a:pt x="6" y="0"/>
                  </a:lnTo>
                  <a:lnTo>
                    <a:pt x="2" y="2"/>
                  </a:lnTo>
                  <a:lnTo>
                    <a:pt x="2" y="2"/>
                  </a:lnTo>
                  <a:lnTo>
                    <a:pt x="2" y="2"/>
                  </a:lnTo>
                  <a:lnTo>
                    <a:pt x="2" y="4"/>
                  </a:lnTo>
                  <a:lnTo>
                    <a:pt x="4" y="6"/>
                  </a:lnTo>
                  <a:lnTo>
                    <a:pt x="8" y="8"/>
                  </a:lnTo>
                  <a:lnTo>
                    <a:pt x="12" y="10"/>
                  </a:lnTo>
                  <a:lnTo>
                    <a:pt x="12" y="10"/>
                  </a:lnTo>
                  <a:lnTo>
                    <a:pt x="10" y="10"/>
                  </a:lnTo>
                  <a:lnTo>
                    <a:pt x="6" y="10"/>
                  </a:lnTo>
                  <a:lnTo>
                    <a:pt x="0" y="6"/>
                  </a:lnTo>
                  <a:lnTo>
                    <a:pt x="0" y="6"/>
                  </a:lnTo>
                  <a:lnTo>
                    <a:pt x="0" y="8"/>
                  </a:lnTo>
                  <a:lnTo>
                    <a:pt x="0" y="10"/>
                  </a:lnTo>
                  <a:lnTo>
                    <a:pt x="2" y="14"/>
                  </a:lnTo>
                  <a:lnTo>
                    <a:pt x="0" y="16"/>
                  </a:lnTo>
                  <a:lnTo>
                    <a:pt x="0" y="16"/>
                  </a:lnTo>
                  <a:lnTo>
                    <a:pt x="0" y="16"/>
                  </a:lnTo>
                  <a:lnTo>
                    <a:pt x="0" y="18"/>
                  </a:lnTo>
                  <a:lnTo>
                    <a:pt x="6" y="24"/>
                  </a:lnTo>
                  <a:lnTo>
                    <a:pt x="6"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2" name="Freeform 218"/>
            <p:cNvSpPr>
              <a:spLocks/>
            </p:cNvSpPr>
            <p:nvPr/>
          </p:nvSpPr>
          <p:spPr bwMode="auto">
            <a:xfrm>
              <a:off x="5000625" y="2847975"/>
              <a:ext cx="22225" cy="25400"/>
            </a:xfrm>
            <a:custGeom>
              <a:avLst/>
              <a:gdLst>
                <a:gd name="T0" fmla="*/ 14 w 14"/>
                <a:gd name="T1" fmla="*/ 12 h 16"/>
                <a:gd name="T2" fmla="*/ 14 w 14"/>
                <a:gd name="T3" fmla="*/ 12 h 16"/>
                <a:gd name="T4" fmla="*/ 14 w 14"/>
                <a:gd name="T5" fmla="*/ 10 h 16"/>
                <a:gd name="T6" fmla="*/ 14 w 14"/>
                <a:gd name="T7" fmla="*/ 10 h 16"/>
                <a:gd name="T8" fmla="*/ 6 w 14"/>
                <a:gd name="T9" fmla="*/ 6 h 16"/>
                <a:gd name="T10" fmla="*/ 0 w 14"/>
                <a:gd name="T11" fmla="*/ 0 h 16"/>
                <a:gd name="T12" fmla="*/ 0 w 14"/>
                <a:gd name="T13" fmla="*/ 0 h 16"/>
                <a:gd name="T14" fmla="*/ 0 w 14"/>
                <a:gd name="T15" fmla="*/ 0 h 16"/>
                <a:gd name="T16" fmla="*/ 0 w 14"/>
                <a:gd name="T17" fmla="*/ 0 h 16"/>
                <a:gd name="T18" fmla="*/ 2 w 14"/>
                <a:gd name="T19" fmla="*/ 4 h 16"/>
                <a:gd name="T20" fmla="*/ 4 w 14"/>
                <a:gd name="T21" fmla="*/ 10 h 16"/>
                <a:gd name="T22" fmla="*/ 4 w 14"/>
                <a:gd name="T23" fmla="*/ 10 h 16"/>
                <a:gd name="T24" fmla="*/ 4 w 14"/>
                <a:gd name="T25" fmla="*/ 12 h 16"/>
                <a:gd name="T26" fmla="*/ 4 w 14"/>
                <a:gd name="T27" fmla="*/ 14 h 16"/>
                <a:gd name="T28" fmla="*/ 4 w 14"/>
                <a:gd name="T29" fmla="*/ 14 h 16"/>
                <a:gd name="T30" fmla="*/ 4 w 14"/>
                <a:gd name="T31" fmla="*/ 16 h 16"/>
                <a:gd name="T32" fmla="*/ 4 w 14"/>
                <a:gd name="T33" fmla="*/ 16 h 16"/>
                <a:gd name="T34" fmla="*/ 8 w 14"/>
                <a:gd name="T35" fmla="*/ 16 h 16"/>
                <a:gd name="T36" fmla="*/ 14 w 14"/>
                <a:gd name="T37" fmla="*/ 14 h 16"/>
                <a:gd name="T38" fmla="*/ 14 w 14"/>
                <a:gd name="T39" fmla="*/ 14 h 16"/>
                <a:gd name="T40" fmla="*/ 14 w 14"/>
                <a:gd name="T41" fmla="*/ 12 h 16"/>
                <a:gd name="T42" fmla="*/ 14 w 14"/>
                <a:gd name="T43" fmla="*/ 12 h 16"/>
                <a:gd name="T44" fmla="*/ 14 w 14"/>
                <a:gd name="T45" fmla="*/ 12 h 16"/>
                <a:gd name="T46" fmla="*/ 14 w 14"/>
                <a:gd name="T4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14" y="12"/>
                  </a:moveTo>
                  <a:lnTo>
                    <a:pt x="14" y="12"/>
                  </a:lnTo>
                  <a:lnTo>
                    <a:pt x="14" y="10"/>
                  </a:lnTo>
                  <a:lnTo>
                    <a:pt x="14" y="10"/>
                  </a:lnTo>
                  <a:lnTo>
                    <a:pt x="6" y="6"/>
                  </a:lnTo>
                  <a:lnTo>
                    <a:pt x="0" y="0"/>
                  </a:lnTo>
                  <a:lnTo>
                    <a:pt x="0" y="0"/>
                  </a:lnTo>
                  <a:lnTo>
                    <a:pt x="0" y="0"/>
                  </a:lnTo>
                  <a:lnTo>
                    <a:pt x="0" y="0"/>
                  </a:lnTo>
                  <a:lnTo>
                    <a:pt x="2" y="4"/>
                  </a:lnTo>
                  <a:lnTo>
                    <a:pt x="4" y="10"/>
                  </a:lnTo>
                  <a:lnTo>
                    <a:pt x="4" y="10"/>
                  </a:lnTo>
                  <a:lnTo>
                    <a:pt x="4" y="12"/>
                  </a:lnTo>
                  <a:lnTo>
                    <a:pt x="4" y="14"/>
                  </a:lnTo>
                  <a:lnTo>
                    <a:pt x="4" y="14"/>
                  </a:lnTo>
                  <a:lnTo>
                    <a:pt x="4" y="16"/>
                  </a:lnTo>
                  <a:lnTo>
                    <a:pt x="4" y="16"/>
                  </a:lnTo>
                  <a:lnTo>
                    <a:pt x="8" y="16"/>
                  </a:lnTo>
                  <a:lnTo>
                    <a:pt x="14" y="14"/>
                  </a:lnTo>
                  <a:lnTo>
                    <a:pt x="14" y="14"/>
                  </a:lnTo>
                  <a:lnTo>
                    <a:pt x="14" y="12"/>
                  </a:lnTo>
                  <a:lnTo>
                    <a:pt x="14" y="12"/>
                  </a:lnTo>
                  <a:lnTo>
                    <a:pt x="14" y="12"/>
                  </a:lnTo>
                  <a:lnTo>
                    <a:pt x="14"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3" name="Freeform 219"/>
            <p:cNvSpPr>
              <a:spLocks/>
            </p:cNvSpPr>
            <p:nvPr/>
          </p:nvSpPr>
          <p:spPr bwMode="auto">
            <a:xfrm>
              <a:off x="4848225" y="2816225"/>
              <a:ext cx="19050" cy="9525"/>
            </a:xfrm>
            <a:custGeom>
              <a:avLst/>
              <a:gdLst>
                <a:gd name="T0" fmla="*/ 0 w 12"/>
                <a:gd name="T1" fmla="*/ 2 h 6"/>
                <a:gd name="T2" fmla="*/ 0 w 12"/>
                <a:gd name="T3" fmla="*/ 2 h 6"/>
                <a:gd name="T4" fmla="*/ 0 w 12"/>
                <a:gd name="T5" fmla="*/ 2 h 6"/>
                <a:gd name="T6" fmla="*/ 0 w 12"/>
                <a:gd name="T7" fmla="*/ 4 h 6"/>
                <a:gd name="T8" fmla="*/ 4 w 12"/>
                <a:gd name="T9" fmla="*/ 6 h 6"/>
                <a:gd name="T10" fmla="*/ 12 w 12"/>
                <a:gd name="T11" fmla="*/ 6 h 6"/>
                <a:gd name="T12" fmla="*/ 12 w 12"/>
                <a:gd name="T13" fmla="*/ 6 h 6"/>
                <a:gd name="T14" fmla="*/ 10 w 12"/>
                <a:gd name="T15" fmla="*/ 4 h 6"/>
                <a:gd name="T16" fmla="*/ 8 w 12"/>
                <a:gd name="T17" fmla="*/ 0 h 6"/>
                <a:gd name="T18" fmla="*/ 4 w 12"/>
                <a:gd name="T19" fmla="*/ 0 h 6"/>
                <a:gd name="T20" fmla="*/ 0 w 12"/>
                <a:gd name="T21" fmla="*/ 2 h 6"/>
                <a:gd name="T22" fmla="*/ 0 w 12"/>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2"/>
                  </a:moveTo>
                  <a:lnTo>
                    <a:pt x="0" y="2"/>
                  </a:lnTo>
                  <a:lnTo>
                    <a:pt x="0" y="2"/>
                  </a:lnTo>
                  <a:lnTo>
                    <a:pt x="0" y="4"/>
                  </a:lnTo>
                  <a:lnTo>
                    <a:pt x="4" y="6"/>
                  </a:lnTo>
                  <a:lnTo>
                    <a:pt x="12" y="6"/>
                  </a:lnTo>
                  <a:lnTo>
                    <a:pt x="12" y="6"/>
                  </a:lnTo>
                  <a:lnTo>
                    <a:pt x="10" y="4"/>
                  </a:lnTo>
                  <a:lnTo>
                    <a:pt x="8" y="0"/>
                  </a:lnTo>
                  <a:lnTo>
                    <a:pt x="4"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4" name="Freeform 220"/>
            <p:cNvSpPr>
              <a:spLocks/>
            </p:cNvSpPr>
            <p:nvPr/>
          </p:nvSpPr>
          <p:spPr bwMode="auto">
            <a:xfrm>
              <a:off x="4565650" y="2787650"/>
              <a:ext cx="498475" cy="612775"/>
            </a:xfrm>
            <a:custGeom>
              <a:avLst/>
              <a:gdLst>
                <a:gd name="T0" fmla="*/ 34 w 314"/>
                <a:gd name="T1" fmla="*/ 126 h 386"/>
                <a:gd name="T2" fmla="*/ 30 w 314"/>
                <a:gd name="T3" fmla="*/ 146 h 386"/>
                <a:gd name="T4" fmla="*/ 14 w 314"/>
                <a:gd name="T5" fmla="*/ 158 h 386"/>
                <a:gd name="T6" fmla="*/ 14 w 314"/>
                <a:gd name="T7" fmla="*/ 180 h 386"/>
                <a:gd name="T8" fmla="*/ 0 w 314"/>
                <a:gd name="T9" fmla="*/ 198 h 386"/>
                <a:gd name="T10" fmla="*/ 6 w 314"/>
                <a:gd name="T11" fmla="*/ 216 h 386"/>
                <a:gd name="T12" fmla="*/ 18 w 314"/>
                <a:gd name="T13" fmla="*/ 230 h 386"/>
                <a:gd name="T14" fmla="*/ 16 w 314"/>
                <a:gd name="T15" fmla="*/ 258 h 386"/>
                <a:gd name="T16" fmla="*/ 18 w 314"/>
                <a:gd name="T17" fmla="*/ 274 h 386"/>
                <a:gd name="T18" fmla="*/ 18 w 314"/>
                <a:gd name="T19" fmla="*/ 278 h 386"/>
                <a:gd name="T20" fmla="*/ 40 w 314"/>
                <a:gd name="T21" fmla="*/ 294 h 386"/>
                <a:gd name="T22" fmla="*/ 80 w 314"/>
                <a:gd name="T23" fmla="*/ 304 h 386"/>
                <a:gd name="T24" fmla="*/ 58 w 314"/>
                <a:gd name="T25" fmla="*/ 372 h 386"/>
                <a:gd name="T26" fmla="*/ 90 w 314"/>
                <a:gd name="T27" fmla="*/ 370 h 386"/>
                <a:gd name="T28" fmla="*/ 98 w 314"/>
                <a:gd name="T29" fmla="*/ 362 h 386"/>
                <a:gd name="T30" fmla="*/ 128 w 314"/>
                <a:gd name="T31" fmla="*/ 374 h 386"/>
                <a:gd name="T32" fmla="*/ 154 w 314"/>
                <a:gd name="T33" fmla="*/ 386 h 386"/>
                <a:gd name="T34" fmla="*/ 162 w 314"/>
                <a:gd name="T35" fmla="*/ 374 h 386"/>
                <a:gd name="T36" fmla="*/ 192 w 314"/>
                <a:gd name="T37" fmla="*/ 378 h 386"/>
                <a:gd name="T38" fmla="*/ 218 w 314"/>
                <a:gd name="T39" fmla="*/ 368 h 386"/>
                <a:gd name="T40" fmla="*/ 234 w 314"/>
                <a:gd name="T41" fmla="*/ 370 h 386"/>
                <a:gd name="T42" fmla="*/ 248 w 314"/>
                <a:gd name="T43" fmla="*/ 378 h 386"/>
                <a:gd name="T44" fmla="*/ 244 w 314"/>
                <a:gd name="T45" fmla="*/ 362 h 386"/>
                <a:gd name="T46" fmla="*/ 246 w 314"/>
                <a:gd name="T47" fmla="*/ 358 h 386"/>
                <a:gd name="T48" fmla="*/ 244 w 314"/>
                <a:gd name="T49" fmla="*/ 340 h 386"/>
                <a:gd name="T50" fmla="*/ 260 w 314"/>
                <a:gd name="T51" fmla="*/ 326 h 386"/>
                <a:gd name="T52" fmla="*/ 276 w 314"/>
                <a:gd name="T53" fmla="*/ 314 h 386"/>
                <a:gd name="T54" fmla="*/ 232 w 314"/>
                <a:gd name="T55" fmla="*/ 278 h 386"/>
                <a:gd name="T56" fmla="*/ 218 w 314"/>
                <a:gd name="T57" fmla="*/ 242 h 386"/>
                <a:gd name="T58" fmla="*/ 266 w 314"/>
                <a:gd name="T59" fmla="*/ 216 h 386"/>
                <a:gd name="T60" fmla="*/ 290 w 314"/>
                <a:gd name="T61" fmla="*/ 200 h 386"/>
                <a:gd name="T62" fmla="*/ 304 w 314"/>
                <a:gd name="T63" fmla="*/ 206 h 386"/>
                <a:gd name="T64" fmla="*/ 314 w 314"/>
                <a:gd name="T65" fmla="*/ 182 h 386"/>
                <a:gd name="T66" fmla="*/ 306 w 314"/>
                <a:gd name="T67" fmla="*/ 152 h 386"/>
                <a:gd name="T68" fmla="*/ 302 w 314"/>
                <a:gd name="T69" fmla="*/ 126 h 386"/>
                <a:gd name="T70" fmla="*/ 288 w 314"/>
                <a:gd name="T71" fmla="*/ 94 h 386"/>
                <a:gd name="T72" fmla="*/ 290 w 314"/>
                <a:gd name="T73" fmla="*/ 62 h 386"/>
                <a:gd name="T74" fmla="*/ 274 w 314"/>
                <a:gd name="T75" fmla="*/ 52 h 386"/>
                <a:gd name="T76" fmla="*/ 270 w 314"/>
                <a:gd name="T77" fmla="*/ 36 h 386"/>
                <a:gd name="T78" fmla="*/ 246 w 314"/>
                <a:gd name="T79" fmla="*/ 24 h 386"/>
                <a:gd name="T80" fmla="*/ 224 w 314"/>
                <a:gd name="T81" fmla="*/ 30 h 386"/>
                <a:gd name="T82" fmla="*/ 194 w 314"/>
                <a:gd name="T83" fmla="*/ 50 h 386"/>
                <a:gd name="T84" fmla="*/ 170 w 314"/>
                <a:gd name="T85" fmla="*/ 46 h 386"/>
                <a:gd name="T86" fmla="*/ 182 w 314"/>
                <a:gd name="T87" fmla="*/ 26 h 386"/>
                <a:gd name="T88" fmla="*/ 156 w 314"/>
                <a:gd name="T89" fmla="*/ 22 h 386"/>
                <a:gd name="T90" fmla="*/ 140 w 314"/>
                <a:gd name="T91" fmla="*/ 20 h 386"/>
                <a:gd name="T92" fmla="*/ 138 w 314"/>
                <a:gd name="T93" fmla="*/ 6 h 386"/>
                <a:gd name="T94" fmla="*/ 124 w 314"/>
                <a:gd name="T95" fmla="*/ 4 h 386"/>
                <a:gd name="T96" fmla="*/ 108 w 314"/>
                <a:gd name="T97" fmla="*/ 18 h 386"/>
                <a:gd name="T98" fmla="*/ 96 w 314"/>
                <a:gd name="T99" fmla="*/ 30 h 386"/>
                <a:gd name="T100" fmla="*/ 102 w 314"/>
                <a:gd name="T101" fmla="*/ 36 h 386"/>
                <a:gd name="T102" fmla="*/ 106 w 314"/>
                <a:gd name="T103" fmla="*/ 50 h 386"/>
                <a:gd name="T104" fmla="*/ 116 w 314"/>
                <a:gd name="T105" fmla="*/ 56 h 386"/>
                <a:gd name="T106" fmla="*/ 96 w 314"/>
                <a:gd name="T107" fmla="*/ 72 h 386"/>
                <a:gd name="T108" fmla="*/ 88 w 314"/>
                <a:gd name="T109" fmla="*/ 66 h 386"/>
                <a:gd name="T110" fmla="*/ 80 w 314"/>
                <a:gd name="T111" fmla="*/ 76 h 386"/>
                <a:gd name="T112" fmla="*/ 54 w 314"/>
                <a:gd name="T113" fmla="*/ 62 h 386"/>
                <a:gd name="T114" fmla="*/ 48 w 314"/>
                <a:gd name="T115" fmla="*/ 84 h 386"/>
                <a:gd name="T116" fmla="*/ 32 w 314"/>
                <a:gd name="T117" fmla="*/ 1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386">
                  <a:moveTo>
                    <a:pt x="32" y="116"/>
                  </a:moveTo>
                  <a:lnTo>
                    <a:pt x="32" y="116"/>
                  </a:lnTo>
                  <a:lnTo>
                    <a:pt x="30" y="118"/>
                  </a:lnTo>
                  <a:lnTo>
                    <a:pt x="28" y="122"/>
                  </a:lnTo>
                  <a:lnTo>
                    <a:pt x="28" y="122"/>
                  </a:lnTo>
                  <a:lnTo>
                    <a:pt x="30" y="124"/>
                  </a:lnTo>
                  <a:lnTo>
                    <a:pt x="30" y="126"/>
                  </a:lnTo>
                  <a:lnTo>
                    <a:pt x="34" y="126"/>
                  </a:lnTo>
                  <a:lnTo>
                    <a:pt x="38" y="126"/>
                  </a:lnTo>
                  <a:lnTo>
                    <a:pt x="40" y="128"/>
                  </a:lnTo>
                  <a:lnTo>
                    <a:pt x="42" y="130"/>
                  </a:lnTo>
                  <a:lnTo>
                    <a:pt x="42" y="130"/>
                  </a:lnTo>
                  <a:lnTo>
                    <a:pt x="42" y="134"/>
                  </a:lnTo>
                  <a:lnTo>
                    <a:pt x="40" y="138"/>
                  </a:lnTo>
                  <a:lnTo>
                    <a:pt x="34" y="142"/>
                  </a:lnTo>
                  <a:lnTo>
                    <a:pt x="30" y="146"/>
                  </a:lnTo>
                  <a:lnTo>
                    <a:pt x="30" y="148"/>
                  </a:lnTo>
                  <a:lnTo>
                    <a:pt x="32" y="150"/>
                  </a:lnTo>
                  <a:lnTo>
                    <a:pt x="32" y="150"/>
                  </a:lnTo>
                  <a:lnTo>
                    <a:pt x="34" y="152"/>
                  </a:lnTo>
                  <a:lnTo>
                    <a:pt x="32" y="154"/>
                  </a:lnTo>
                  <a:lnTo>
                    <a:pt x="22" y="158"/>
                  </a:lnTo>
                  <a:lnTo>
                    <a:pt x="22" y="158"/>
                  </a:lnTo>
                  <a:lnTo>
                    <a:pt x="14" y="158"/>
                  </a:lnTo>
                  <a:lnTo>
                    <a:pt x="14" y="158"/>
                  </a:lnTo>
                  <a:lnTo>
                    <a:pt x="8" y="158"/>
                  </a:lnTo>
                  <a:lnTo>
                    <a:pt x="8" y="158"/>
                  </a:lnTo>
                  <a:lnTo>
                    <a:pt x="6" y="158"/>
                  </a:lnTo>
                  <a:lnTo>
                    <a:pt x="6" y="162"/>
                  </a:lnTo>
                  <a:lnTo>
                    <a:pt x="10" y="172"/>
                  </a:lnTo>
                  <a:lnTo>
                    <a:pt x="10" y="172"/>
                  </a:lnTo>
                  <a:lnTo>
                    <a:pt x="14" y="180"/>
                  </a:lnTo>
                  <a:lnTo>
                    <a:pt x="12" y="184"/>
                  </a:lnTo>
                  <a:lnTo>
                    <a:pt x="10" y="188"/>
                  </a:lnTo>
                  <a:lnTo>
                    <a:pt x="10" y="192"/>
                  </a:lnTo>
                  <a:lnTo>
                    <a:pt x="10" y="192"/>
                  </a:lnTo>
                  <a:lnTo>
                    <a:pt x="10" y="194"/>
                  </a:lnTo>
                  <a:lnTo>
                    <a:pt x="8" y="196"/>
                  </a:lnTo>
                  <a:lnTo>
                    <a:pt x="4" y="198"/>
                  </a:lnTo>
                  <a:lnTo>
                    <a:pt x="0" y="198"/>
                  </a:lnTo>
                  <a:lnTo>
                    <a:pt x="4" y="202"/>
                  </a:lnTo>
                  <a:lnTo>
                    <a:pt x="4" y="202"/>
                  </a:lnTo>
                  <a:lnTo>
                    <a:pt x="8" y="206"/>
                  </a:lnTo>
                  <a:lnTo>
                    <a:pt x="8" y="208"/>
                  </a:lnTo>
                  <a:lnTo>
                    <a:pt x="6" y="212"/>
                  </a:lnTo>
                  <a:lnTo>
                    <a:pt x="4" y="214"/>
                  </a:lnTo>
                  <a:lnTo>
                    <a:pt x="4" y="214"/>
                  </a:lnTo>
                  <a:lnTo>
                    <a:pt x="6" y="216"/>
                  </a:lnTo>
                  <a:lnTo>
                    <a:pt x="10" y="218"/>
                  </a:lnTo>
                  <a:lnTo>
                    <a:pt x="14" y="220"/>
                  </a:lnTo>
                  <a:lnTo>
                    <a:pt x="14" y="222"/>
                  </a:lnTo>
                  <a:lnTo>
                    <a:pt x="14" y="222"/>
                  </a:lnTo>
                  <a:lnTo>
                    <a:pt x="14" y="224"/>
                  </a:lnTo>
                  <a:lnTo>
                    <a:pt x="14" y="226"/>
                  </a:lnTo>
                  <a:lnTo>
                    <a:pt x="18" y="228"/>
                  </a:lnTo>
                  <a:lnTo>
                    <a:pt x="18" y="230"/>
                  </a:lnTo>
                  <a:lnTo>
                    <a:pt x="16" y="236"/>
                  </a:lnTo>
                  <a:lnTo>
                    <a:pt x="16" y="236"/>
                  </a:lnTo>
                  <a:lnTo>
                    <a:pt x="10" y="242"/>
                  </a:lnTo>
                  <a:lnTo>
                    <a:pt x="10" y="242"/>
                  </a:lnTo>
                  <a:lnTo>
                    <a:pt x="10" y="252"/>
                  </a:lnTo>
                  <a:lnTo>
                    <a:pt x="10" y="252"/>
                  </a:lnTo>
                  <a:lnTo>
                    <a:pt x="12" y="256"/>
                  </a:lnTo>
                  <a:lnTo>
                    <a:pt x="16" y="258"/>
                  </a:lnTo>
                  <a:lnTo>
                    <a:pt x="20" y="258"/>
                  </a:lnTo>
                  <a:lnTo>
                    <a:pt x="24" y="260"/>
                  </a:lnTo>
                  <a:lnTo>
                    <a:pt x="24" y="260"/>
                  </a:lnTo>
                  <a:lnTo>
                    <a:pt x="24" y="264"/>
                  </a:lnTo>
                  <a:lnTo>
                    <a:pt x="24" y="266"/>
                  </a:lnTo>
                  <a:lnTo>
                    <a:pt x="24" y="266"/>
                  </a:lnTo>
                  <a:lnTo>
                    <a:pt x="20" y="270"/>
                  </a:lnTo>
                  <a:lnTo>
                    <a:pt x="18" y="274"/>
                  </a:lnTo>
                  <a:lnTo>
                    <a:pt x="18" y="274"/>
                  </a:lnTo>
                  <a:lnTo>
                    <a:pt x="18" y="278"/>
                  </a:lnTo>
                  <a:lnTo>
                    <a:pt x="18" y="278"/>
                  </a:lnTo>
                  <a:lnTo>
                    <a:pt x="18" y="278"/>
                  </a:lnTo>
                  <a:lnTo>
                    <a:pt x="18" y="278"/>
                  </a:lnTo>
                  <a:lnTo>
                    <a:pt x="18" y="278"/>
                  </a:lnTo>
                  <a:lnTo>
                    <a:pt x="18" y="278"/>
                  </a:lnTo>
                  <a:lnTo>
                    <a:pt x="18" y="278"/>
                  </a:lnTo>
                  <a:lnTo>
                    <a:pt x="18" y="278"/>
                  </a:lnTo>
                  <a:lnTo>
                    <a:pt x="24" y="282"/>
                  </a:lnTo>
                  <a:lnTo>
                    <a:pt x="28" y="286"/>
                  </a:lnTo>
                  <a:lnTo>
                    <a:pt x="30" y="290"/>
                  </a:lnTo>
                  <a:lnTo>
                    <a:pt x="34" y="292"/>
                  </a:lnTo>
                  <a:lnTo>
                    <a:pt x="34" y="292"/>
                  </a:lnTo>
                  <a:lnTo>
                    <a:pt x="38" y="292"/>
                  </a:lnTo>
                  <a:lnTo>
                    <a:pt x="40" y="294"/>
                  </a:lnTo>
                  <a:lnTo>
                    <a:pt x="42" y="296"/>
                  </a:lnTo>
                  <a:lnTo>
                    <a:pt x="48" y="296"/>
                  </a:lnTo>
                  <a:lnTo>
                    <a:pt x="48" y="296"/>
                  </a:lnTo>
                  <a:lnTo>
                    <a:pt x="56" y="294"/>
                  </a:lnTo>
                  <a:lnTo>
                    <a:pt x="64" y="296"/>
                  </a:lnTo>
                  <a:lnTo>
                    <a:pt x="78" y="302"/>
                  </a:lnTo>
                  <a:lnTo>
                    <a:pt x="78" y="302"/>
                  </a:lnTo>
                  <a:lnTo>
                    <a:pt x="80" y="304"/>
                  </a:lnTo>
                  <a:lnTo>
                    <a:pt x="80" y="308"/>
                  </a:lnTo>
                  <a:lnTo>
                    <a:pt x="72" y="318"/>
                  </a:lnTo>
                  <a:lnTo>
                    <a:pt x="66" y="326"/>
                  </a:lnTo>
                  <a:lnTo>
                    <a:pt x="62" y="338"/>
                  </a:lnTo>
                  <a:lnTo>
                    <a:pt x="60" y="352"/>
                  </a:lnTo>
                  <a:lnTo>
                    <a:pt x="58" y="372"/>
                  </a:lnTo>
                  <a:lnTo>
                    <a:pt x="58" y="372"/>
                  </a:lnTo>
                  <a:lnTo>
                    <a:pt x="58" y="372"/>
                  </a:lnTo>
                  <a:lnTo>
                    <a:pt x="58" y="372"/>
                  </a:lnTo>
                  <a:lnTo>
                    <a:pt x="66" y="374"/>
                  </a:lnTo>
                  <a:lnTo>
                    <a:pt x="70" y="374"/>
                  </a:lnTo>
                  <a:lnTo>
                    <a:pt x="76" y="372"/>
                  </a:lnTo>
                  <a:lnTo>
                    <a:pt x="84" y="372"/>
                  </a:lnTo>
                  <a:lnTo>
                    <a:pt x="84" y="372"/>
                  </a:lnTo>
                  <a:lnTo>
                    <a:pt x="88" y="372"/>
                  </a:lnTo>
                  <a:lnTo>
                    <a:pt x="90" y="370"/>
                  </a:lnTo>
                  <a:lnTo>
                    <a:pt x="90" y="370"/>
                  </a:lnTo>
                  <a:lnTo>
                    <a:pt x="90" y="366"/>
                  </a:lnTo>
                  <a:lnTo>
                    <a:pt x="90" y="366"/>
                  </a:lnTo>
                  <a:lnTo>
                    <a:pt x="90" y="364"/>
                  </a:lnTo>
                  <a:lnTo>
                    <a:pt x="94" y="362"/>
                  </a:lnTo>
                  <a:lnTo>
                    <a:pt x="94" y="362"/>
                  </a:lnTo>
                  <a:lnTo>
                    <a:pt x="96" y="362"/>
                  </a:lnTo>
                  <a:lnTo>
                    <a:pt x="98" y="362"/>
                  </a:lnTo>
                  <a:lnTo>
                    <a:pt x="102" y="364"/>
                  </a:lnTo>
                  <a:lnTo>
                    <a:pt x="106" y="368"/>
                  </a:lnTo>
                  <a:lnTo>
                    <a:pt x="108" y="370"/>
                  </a:lnTo>
                  <a:lnTo>
                    <a:pt x="110" y="370"/>
                  </a:lnTo>
                  <a:lnTo>
                    <a:pt x="110" y="370"/>
                  </a:lnTo>
                  <a:lnTo>
                    <a:pt x="116" y="368"/>
                  </a:lnTo>
                  <a:lnTo>
                    <a:pt x="120" y="370"/>
                  </a:lnTo>
                  <a:lnTo>
                    <a:pt x="128" y="374"/>
                  </a:lnTo>
                  <a:lnTo>
                    <a:pt x="128" y="374"/>
                  </a:lnTo>
                  <a:lnTo>
                    <a:pt x="134" y="372"/>
                  </a:lnTo>
                  <a:lnTo>
                    <a:pt x="138" y="372"/>
                  </a:lnTo>
                  <a:lnTo>
                    <a:pt x="142" y="374"/>
                  </a:lnTo>
                  <a:lnTo>
                    <a:pt x="144" y="376"/>
                  </a:lnTo>
                  <a:lnTo>
                    <a:pt x="150" y="384"/>
                  </a:lnTo>
                  <a:lnTo>
                    <a:pt x="152" y="386"/>
                  </a:lnTo>
                  <a:lnTo>
                    <a:pt x="154" y="386"/>
                  </a:lnTo>
                  <a:lnTo>
                    <a:pt x="154" y="386"/>
                  </a:lnTo>
                  <a:lnTo>
                    <a:pt x="158" y="382"/>
                  </a:lnTo>
                  <a:lnTo>
                    <a:pt x="158" y="382"/>
                  </a:lnTo>
                  <a:lnTo>
                    <a:pt x="158" y="378"/>
                  </a:lnTo>
                  <a:lnTo>
                    <a:pt x="158" y="374"/>
                  </a:lnTo>
                  <a:lnTo>
                    <a:pt x="158" y="374"/>
                  </a:lnTo>
                  <a:lnTo>
                    <a:pt x="160" y="374"/>
                  </a:lnTo>
                  <a:lnTo>
                    <a:pt x="162" y="374"/>
                  </a:lnTo>
                  <a:lnTo>
                    <a:pt x="162" y="374"/>
                  </a:lnTo>
                  <a:lnTo>
                    <a:pt x="170" y="374"/>
                  </a:lnTo>
                  <a:lnTo>
                    <a:pt x="174" y="374"/>
                  </a:lnTo>
                  <a:lnTo>
                    <a:pt x="176" y="378"/>
                  </a:lnTo>
                  <a:lnTo>
                    <a:pt x="176" y="378"/>
                  </a:lnTo>
                  <a:lnTo>
                    <a:pt x="180" y="382"/>
                  </a:lnTo>
                  <a:lnTo>
                    <a:pt x="186" y="382"/>
                  </a:lnTo>
                  <a:lnTo>
                    <a:pt x="192" y="378"/>
                  </a:lnTo>
                  <a:lnTo>
                    <a:pt x="198" y="372"/>
                  </a:lnTo>
                  <a:lnTo>
                    <a:pt x="198" y="372"/>
                  </a:lnTo>
                  <a:lnTo>
                    <a:pt x="204" y="370"/>
                  </a:lnTo>
                  <a:lnTo>
                    <a:pt x="208" y="370"/>
                  </a:lnTo>
                  <a:lnTo>
                    <a:pt x="212" y="370"/>
                  </a:lnTo>
                  <a:lnTo>
                    <a:pt x="218" y="370"/>
                  </a:lnTo>
                  <a:lnTo>
                    <a:pt x="218" y="370"/>
                  </a:lnTo>
                  <a:lnTo>
                    <a:pt x="218" y="368"/>
                  </a:lnTo>
                  <a:lnTo>
                    <a:pt x="218" y="368"/>
                  </a:lnTo>
                  <a:lnTo>
                    <a:pt x="220" y="366"/>
                  </a:lnTo>
                  <a:lnTo>
                    <a:pt x="220" y="366"/>
                  </a:lnTo>
                  <a:lnTo>
                    <a:pt x="222" y="364"/>
                  </a:lnTo>
                  <a:lnTo>
                    <a:pt x="224" y="364"/>
                  </a:lnTo>
                  <a:lnTo>
                    <a:pt x="226" y="368"/>
                  </a:lnTo>
                  <a:lnTo>
                    <a:pt x="230" y="370"/>
                  </a:lnTo>
                  <a:lnTo>
                    <a:pt x="234" y="370"/>
                  </a:lnTo>
                  <a:lnTo>
                    <a:pt x="234" y="370"/>
                  </a:lnTo>
                  <a:lnTo>
                    <a:pt x="236" y="368"/>
                  </a:lnTo>
                  <a:lnTo>
                    <a:pt x="238" y="370"/>
                  </a:lnTo>
                  <a:lnTo>
                    <a:pt x="242" y="374"/>
                  </a:lnTo>
                  <a:lnTo>
                    <a:pt x="244" y="378"/>
                  </a:lnTo>
                  <a:lnTo>
                    <a:pt x="246" y="378"/>
                  </a:lnTo>
                  <a:lnTo>
                    <a:pt x="248" y="378"/>
                  </a:lnTo>
                  <a:lnTo>
                    <a:pt x="248" y="378"/>
                  </a:lnTo>
                  <a:lnTo>
                    <a:pt x="248" y="376"/>
                  </a:lnTo>
                  <a:lnTo>
                    <a:pt x="248" y="376"/>
                  </a:lnTo>
                  <a:lnTo>
                    <a:pt x="250" y="374"/>
                  </a:lnTo>
                  <a:lnTo>
                    <a:pt x="250" y="372"/>
                  </a:lnTo>
                  <a:lnTo>
                    <a:pt x="246" y="368"/>
                  </a:lnTo>
                  <a:lnTo>
                    <a:pt x="242" y="366"/>
                  </a:lnTo>
                  <a:lnTo>
                    <a:pt x="242" y="364"/>
                  </a:lnTo>
                  <a:lnTo>
                    <a:pt x="244" y="362"/>
                  </a:lnTo>
                  <a:lnTo>
                    <a:pt x="244" y="362"/>
                  </a:lnTo>
                  <a:lnTo>
                    <a:pt x="244" y="362"/>
                  </a:lnTo>
                  <a:lnTo>
                    <a:pt x="244" y="362"/>
                  </a:lnTo>
                  <a:lnTo>
                    <a:pt x="244" y="360"/>
                  </a:lnTo>
                  <a:lnTo>
                    <a:pt x="244" y="360"/>
                  </a:lnTo>
                  <a:lnTo>
                    <a:pt x="244" y="360"/>
                  </a:lnTo>
                  <a:lnTo>
                    <a:pt x="244" y="360"/>
                  </a:lnTo>
                  <a:lnTo>
                    <a:pt x="246" y="358"/>
                  </a:lnTo>
                  <a:lnTo>
                    <a:pt x="244" y="356"/>
                  </a:lnTo>
                  <a:lnTo>
                    <a:pt x="240" y="352"/>
                  </a:lnTo>
                  <a:lnTo>
                    <a:pt x="238" y="348"/>
                  </a:lnTo>
                  <a:lnTo>
                    <a:pt x="240" y="344"/>
                  </a:lnTo>
                  <a:lnTo>
                    <a:pt x="242" y="342"/>
                  </a:lnTo>
                  <a:lnTo>
                    <a:pt x="242" y="342"/>
                  </a:lnTo>
                  <a:lnTo>
                    <a:pt x="244" y="340"/>
                  </a:lnTo>
                  <a:lnTo>
                    <a:pt x="244" y="340"/>
                  </a:lnTo>
                  <a:lnTo>
                    <a:pt x="248" y="338"/>
                  </a:lnTo>
                  <a:lnTo>
                    <a:pt x="252" y="336"/>
                  </a:lnTo>
                  <a:lnTo>
                    <a:pt x="258" y="336"/>
                  </a:lnTo>
                  <a:lnTo>
                    <a:pt x="258" y="336"/>
                  </a:lnTo>
                  <a:lnTo>
                    <a:pt x="260" y="334"/>
                  </a:lnTo>
                  <a:lnTo>
                    <a:pt x="260" y="330"/>
                  </a:lnTo>
                  <a:lnTo>
                    <a:pt x="260" y="330"/>
                  </a:lnTo>
                  <a:lnTo>
                    <a:pt x="260" y="326"/>
                  </a:lnTo>
                  <a:lnTo>
                    <a:pt x="262" y="324"/>
                  </a:lnTo>
                  <a:lnTo>
                    <a:pt x="262" y="324"/>
                  </a:lnTo>
                  <a:lnTo>
                    <a:pt x="266" y="324"/>
                  </a:lnTo>
                  <a:lnTo>
                    <a:pt x="270" y="324"/>
                  </a:lnTo>
                  <a:lnTo>
                    <a:pt x="270" y="324"/>
                  </a:lnTo>
                  <a:lnTo>
                    <a:pt x="274" y="320"/>
                  </a:lnTo>
                  <a:lnTo>
                    <a:pt x="276" y="314"/>
                  </a:lnTo>
                  <a:lnTo>
                    <a:pt x="276" y="314"/>
                  </a:lnTo>
                  <a:lnTo>
                    <a:pt x="276" y="314"/>
                  </a:lnTo>
                  <a:lnTo>
                    <a:pt x="276" y="314"/>
                  </a:lnTo>
                  <a:lnTo>
                    <a:pt x="262" y="302"/>
                  </a:lnTo>
                  <a:lnTo>
                    <a:pt x="254" y="294"/>
                  </a:lnTo>
                  <a:lnTo>
                    <a:pt x="248" y="286"/>
                  </a:lnTo>
                  <a:lnTo>
                    <a:pt x="238" y="282"/>
                  </a:lnTo>
                  <a:lnTo>
                    <a:pt x="238" y="282"/>
                  </a:lnTo>
                  <a:lnTo>
                    <a:pt x="232" y="278"/>
                  </a:lnTo>
                  <a:lnTo>
                    <a:pt x="228" y="274"/>
                  </a:lnTo>
                  <a:lnTo>
                    <a:pt x="226" y="270"/>
                  </a:lnTo>
                  <a:lnTo>
                    <a:pt x="226" y="266"/>
                  </a:lnTo>
                  <a:lnTo>
                    <a:pt x="228" y="258"/>
                  </a:lnTo>
                  <a:lnTo>
                    <a:pt x="226" y="254"/>
                  </a:lnTo>
                  <a:lnTo>
                    <a:pt x="224" y="250"/>
                  </a:lnTo>
                  <a:lnTo>
                    <a:pt x="224" y="250"/>
                  </a:lnTo>
                  <a:lnTo>
                    <a:pt x="218" y="242"/>
                  </a:lnTo>
                  <a:lnTo>
                    <a:pt x="218" y="240"/>
                  </a:lnTo>
                  <a:lnTo>
                    <a:pt x="220" y="238"/>
                  </a:lnTo>
                  <a:lnTo>
                    <a:pt x="226" y="234"/>
                  </a:lnTo>
                  <a:lnTo>
                    <a:pt x="238" y="232"/>
                  </a:lnTo>
                  <a:lnTo>
                    <a:pt x="238" y="232"/>
                  </a:lnTo>
                  <a:lnTo>
                    <a:pt x="248" y="226"/>
                  </a:lnTo>
                  <a:lnTo>
                    <a:pt x="256" y="220"/>
                  </a:lnTo>
                  <a:lnTo>
                    <a:pt x="266" y="216"/>
                  </a:lnTo>
                  <a:lnTo>
                    <a:pt x="278" y="210"/>
                  </a:lnTo>
                  <a:lnTo>
                    <a:pt x="278" y="210"/>
                  </a:lnTo>
                  <a:lnTo>
                    <a:pt x="288" y="208"/>
                  </a:lnTo>
                  <a:lnTo>
                    <a:pt x="290" y="206"/>
                  </a:lnTo>
                  <a:lnTo>
                    <a:pt x="290" y="204"/>
                  </a:lnTo>
                  <a:lnTo>
                    <a:pt x="290" y="202"/>
                  </a:lnTo>
                  <a:lnTo>
                    <a:pt x="290" y="200"/>
                  </a:lnTo>
                  <a:lnTo>
                    <a:pt x="290" y="200"/>
                  </a:lnTo>
                  <a:lnTo>
                    <a:pt x="290" y="200"/>
                  </a:lnTo>
                  <a:lnTo>
                    <a:pt x="294" y="198"/>
                  </a:lnTo>
                  <a:lnTo>
                    <a:pt x="294" y="198"/>
                  </a:lnTo>
                  <a:lnTo>
                    <a:pt x="298" y="202"/>
                  </a:lnTo>
                  <a:lnTo>
                    <a:pt x="302" y="206"/>
                  </a:lnTo>
                  <a:lnTo>
                    <a:pt x="302" y="206"/>
                  </a:lnTo>
                  <a:lnTo>
                    <a:pt x="304" y="206"/>
                  </a:lnTo>
                  <a:lnTo>
                    <a:pt x="304" y="206"/>
                  </a:lnTo>
                  <a:lnTo>
                    <a:pt x="306" y="206"/>
                  </a:lnTo>
                  <a:lnTo>
                    <a:pt x="310" y="204"/>
                  </a:lnTo>
                  <a:lnTo>
                    <a:pt x="310" y="204"/>
                  </a:lnTo>
                  <a:lnTo>
                    <a:pt x="310" y="204"/>
                  </a:lnTo>
                  <a:lnTo>
                    <a:pt x="310" y="204"/>
                  </a:lnTo>
                  <a:lnTo>
                    <a:pt x="314" y="194"/>
                  </a:lnTo>
                  <a:lnTo>
                    <a:pt x="314" y="186"/>
                  </a:lnTo>
                  <a:lnTo>
                    <a:pt x="314" y="182"/>
                  </a:lnTo>
                  <a:lnTo>
                    <a:pt x="312" y="178"/>
                  </a:lnTo>
                  <a:lnTo>
                    <a:pt x="308" y="174"/>
                  </a:lnTo>
                  <a:lnTo>
                    <a:pt x="304" y="172"/>
                  </a:lnTo>
                  <a:lnTo>
                    <a:pt x="304" y="168"/>
                  </a:lnTo>
                  <a:lnTo>
                    <a:pt x="304" y="168"/>
                  </a:lnTo>
                  <a:lnTo>
                    <a:pt x="302" y="162"/>
                  </a:lnTo>
                  <a:lnTo>
                    <a:pt x="304" y="158"/>
                  </a:lnTo>
                  <a:lnTo>
                    <a:pt x="306" y="152"/>
                  </a:lnTo>
                  <a:lnTo>
                    <a:pt x="306" y="150"/>
                  </a:lnTo>
                  <a:lnTo>
                    <a:pt x="306" y="146"/>
                  </a:lnTo>
                  <a:lnTo>
                    <a:pt x="306" y="142"/>
                  </a:lnTo>
                  <a:lnTo>
                    <a:pt x="302" y="136"/>
                  </a:lnTo>
                  <a:lnTo>
                    <a:pt x="302" y="136"/>
                  </a:lnTo>
                  <a:lnTo>
                    <a:pt x="300" y="134"/>
                  </a:lnTo>
                  <a:lnTo>
                    <a:pt x="300" y="130"/>
                  </a:lnTo>
                  <a:lnTo>
                    <a:pt x="302" y="126"/>
                  </a:lnTo>
                  <a:lnTo>
                    <a:pt x="302" y="124"/>
                  </a:lnTo>
                  <a:lnTo>
                    <a:pt x="302" y="122"/>
                  </a:lnTo>
                  <a:lnTo>
                    <a:pt x="294" y="114"/>
                  </a:lnTo>
                  <a:lnTo>
                    <a:pt x="294" y="114"/>
                  </a:lnTo>
                  <a:lnTo>
                    <a:pt x="288" y="108"/>
                  </a:lnTo>
                  <a:lnTo>
                    <a:pt x="286" y="104"/>
                  </a:lnTo>
                  <a:lnTo>
                    <a:pt x="288" y="100"/>
                  </a:lnTo>
                  <a:lnTo>
                    <a:pt x="288" y="94"/>
                  </a:lnTo>
                  <a:lnTo>
                    <a:pt x="290" y="88"/>
                  </a:lnTo>
                  <a:lnTo>
                    <a:pt x="292" y="82"/>
                  </a:lnTo>
                  <a:lnTo>
                    <a:pt x="292" y="72"/>
                  </a:lnTo>
                  <a:lnTo>
                    <a:pt x="290" y="62"/>
                  </a:lnTo>
                  <a:lnTo>
                    <a:pt x="290" y="62"/>
                  </a:lnTo>
                  <a:lnTo>
                    <a:pt x="290" y="62"/>
                  </a:lnTo>
                  <a:lnTo>
                    <a:pt x="290" y="62"/>
                  </a:lnTo>
                  <a:lnTo>
                    <a:pt x="290" y="62"/>
                  </a:lnTo>
                  <a:lnTo>
                    <a:pt x="290" y="62"/>
                  </a:lnTo>
                  <a:lnTo>
                    <a:pt x="290" y="60"/>
                  </a:lnTo>
                  <a:lnTo>
                    <a:pt x="288" y="60"/>
                  </a:lnTo>
                  <a:lnTo>
                    <a:pt x="288" y="60"/>
                  </a:lnTo>
                  <a:lnTo>
                    <a:pt x="280" y="58"/>
                  </a:lnTo>
                  <a:lnTo>
                    <a:pt x="276" y="56"/>
                  </a:lnTo>
                  <a:lnTo>
                    <a:pt x="274" y="54"/>
                  </a:lnTo>
                  <a:lnTo>
                    <a:pt x="274" y="52"/>
                  </a:lnTo>
                  <a:lnTo>
                    <a:pt x="274" y="52"/>
                  </a:lnTo>
                  <a:lnTo>
                    <a:pt x="274" y="48"/>
                  </a:lnTo>
                  <a:lnTo>
                    <a:pt x="274" y="46"/>
                  </a:lnTo>
                  <a:lnTo>
                    <a:pt x="272" y="44"/>
                  </a:lnTo>
                  <a:lnTo>
                    <a:pt x="272" y="38"/>
                  </a:lnTo>
                  <a:lnTo>
                    <a:pt x="272" y="38"/>
                  </a:lnTo>
                  <a:lnTo>
                    <a:pt x="272" y="36"/>
                  </a:lnTo>
                  <a:lnTo>
                    <a:pt x="270" y="36"/>
                  </a:lnTo>
                  <a:lnTo>
                    <a:pt x="266" y="38"/>
                  </a:lnTo>
                  <a:lnTo>
                    <a:pt x="260" y="38"/>
                  </a:lnTo>
                  <a:lnTo>
                    <a:pt x="256" y="38"/>
                  </a:lnTo>
                  <a:lnTo>
                    <a:pt x="254" y="34"/>
                  </a:lnTo>
                  <a:lnTo>
                    <a:pt x="254" y="34"/>
                  </a:lnTo>
                  <a:lnTo>
                    <a:pt x="248" y="28"/>
                  </a:lnTo>
                  <a:lnTo>
                    <a:pt x="248" y="26"/>
                  </a:lnTo>
                  <a:lnTo>
                    <a:pt x="246" y="24"/>
                  </a:lnTo>
                  <a:lnTo>
                    <a:pt x="244" y="24"/>
                  </a:lnTo>
                  <a:lnTo>
                    <a:pt x="244" y="24"/>
                  </a:lnTo>
                  <a:lnTo>
                    <a:pt x="238" y="24"/>
                  </a:lnTo>
                  <a:lnTo>
                    <a:pt x="234" y="22"/>
                  </a:lnTo>
                  <a:lnTo>
                    <a:pt x="232" y="20"/>
                  </a:lnTo>
                  <a:lnTo>
                    <a:pt x="230" y="20"/>
                  </a:lnTo>
                  <a:lnTo>
                    <a:pt x="230" y="20"/>
                  </a:lnTo>
                  <a:lnTo>
                    <a:pt x="224" y="30"/>
                  </a:lnTo>
                  <a:lnTo>
                    <a:pt x="218" y="34"/>
                  </a:lnTo>
                  <a:lnTo>
                    <a:pt x="214" y="36"/>
                  </a:lnTo>
                  <a:lnTo>
                    <a:pt x="208" y="38"/>
                  </a:lnTo>
                  <a:lnTo>
                    <a:pt x="208" y="38"/>
                  </a:lnTo>
                  <a:lnTo>
                    <a:pt x="202" y="38"/>
                  </a:lnTo>
                  <a:lnTo>
                    <a:pt x="198" y="40"/>
                  </a:lnTo>
                  <a:lnTo>
                    <a:pt x="196" y="46"/>
                  </a:lnTo>
                  <a:lnTo>
                    <a:pt x="194" y="50"/>
                  </a:lnTo>
                  <a:lnTo>
                    <a:pt x="192" y="50"/>
                  </a:lnTo>
                  <a:lnTo>
                    <a:pt x="188" y="48"/>
                  </a:lnTo>
                  <a:lnTo>
                    <a:pt x="188" y="48"/>
                  </a:lnTo>
                  <a:lnTo>
                    <a:pt x="182" y="44"/>
                  </a:lnTo>
                  <a:lnTo>
                    <a:pt x="176" y="46"/>
                  </a:lnTo>
                  <a:lnTo>
                    <a:pt x="174" y="48"/>
                  </a:lnTo>
                  <a:lnTo>
                    <a:pt x="170" y="46"/>
                  </a:lnTo>
                  <a:lnTo>
                    <a:pt x="170" y="46"/>
                  </a:lnTo>
                  <a:lnTo>
                    <a:pt x="170" y="44"/>
                  </a:lnTo>
                  <a:lnTo>
                    <a:pt x="170" y="42"/>
                  </a:lnTo>
                  <a:lnTo>
                    <a:pt x="176" y="38"/>
                  </a:lnTo>
                  <a:lnTo>
                    <a:pt x="180" y="36"/>
                  </a:lnTo>
                  <a:lnTo>
                    <a:pt x="182" y="34"/>
                  </a:lnTo>
                  <a:lnTo>
                    <a:pt x="182" y="32"/>
                  </a:lnTo>
                  <a:lnTo>
                    <a:pt x="182" y="32"/>
                  </a:lnTo>
                  <a:lnTo>
                    <a:pt x="182" y="26"/>
                  </a:lnTo>
                  <a:lnTo>
                    <a:pt x="180" y="24"/>
                  </a:lnTo>
                  <a:lnTo>
                    <a:pt x="174" y="26"/>
                  </a:lnTo>
                  <a:lnTo>
                    <a:pt x="174" y="26"/>
                  </a:lnTo>
                  <a:lnTo>
                    <a:pt x="170" y="28"/>
                  </a:lnTo>
                  <a:lnTo>
                    <a:pt x="166" y="28"/>
                  </a:lnTo>
                  <a:lnTo>
                    <a:pt x="160" y="26"/>
                  </a:lnTo>
                  <a:lnTo>
                    <a:pt x="158" y="24"/>
                  </a:lnTo>
                  <a:lnTo>
                    <a:pt x="156" y="22"/>
                  </a:lnTo>
                  <a:lnTo>
                    <a:pt x="154" y="24"/>
                  </a:lnTo>
                  <a:lnTo>
                    <a:pt x="154" y="24"/>
                  </a:lnTo>
                  <a:lnTo>
                    <a:pt x="152" y="24"/>
                  </a:lnTo>
                  <a:lnTo>
                    <a:pt x="150" y="24"/>
                  </a:lnTo>
                  <a:lnTo>
                    <a:pt x="148" y="22"/>
                  </a:lnTo>
                  <a:lnTo>
                    <a:pt x="144" y="20"/>
                  </a:lnTo>
                  <a:lnTo>
                    <a:pt x="144" y="20"/>
                  </a:lnTo>
                  <a:lnTo>
                    <a:pt x="140" y="20"/>
                  </a:lnTo>
                  <a:lnTo>
                    <a:pt x="142" y="18"/>
                  </a:lnTo>
                  <a:lnTo>
                    <a:pt x="144" y="14"/>
                  </a:lnTo>
                  <a:lnTo>
                    <a:pt x="144" y="12"/>
                  </a:lnTo>
                  <a:lnTo>
                    <a:pt x="144" y="10"/>
                  </a:lnTo>
                  <a:lnTo>
                    <a:pt x="144" y="10"/>
                  </a:lnTo>
                  <a:lnTo>
                    <a:pt x="142" y="6"/>
                  </a:lnTo>
                  <a:lnTo>
                    <a:pt x="140" y="4"/>
                  </a:lnTo>
                  <a:lnTo>
                    <a:pt x="138" y="6"/>
                  </a:lnTo>
                  <a:lnTo>
                    <a:pt x="134" y="4"/>
                  </a:lnTo>
                  <a:lnTo>
                    <a:pt x="134" y="4"/>
                  </a:lnTo>
                  <a:lnTo>
                    <a:pt x="132" y="4"/>
                  </a:lnTo>
                  <a:lnTo>
                    <a:pt x="128" y="4"/>
                  </a:lnTo>
                  <a:lnTo>
                    <a:pt x="126" y="4"/>
                  </a:lnTo>
                  <a:lnTo>
                    <a:pt x="124" y="2"/>
                  </a:lnTo>
                  <a:lnTo>
                    <a:pt x="124" y="2"/>
                  </a:lnTo>
                  <a:lnTo>
                    <a:pt x="124" y="4"/>
                  </a:lnTo>
                  <a:lnTo>
                    <a:pt x="124" y="4"/>
                  </a:lnTo>
                  <a:lnTo>
                    <a:pt x="110" y="0"/>
                  </a:lnTo>
                  <a:lnTo>
                    <a:pt x="110" y="0"/>
                  </a:lnTo>
                  <a:lnTo>
                    <a:pt x="96" y="0"/>
                  </a:lnTo>
                  <a:lnTo>
                    <a:pt x="96" y="0"/>
                  </a:lnTo>
                  <a:lnTo>
                    <a:pt x="96" y="4"/>
                  </a:lnTo>
                  <a:lnTo>
                    <a:pt x="100" y="8"/>
                  </a:lnTo>
                  <a:lnTo>
                    <a:pt x="108" y="18"/>
                  </a:lnTo>
                  <a:lnTo>
                    <a:pt x="108" y="18"/>
                  </a:lnTo>
                  <a:lnTo>
                    <a:pt x="108" y="20"/>
                  </a:lnTo>
                  <a:lnTo>
                    <a:pt x="108" y="22"/>
                  </a:lnTo>
                  <a:lnTo>
                    <a:pt x="106" y="24"/>
                  </a:lnTo>
                  <a:lnTo>
                    <a:pt x="100" y="24"/>
                  </a:lnTo>
                  <a:lnTo>
                    <a:pt x="98" y="26"/>
                  </a:lnTo>
                  <a:lnTo>
                    <a:pt x="96" y="30"/>
                  </a:lnTo>
                  <a:lnTo>
                    <a:pt x="96" y="30"/>
                  </a:lnTo>
                  <a:lnTo>
                    <a:pt x="96" y="32"/>
                  </a:lnTo>
                  <a:lnTo>
                    <a:pt x="96" y="32"/>
                  </a:lnTo>
                  <a:lnTo>
                    <a:pt x="100" y="32"/>
                  </a:lnTo>
                  <a:lnTo>
                    <a:pt x="104" y="30"/>
                  </a:lnTo>
                  <a:lnTo>
                    <a:pt x="104" y="32"/>
                  </a:lnTo>
                  <a:lnTo>
                    <a:pt x="102" y="34"/>
                  </a:lnTo>
                  <a:lnTo>
                    <a:pt x="102" y="34"/>
                  </a:lnTo>
                  <a:lnTo>
                    <a:pt x="102" y="36"/>
                  </a:lnTo>
                  <a:lnTo>
                    <a:pt x="102" y="38"/>
                  </a:lnTo>
                  <a:lnTo>
                    <a:pt x="106" y="40"/>
                  </a:lnTo>
                  <a:lnTo>
                    <a:pt x="110" y="42"/>
                  </a:lnTo>
                  <a:lnTo>
                    <a:pt x="108" y="44"/>
                  </a:lnTo>
                  <a:lnTo>
                    <a:pt x="108" y="44"/>
                  </a:lnTo>
                  <a:lnTo>
                    <a:pt x="104" y="46"/>
                  </a:lnTo>
                  <a:lnTo>
                    <a:pt x="104" y="48"/>
                  </a:lnTo>
                  <a:lnTo>
                    <a:pt x="106" y="50"/>
                  </a:lnTo>
                  <a:lnTo>
                    <a:pt x="112" y="52"/>
                  </a:lnTo>
                  <a:lnTo>
                    <a:pt x="112" y="52"/>
                  </a:lnTo>
                  <a:lnTo>
                    <a:pt x="120" y="54"/>
                  </a:lnTo>
                  <a:lnTo>
                    <a:pt x="124" y="58"/>
                  </a:lnTo>
                  <a:lnTo>
                    <a:pt x="126" y="60"/>
                  </a:lnTo>
                  <a:lnTo>
                    <a:pt x="122" y="58"/>
                  </a:lnTo>
                  <a:lnTo>
                    <a:pt x="122" y="58"/>
                  </a:lnTo>
                  <a:lnTo>
                    <a:pt x="116" y="56"/>
                  </a:lnTo>
                  <a:lnTo>
                    <a:pt x="110" y="54"/>
                  </a:lnTo>
                  <a:lnTo>
                    <a:pt x="104" y="54"/>
                  </a:lnTo>
                  <a:lnTo>
                    <a:pt x="98" y="52"/>
                  </a:lnTo>
                  <a:lnTo>
                    <a:pt x="98" y="52"/>
                  </a:lnTo>
                  <a:lnTo>
                    <a:pt x="94" y="52"/>
                  </a:lnTo>
                  <a:lnTo>
                    <a:pt x="94" y="54"/>
                  </a:lnTo>
                  <a:lnTo>
                    <a:pt x="94" y="62"/>
                  </a:lnTo>
                  <a:lnTo>
                    <a:pt x="96" y="72"/>
                  </a:lnTo>
                  <a:lnTo>
                    <a:pt x="94" y="76"/>
                  </a:lnTo>
                  <a:lnTo>
                    <a:pt x="94" y="78"/>
                  </a:lnTo>
                  <a:lnTo>
                    <a:pt x="94" y="78"/>
                  </a:lnTo>
                  <a:lnTo>
                    <a:pt x="92" y="78"/>
                  </a:lnTo>
                  <a:lnTo>
                    <a:pt x="90" y="78"/>
                  </a:lnTo>
                  <a:lnTo>
                    <a:pt x="90" y="74"/>
                  </a:lnTo>
                  <a:lnTo>
                    <a:pt x="90" y="70"/>
                  </a:lnTo>
                  <a:lnTo>
                    <a:pt x="88" y="66"/>
                  </a:lnTo>
                  <a:lnTo>
                    <a:pt x="88" y="66"/>
                  </a:lnTo>
                  <a:lnTo>
                    <a:pt x="86" y="66"/>
                  </a:lnTo>
                  <a:lnTo>
                    <a:pt x="84" y="68"/>
                  </a:lnTo>
                  <a:lnTo>
                    <a:pt x="84" y="72"/>
                  </a:lnTo>
                  <a:lnTo>
                    <a:pt x="82" y="76"/>
                  </a:lnTo>
                  <a:lnTo>
                    <a:pt x="82" y="76"/>
                  </a:lnTo>
                  <a:lnTo>
                    <a:pt x="80" y="76"/>
                  </a:lnTo>
                  <a:lnTo>
                    <a:pt x="80" y="76"/>
                  </a:lnTo>
                  <a:lnTo>
                    <a:pt x="78" y="74"/>
                  </a:lnTo>
                  <a:lnTo>
                    <a:pt x="78" y="70"/>
                  </a:lnTo>
                  <a:lnTo>
                    <a:pt x="78" y="66"/>
                  </a:lnTo>
                  <a:lnTo>
                    <a:pt x="78" y="64"/>
                  </a:lnTo>
                  <a:lnTo>
                    <a:pt x="76" y="62"/>
                  </a:lnTo>
                  <a:lnTo>
                    <a:pt x="64" y="62"/>
                  </a:lnTo>
                  <a:lnTo>
                    <a:pt x="64" y="62"/>
                  </a:lnTo>
                  <a:lnTo>
                    <a:pt x="54" y="62"/>
                  </a:lnTo>
                  <a:lnTo>
                    <a:pt x="48" y="64"/>
                  </a:lnTo>
                  <a:lnTo>
                    <a:pt x="44" y="68"/>
                  </a:lnTo>
                  <a:lnTo>
                    <a:pt x="42" y="74"/>
                  </a:lnTo>
                  <a:lnTo>
                    <a:pt x="42" y="74"/>
                  </a:lnTo>
                  <a:lnTo>
                    <a:pt x="42" y="78"/>
                  </a:lnTo>
                  <a:lnTo>
                    <a:pt x="44" y="80"/>
                  </a:lnTo>
                  <a:lnTo>
                    <a:pt x="48" y="82"/>
                  </a:lnTo>
                  <a:lnTo>
                    <a:pt x="48" y="84"/>
                  </a:lnTo>
                  <a:lnTo>
                    <a:pt x="48" y="84"/>
                  </a:lnTo>
                  <a:lnTo>
                    <a:pt x="44" y="110"/>
                  </a:lnTo>
                  <a:lnTo>
                    <a:pt x="42" y="116"/>
                  </a:lnTo>
                  <a:lnTo>
                    <a:pt x="40" y="116"/>
                  </a:lnTo>
                  <a:lnTo>
                    <a:pt x="40" y="116"/>
                  </a:lnTo>
                  <a:lnTo>
                    <a:pt x="38" y="116"/>
                  </a:lnTo>
                  <a:lnTo>
                    <a:pt x="38" y="116"/>
                  </a:lnTo>
                  <a:lnTo>
                    <a:pt x="32" y="116"/>
                  </a:lnTo>
                  <a:lnTo>
                    <a:pt x="32" y="1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5" name="Freeform 221"/>
            <p:cNvSpPr>
              <a:spLocks/>
            </p:cNvSpPr>
            <p:nvPr/>
          </p:nvSpPr>
          <p:spPr bwMode="auto">
            <a:xfrm>
              <a:off x="5019675" y="2886075"/>
              <a:ext cx="47625" cy="225425"/>
            </a:xfrm>
            <a:custGeom>
              <a:avLst/>
              <a:gdLst>
                <a:gd name="T0" fmla="*/ 8 w 30"/>
                <a:gd name="T1" fmla="*/ 52 h 142"/>
                <a:gd name="T2" fmla="*/ 16 w 30"/>
                <a:gd name="T3" fmla="*/ 62 h 142"/>
                <a:gd name="T4" fmla="*/ 14 w 30"/>
                <a:gd name="T5" fmla="*/ 68 h 142"/>
                <a:gd name="T6" fmla="*/ 16 w 30"/>
                <a:gd name="T7" fmla="*/ 74 h 142"/>
                <a:gd name="T8" fmla="*/ 20 w 30"/>
                <a:gd name="T9" fmla="*/ 80 h 142"/>
                <a:gd name="T10" fmla="*/ 20 w 30"/>
                <a:gd name="T11" fmla="*/ 88 h 142"/>
                <a:gd name="T12" fmla="*/ 18 w 30"/>
                <a:gd name="T13" fmla="*/ 96 h 142"/>
                <a:gd name="T14" fmla="*/ 18 w 30"/>
                <a:gd name="T15" fmla="*/ 106 h 142"/>
                <a:gd name="T16" fmla="*/ 18 w 30"/>
                <a:gd name="T17" fmla="*/ 110 h 142"/>
                <a:gd name="T18" fmla="*/ 26 w 30"/>
                <a:gd name="T19" fmla="*/ 116 h 142"/>
                <a:gd name="T20" fmla="*/ 28 w 30"/>
                <a:gd name="T21" fmla="*/ 124 h 142"/>
                <a:gd name="T22" fmla="*/ 24 w 30"/>
                <a:gd name="T23" fmla="*/ 142 h 142"/>
                <a:gd name="T24" fmla="*/ 26 w 30"/>
                <a:gd name="T25" fmla="*/ 142 h 142"/>
                <a:gd name="T26" fmla="*/ 28 w 30"/>
                <a:gd name="T27" fmla="*/ 132 h 142"/>
                <a:gd name="T28" fmla="*/ 28 w 30"/>
                <a:gd name="T29" fmla="*/ 118 h 142"/>
                <a:gd name="T30" fmla="*/ 22 w 30"/>
                <a:gd name="T31" fmla="*/ 112 h 142"/>
                <a:gd name="T32" fmla="*/ 18 w 30"/>
                <a:gd name="T33" fmla="*/ 106 h 142"/>
                <a:gd name="T34" fmla="*/ 18 w 30"/>
                <a:gd name="T35" fmla="*/ 100 h 142"/>
                <a:gd name="T36" fmla="*/ 20 w 30"/>
                <a:gd name="T37" fmla="*/ 90 h 142"/>
                <a:gd name="T38" fmla="*/ 22 w 30"/>
                <a:gd name="T39" fmla="*/ 84 h 142"/>
                <a:gd name="T40" fmla="*/ 16 w 30"/>
                <a:gd name="T41" fmla="*/ 74 h 142"/>
                <a:gd name="T42" fmla="*/ 14 w 30"/>
                <a:gd name="T43" fmla="*/ 70 h 142"/>
                <a:gd name="T44" fmla="*/ 16 w 30"/>
                <a:gd name="T45" fmla="*/ 64 h 142"/>
                <a:gd name="T46" fmla="*/ 16 w 30"/>
                <a:gd name="T47" fmla="*/ 58 h 142"/>
                <a:gd name="T48" fmla="*/ 8 w 30"/>
                <a:gd name="T49" fmla="*/ 50 h 142"/>
                <a:gd name="T50" fmla="*/ 2 w 30"/>
                <a:gd name="T51" fmla="*/ 42 h 142"/>
                <a:gd name="T52" fmla="*/ 4 w 30"/>
                <a:gd name="T53" fmla="*/ 32 h 142"/>
                <a:gd name="T54" fmla="*/ 6 w 30"/>
                <a:gd name="T55" fmla="*/ 10 h 142"/>
                <a:gd name="T56" fmla="*/ 4 w 30"/>
                <a:gd name="T57" fmla="*/ 0 h 142"/>
                <a:gd name="T58" fmla="*/ 4 w 30"/>
                <a:gd name="T59" fmla="*/ 0 h 142"/>
                <a:gd name="T60" fmla="*/ 6 w 30"/>
                <a:gd name="T61" fmla="*/ 20 h 142"/>
                <a:gd name="T62" fmla="*/ 2 w 30"/>
                <a:gd name="T63" fmla="*/ 32 h 142"/>
                <a:gd name="T64" fmla="*/ 0 w 30"/>
                <a:gd name="T65" fmla="*/ 42 h 142"/>
                <a:gd name="T66" fmla="*/ 8 w 30"/>
                <a:gd name="T67"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142">
                  <a:moveTo>
                    <a:pt x="8" y="52"/>
                  </a:moveTo>
                  <a:lnTo>
                    <a:pt x="8" y="52"/>
                  </a:lnTo>
                  <a:lnTo>
                    <a:pt x="16" y="60"/>
                  </a:lnTo>
                  <a:lnTo>
                    <a:pt x="16" y="62"/>
                  </a:lnTo>
                  <a:lnTo>
                    <a:pt x="16" y="64"/>
                  </a:lnTo>
                  <a:lnTo>
                    <a:pt x="14" y="68"/>
                  </a:lnTo>
                  <a:lnTo>
                    <a:pt x="14" y="72"/>
                  </a:lnTo>
                  <a:lnTo>
                    <a:pt x="16" y="74"/>
                  </a:lnTo>
                  <a:lnTo>
                    <a:pt x="16" y="74"/>
                  </a:lnTo>
                  <a:lnTo>
                    <a:pt x="20" y="80"/>
                  </a:lnTo>
                  <a:lnTo>
                    <a:pt x="20" y="84"/>
                  </a:lnTo>
                  <a:lnTo>
                    <a:pt x="20" y="88"/>
                  </a:lnTo>
                  <a:lnTo>
                    <a:pt x="20" y="90"/>
                  </a:lnTo>
                  <a:lnTo>
                    <a:pt x="18" y="96"/>
                  </a:lnTo>
                  <a:lnTo>
                    <a:pt x="16" y="100"/>
                  </a:lnTo>
                  <a:lnTo>
                    <a:pt x="18" y="106"/>
                  </a:lnTo>
                  <a:lnTo>
                    <a:pt x="18" y="106"/>
                  </a:lnTo>
                  <a:lnTo>
                    <a:pt x="18" y="110"/>
                  </a:lnTo>
                  <a:lnTo>
                    <a:pt x="22" y="112"/>
                  </a:lnTo>
                  <a:lnTo>
                    <a:pt x="26" y="116"/>
                  </a:lnTo>
                  <a:lnTo>
                    <a:pt x="28" y="120"/>
                  </a:lnTo>
                  <a:lnTo>
                    <a:pt x="28" y="124"/>
                  </a:lnTo>
                  <a:lnTo>
                    <a:pt x="28" y="132"/>
                  </a:lnTo>
                  <a:lnTo>
                    <a:pt x="24" y="142"/>
                  </a:lnTo>
                  <a:lnTo>
                    <a:pt x="24" y="142"/>
                  </a:lnTo>
                  <a:lnTo>
                    <a:pt x="26" y="142"/>
                  </a:lnTo>
                  <a:lnTo>
                    <a:pt x="26" y="142"/>
                  </a:lnTo>
                  <a:lnTo>
                    <a:pt x="28" y="132"/>
                  </a:lnTo>
                  <a:lnTo>
                    <a:pt x="30" y="124"/>
                  </a:lnTo>
                  <a:lnTo>
                    <a:pt x="28" y="118"/>
                  </a:lnTo>
                  <a:lnTo>
                    <a:pt x="26" y="116"/>
                  </a:lnTo>
                  <a:lnTo>
                    <a:pt x="22" y="112"/>
                  </a:lnTo>
                  <a:lnTo>
                    <a:pt x="20" y="110"/>
                  </a:lnTo>
                  <a:lnTo>
                    <a:pt x="18" y="106"/>
                  </a:lnTo>
                  <a:lnTo>
                    <a:pt x="18" y="106"/>
                  </a:lnTo>
                  <a:lnTo>
                    <a:pt x="18" y="100"/>
                  </a:lnTo>
                  <a:lnTo>
                    <a:pt x="18" y="96"/>
                  </a:lnTo>
                  <a:lnTo>
                    <a:pt x="20" y="90"/>
                  </a:lnTo>
                  <a:lnTo>
                    <a:pt x="22" y="88"/>
                  </a:lnTo>
                  <a:lnTo>
                    <a:pt x="22" y="84"/>
                  </a:lnTo>
                  <a:lnTo>
                    <a:pt x="20" y="80"/>
                  </a:lnTo>
                  <a:lnTo>
                    <a:pt x="16" y="74"/>
                  </a:lnTo>
                  <a:lnTo>
                    <a:pt x="16" y="74"/>
                  </a:lnTo>
                  <a:lnTo>
                    <a:pt x="14" y="70"/>
                  </a:lnTo>
                  <a:lnTo>
                    <a:pt x="14" y="68"/>
                  </a:lnTo>
                  <a:lnTo>
                    <a:pt x="16" y="64"/>
                  </a:lnTo>
                  <a:lnTo>
                    <a:pt x="16" y="62"/>
                  </a:lnTo>
                  <a:lnTo>
                    <a:pt x="16" y="58"/>
                  </a:lnTo>
                  <a:lnTo>
                    <a:pt x="8" y="50"/>
                  </a:lnTo>
                  <a:lnTo>
                    <a:pt x="8" y="50"/>
                  </a:lnTo>
                  <a:lnTo>
                    <a:pt x="4" y="46"/>
                  </a:lnTo>
                  <a:lnTo>
                    <a:pt x="2" y="42"/>
                  </a:lnTo>
                  <a:lnTo>
                    <a:pt x="2" y="36"/>
                  </a:lnTo>
                  <a:lnTo>
                    <a:pt x="4" y="32"/>
                  </a:lnTo>
                  <a:lnTo>
                    <a:pt x="6" y="20"/>
                  </a:lnTo>
                  <a:lnTo>
                    <a:pt x="6" y="10"/>
                  </a:lnTo>
                  <a:lnTo>
                    <a:pt x="4" y="0"/>
                  </a:lnTo>
                  <a:lnTo>
                    <a:pt x="4" y="0"/>
                  </a:lnTo>
                  <a:lnTo>
                    <a:pt x="4" y="0"/>
                  </a:lnTo>
                  <a:lnTo>
                    <a:pt x="4" y="0"/>
                  </a:lnTo>
                  <a:lnTo>
                    <a:pt x="6" y="10"/>
                  </a:lnTo>
                  <a:lnTo>
                    <a:pt x="6" y="20"/>
                  </a:lnTo>
                  <a:lnTo>
                    <a:pt x="4" y="26"/>
                  </a:lnTo>
                  <a:lnTo>
                    <a:pt x="2" y="32"/>
                  </a:lnTo>
                  <a:lnTo>
                    <a:pt x="2" y="38"/>
                  </a:lnTo>
                  <a:lnTo>
                    <a:pt x="0" y="42"/>
                  </a:lnTo>
                  <a:lnTo>
                    <a:pt x="2" y="46"/>
                  </a:lnTo>
                  <a:lnTo>
                    <a:pt x="8" y="52"/>
                  </a:lnTo>
                  <a:lnTo>
                    <a:pt x="8" y="5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6" name="Freeform 222"/>
            <p:cNvSpPr>
              <a:spLocks/>
            </p:cNvSpPr>
            <p:nvPr/>
          </p:nvSpPr>
          <p:spPr bwMode="auto">
            <a:xfrm>
              <a:off x="5022850" y="2867025"/>
              <a:ext cx="0" cy="3175"/>
            </a:xfrm>
            <a:custGeom>
              <a:avLst/>
              <a:gdLst>
                <a:gd name="T0" fmla="*/ 0 h 2"/>
                <a:gd name="T1" fmla="*/ 0 h 2"/>
                <a:gd name="T2" fmla="*/ 0 h 2"/>
                <a:gd name="T3" fmla="*/ 0 h 2"/>
                <a:gd name="T4" fmla="*/ 2 h 2"/>
                <a:gd name="T5" fmla="*/ 2 h 2"/>
                <a:gd name="T6" fmla="*/ 2 h 2"/>
                <a:gd name="T7" fmla="*/ 2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0"/>
                  </a:lnTo>
                  <a:lnTo>
                    <a:pt x="0" y="0"/>
                  </a:lnTo>
                  <a:lnTo>
                    <a:pt x="0" y="2"/>
                  </a:lnTo>
                  <a:lnTo>
                    <a:pt x="0" y="2"/>
                  </a:lnTo>
                  <a:lnTo>
                    <a:pt x="0" y="2"/>
                  </a:lnTo>
                  <a:lnTo>
                    <a:pt x="0"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7" name="Freeform 223"/>
            <p:cNvSpPr>
              <a:spLocks/>
            </p:cNvSpPr>
            <p:nvPr/>
          </p:nvSpPr>
          <p:spPr bwMode="auto">
            <a:xfrm>
              <a:off x="4594225" y="3228975"/>
              <a:ext cx="98425" cy="149225"/>
            </a:xfrm>
            <a:custGeom>
              <a:avLst/>
              <a:gdLst>
                <a:gd name="T0" fmla="*/ 60 w 62"/>
                <a:gd name="T1" fmla="*/ 24 h 94"/>
                <a:gd name="T2" fmla="*/ 60 w 62"/>
                <a:gd name="T3" fmla="*/ 24 h 94"/>
                <a:gd name="T4" fmla="*/ 46 w 62"/>
                <a:gd name="T5" fmla="*/ 18 h 94"/>
                <a:gd name="T6" fmla="*/ 38 w 62"/>
                <a:gd name="T7" fmla="*/ 16 h 94"/>
                <a:gd name="T8" fmla="*/ 30 w 62"/>
                <a:gd name="T9" fmla="*/ 18 h 94"/>
                <a:gd name="T10" fmla="*/ 30 w 62"/>
                <a:gd name="T11" fmla="*/ 18 h 94"/>
                <a:gd name="T12" fmla="*/ 24 w 62"/>
                <a:gd name="T13" fmla="*/ 18 h 94"/>
                <a:gd name="T14" fmla="*/ 22 w 62"/>
                <a:gd name="T15" fmla="*/ 16 h 94"/>
                <a:gd name="T16" fmla="*/ 20 w 62"/>
                <a:gd name="T17" fmla="*/ 14 h 94"/>
                <a:gd name="T18" fmla="*/ 16 w 62"/>
                <a:gd name="T19" fmla="*/ 14 h 94"/>
                <a:gd name="T20" fmla="*/ 16 w 62"/>
                <a:gd name="T21" fmla="*/ 14 h 94"/>
                <a:gd name="T22" fmla="*/ 12 w 62"/>
                <a:gd name="T23" fmla="*/ 12 h 94"/>
                <a:gd name="T24" fmla="*/ 10 w 62"/>
                <a:gd name="T25" fmla="*/ 8 h 94"/>
                <a:gd name="T26" fmla="*/ 6 w 62"/>
                <a:gd name="T27" fmla="*/ 4 h 94"/>
                <a:gd name="T28" fmla="*/ 0 w 62"/>
                <a:gd name="T29" fmla="*/ 0 h 94"/>
                <a:gd name="T30" fmla="*/ 0 w 62"/>
                <a:gd name="T31" fmla="*/ 0 h 94"/>
                <a:gd name="T32" fmla="*/ 0 w 62"/>
                <a:gd name="T33" fmla="*/ 0 h 94"/>
                <a:gd name="T34" fmla="*/ 0 w 62"/>
                <a:gd name="T35" fmla="*/ 0 h 94"/>
                <a:gd name="T36" fmla="*/ 0 w 62"/>
                <a:gd name="T37" fmla="*/ 0 h 94"/>
                <a:gd name="T38" fmla="*/ 0 w 62"/>
                <a:gd name="T39" fmla="*/ 0 h 94"/>
                <a:gd name="T40" fmla="*/ 6 w 62"/>
                <a:gd name="T41" fmla="*/ 4 h 94"/>
                <a:gd name="T42" fmla="*/ 10 w 62"/>
                <a:gd name="T43" fmla="*/ 8 h 94"/>
                <a:gd name="T44" fmla="*/ 12 w 62"/>
                <a:gd name="T45" fmla="*/ 12 h 94"/>
                <a:gd name="T46" fmla="*/ 16 w 62"/>
                <a:gd name="T47" fmla="*/ 14 h 94"/>
                <a:gd name="T48" fmla="*/ 16 w 62"/>
                <a:gd name="T49" fmla="*/ 14 h 94"/>
                <a:gd name="T50" fmla="*/ 20 w 62"/>
                <a:gd name="T51" fmla="*/ 14 h 94"/>
                <a:gd name="T52" fmla="*/ 22 w 62"/>
                <a:gd name="T53" fmla="*/ 16 h 94"/>
                <a:gd name="T54" fmla="*/ 24 w 62"/>
                <a:gd name="T55" fmla="*/ 18 h 94"/>
                <a:gd name="T56" fmla="*/ 30 w 62"/>
                <a:gd name="T57" fmla="*/ 18 h 94"/>
                <a:gd name="T58" fmla="*/ 30 w 62"/>
                <a:gd name="T59" fmla="*/ 18 h 94"/>
                <a:gd name="T60" fmla="*/ 38 w 62"/>
                <a:gd name="T61" fmla="*/ 16 h 94"/>
                <a:gd name="T62" fmla="*/ 44 w 62"/>
                <a:gd name="T63" fmla="*/ 18 h 94"/>
                <a:gd name="T64" fmla="*/ 60 w 62"/>
                <a:gd name="T65" fmla="*/ 24 h 94"/>
                <a:gd name="T66" fmla="*/ 60 w 62"/>
                <a:gd name="T67" fmla="*/ 24 h 94"/>
                <a:gd name="T68" fmla="*/ 62 w 62"/>
                <a:gd name="T69" fmla="*/ 26 h 94"/>
                <a:gd name="T70" fmla="*/ 62 w 62"/>
                <a:gd name="T71" fmla="*/ 30 h 94"/>
                <a:gd name="T72" fmla="*/ 54 w 62"/>
                <a:gd name="T73" fmla="*/ 40 h 94"/>
                <a:gd name="T74" fmla="*/ 48 w 62"/>
                <a:gd name="T75" fmla="*/ 48 h 94"/>
                <a:gd name="T76" fmla="*/ 44 w 62"/>
                <a:gd name="T77" fmla="*/ 60 h 94"/>
                <a:gd name="T78" fmla="*/ 42 w 62"/>
                <a:gd name="T79" fmla="*/ 74 h 94"/>
                <a:gd name="T80" fmla="*/ 40 w 62"/>
                <a:gd name="T81" fmla="*/ 94 h 94"/>
                <a:gd name="T82" fmla="*/ 40 w 62"/>
                <a:gd name="T83" fmla="*/ 94 h 94"/>
                <a:gd name="T84" fmla="*/ 40 w 62"/>
                <a:gd name="T85" fmla="*/ 94 h 94"/>
                <a:gd name="T86" fmla="*/ 40 w 62"/>
                <a:gd name="T87" fmla="*/ 94 h 94"/>
                <a:gd name="T88" fmla="*/ 40 w 62"/>
                <a:gd name="T89" fmla="*/ 94 h 94"/>
                <a:gd name="T90" fmla="*/ 40 w 62"/>
                <a:gd name="T91" fmla="*/ 94 h 94"/>
                <a:gd name="T92" fmla="*/ 42 w 62"/>
                <a:gd name="T93" fmla="*/ 74 h 94"/>
                <a:gd name="T94" fmla="*/ 44 w 62"/>
                <a:gd name="T95" fmla="*/ 60 h 94"/>
                <a:gd name="T96" fmla="*/ 48 w 62"/>
                <a:gd name="T97" fmla="*/ 48 h 94"/>
                <a:gd name="T98" fmla="*/ 54 w 62"/>
                <a:gd name="T99" fmla="*/ 40 h 94"/>
                <a:gd name="T100" fmla="*/ 62 w 62"/>
                <a:gd name="T101" fmla="*/ 30 h 94"/>
                <a:gd name="T102" fmla="*/ 62 w 62"/>
                <a:gd name="T103" fmla="*/ 26 h 94"/>
                <a:gd name="T104" fmla="*/ 60 w 62"/>
                <a:gd name="T105" fmla="*/ 24 h 94"/>
                <a:gd name="T106" fmla="*/ 60 w 62"/>
                <a:gd name="T107"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94">
                  <a:moveTo>
                    <a:pt x="60" y="24"/>
                  </a:moveTo>
                  <a:lnTo>
                    <a:pt x="60" y="24"/>
                  </a:lnTo>
                  <a:lnTo>
                    <a:pt x="46" y="18"/>
                  </a:lnTo>
                  <a:lnTo>
                    <a:pt x="38" y="16"/>
                  </a:lnTo>
                  <a:lnTo>
                    <a:pt x="30" y="18"/>
                  </a:lnTo>
                  <a:lnTo>
                    <a:pt x="30" y="18"/>
                  </a:lnTo>
                  <a:lnTo>
                    <a:pt x="24" y="18"/>
                  </a:lnTo>
                  <a:lnTo>
                    <a:pt x="22" y="16"/>
                  </a:lnTo>
                  <a:lnTo>
                    <a:pt x="20" y="14"/>
                  </a:lnTo>
                  <a:lnTo>
                    <a:pt x="16" y="14"/>
                  </a:lnTo>
                  <a:lnTo>
                    <a:pt x="16" y="14"/>
                  </a:lnTo>
                  <a:lnTo>
                    <a:pt x="12" y="12"/>
                  </a:lnTo>
                  <a:lnTo>
                    <a:pt x="10" y="8"/>
                  </a:lnTo>
                  <a:lnTo>
                    <a:pt x="6" y="4"/>
                  </a:lnTo>
                  <a:lnTo>
                    <a:pt x="0" y="0"/>
                  </a:lnTo>
                  <a:lnTo>
                    <a:pt x="0" y="0"/>
                  </a:lnTo>
                  <a:lnTo>
                    <a:pt x="0" y="0"/>
                  </a:lnTo>
                  <a:lnTo>
                    <a:pt x="0" y="0"/>
                  </a:lnTo>
                  <a:lnTo>
                    <a:pt x="0" y="0"/>
                  </a:lnTo>
                  <a:lnTo>
                    <a:pt x="0" y="0"/>
                  </a:lnTo>
                  <a:lnTo>
                    <a:pt x="6" y="4"/>
                  </a:lnTo>
                  <a:lnTo>
                    <a:pt x="10" y="8"/>
                  </a:lnTo>
                  <a:lnTo>
                    <a:pt x="12" y="12"/>
                  </a:lnTo>
                  <a:lnTo>
                    <a:pt x="16" y="14"/>
                  </a:lnTo>
                  <a:lnTo>
                    <a:pt x="16" y="14"/>
                  </a:lnTo>
                  <a:lnTo>
                    <a:pt x="20" y="14"/>
                  </a:lnTo>
                  <a:lnTo>
                    <a:pt x="22" y="16"/>
                  </a:lnTo>
                  <a:lnTo>
                    <a:pt x="24" y="18"/>
                  </a:lnTo>
                  <a:lnTo>
                    <a:pt x="30" y="18"/>
                  </a:lnTo>
                  <a:lnTo>
                    <a:pt x="30" y="18"/>
                  </a:lnTo>
                  <a:lnTo>
                    <a:pt x="38" y="16"/>
                  </a:lnTo>
                  <a:lnTo>
                    <a:pt x="44" y="18"/>
                  </a:lnTo>
                  <a:lnTo>
                    <a:pt x="60" y="24"/>
                  </a:lnTo>
                  <a:lnTo>
                    <a:pt x="60" y="24"/>
                  </a:lnTo>
                  <a:lnTo>
                    <a:pt x="62" y="26"/>
                  </a:lnTo>
                  <a:lnTo>
                    <a:pt x="62" y="30"/>
                  </a:lnTo>
                  <a:lnTo>
                    <a:pt x="54" y="40"/>
                  </a:lnTo>
                  <a:lnTo>
                    <a:pt x="48" y="48"/>
                  </a:lnTo>
                  <a:lnTo>
                    <a:pt x="44" y="60"/>
                  </a:lnTo>
                  <a:lnTo>
                    <a:pt x="42" y="74"/>
                  </a:lnTo>
                  <a:lnTo>
                    <a:pt x="40" y="94"/>
                  </a:lnTo>
                  <a:lnTo>
                    <a:pt x="40" y="94"/>
                  </a:lnTo>
                  <a:lnTo>
                    <a:pt x="40" y="94"/>
                  </a:lnTo>
                  <a:lnTo>
                    <a:pt x="40" y="94"/>
                  </a:lnTo>
                  <a:lnTo>
                    <a:pt x="40" y="94"/>
                  </a:lnTo>
                  <a:lnTo>
                    <a:pt x="40" y="94"/>
                  </a:lnTo>
                  <a:lnTo>
                    <a:pt x="42" y="74"/>
                  </a:lnTo>
                  <a:lnTo>
                    <a:pt x="44" y="60"/>
                  </a:lnTo>
                  <a:lnTo>
                    <a:pt x="48" y="48"/>
                  </a:lnTo>
                  <a:lnTo>
                    <a:pt x="54" y="40"/>
                  </a:lnTo>
                  <a:lnTo>
                    <a:pt x="62" y="30"/>
                  </a:lnTo>
                  <a:lnTo>
                    <a:pt x="62" y="26"/>
                  </a:lnTo>
                  <a:lnTo>
                    <a:pt x="60" y="24"/>
                  </a:lnTo>
                  <a:lnTo>
                    <a:pt x="60"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8" name="Freeform 224"/>
            <p:cNvSpPr>
              <a:spLocks/>
            </p:cNvSpPr>
            <p:nvPr/>
          </p:nvSpPr>
          <p:spPr bwMode="auto">
            <a:xfrm>
              <a:off x="4708525" y="336867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999" name="Freeform 225"/>
            <p:cNvSpPr>
              <a:spLocks/>
            </p:cNvSpPr>
            <p:nvPr/>
          </p:nvSpPr>
          <p:spPr bwMode="auto">
            <a:xfrm>
              <a:off x="4816475" y="3381375"/>
              <a:ext cx="0" cy="12700"/>
            </a:xfrm>
            <a:custGeom>
              <a:avLst/>
              <a:gdLst>
                <a:gd name="T0" fmla="*/ 8 h 8"/>
                <a:gd name="T1" fmla="*/ 8 h 8"/>
                <a:gd name="T2" fmla="*/ 4 h 8"/>
                <a:gd name="T3" fmla="*/ 0 h 8"/>
                <a:gd name="T4" fmla="*/ 0 h 8"/>
                <a:gd name="T5" fmla="*/ 4 h 8"/>
                <a:gd name="T6" fmla="*/ 8 h 8"/>
                <a:gd name="T7" fmla="*/ 8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8"/>
                  </a:moveTo>
                  <a:lnTo>
                    <a:pt x="0" y="8"/>
                  </a:lnTo>
                  <a:lnTo>
                    <a:pt x="0" y="4"/>
                  </a:lnTo>
                  <a:lnTo>
                    <a:pt x="0" y="0"/>
                  </a:lnTo>
                  <a:lnTo>
                    <a:pt x="0" y="0"/>
                  </a:lnTo>
                  <a:lnTo>
                    <a:pt x="0" y="4"/>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0" name="Freeform 226"/>
            <p:cNvSpPr>
              <a:spLocks/>
            </p:cNvSpPr>
            <p:nvPr/>
          </p:nvSpPr>
          <p:spPr bwMode="auto">
            <a:xfrm>
              <a:off x="4994275" y="3286125"/>
              <a:ext cx="9525" cy="15875"/>
            </a:xfrm>
            <a:custGeom>
              <a:avLst/>
              <a:gdLst>
                <a:gd name="T0" fmla="*/ 6 w 6"/>
                <a:gd name="T1" fmla="*/ 0 h 10"/>
                <a:gd name="T2" fmla="*/ 6 w 6"/>
                <a:gd name="T3" fmla="*/ 0 h 10"/>
                <a:gd name="T4" fmla="*/ 6 w 6"/>
                <a:gd name="T5" fmla="*/ 0 h 10"/>
                <a:gd name="T6" fmla="*/ 6 w 6"/>
                <a:gd name="T7" fmla="*/ 0 h 10"/>
                <a:gd name="T8" fmla="*/ 4 w 6"/>
                <a:gd name="T9" fmla="*/ 6 h 10"/>
                <a:gd name="T10" fmla="*/ 0 w 6"/>
                <a:gd name="T11" fmla="*/ 10 h 10"/>
                <a:gd name="T12" fmla="*/ 0 w 6"/>
                <a:gd name="T13" fmla="*/ 10 h 10"/>
                <a:gd name="T14" fmla="*/ 4 w 6"/>
                <a:gd name="T15" fmla="*/ 6 h 10"/>
                <a:gd name="T16" fmla="*/ 6 w 6"/>
                <a:gd name="T17" fmla="*/ 0 h 10"/>
                <a:gd name="T18" fmla="*/ 6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6" y="0"/>
                  </a:moveTo>
                  <a:lnTo>
                    <a:pt x="6" y="0"/>
                  </a:lnTo>
                  <a:lnTo>
                    <a:pt x="6" y="0"/>
                  </a:lnTo>
                  <a:lnTo>
                    <a:pt x="6" y="0"/>
                  </a:lnTo>
                  <a:lnTo>
                    <a:pt x="4" y="6"/>
                  </a:lnTo>
                  <a:lnTo>
                    <a:pt x="0" y="10"/>
                  </a:lnTo>
                  <a:lnTo>
                    <a:pt x="0" y="10"/>
                  </a:lnTo>
                  <a:lnTo>
                    <a:pt x="4" y="6"/>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1" name="Freeform 227"/>
            <p:cNvSpPr>
              <a:spLocks/>
            </p:cNvSpPr>
            <p:nvPr/>
          </p:nvSpPr>
          <p:spPr bwMode="auto">
            <a:xfrm>
              <a:off x="4943475" y="3327400"/>
              <a:ext cx="12700" cy="31750"/>
            </a:xfrm>
            <a:custGeom>
              <a:avLst/>
              <a:gdLst>
                <a:gd name="T0" fmla="*/ 4 w 8"/>
                <a:gd name="T1" fmla="*/ 2 h 20"/>
                <a:gd name="T2" fmla="*/ 4 w 8"/>
                <a:gd name="T3" fmla="*/ 2 h 20"/>
                <a:gd name="T4" fmla="*/ 6 w 8"/>
                <a:gd name="T5" fmla="*/ 0 h 20"/>
                <a:gd name="T6" fmla="*/ 6 w 8"/>
                <a:gd name="T7" fmla="*/ 0 h 20"/>
                <a:gd name="T8" fmla="*/ 4 w 8"/>
                <a:gd name="T9" fmla="*/ 2 h 20"/>
                <a:gd name="T10" fmla="*/ 4 w 8"/>
                <a:gd name="T11" fmla="*/ 2 h 20"/>
                <a:gd name="T12" fmla="*/ 2 w 8"/>
                <a:gd name="T13" fmla="*/ 4 h 20"/>
                <a:gd name="T14" fmla="*/ 0 w 8"/>
                <a:gd name="T15" fmla="*/ 8 h 20"/>
                <a:gd name="T16" fmla="*/ 2 w 8"/>
                <a:gd name="T17" fmla="*/ 12 h 20"/>
                <a:gd name="T18" fmla="*/ 6 w 8"/>
                <a:gd name="T19" fmla="*/ 16 h 20"/>
                <a:gd name="T20" fmla="*/ 8 w 8"/>
                <a:gd name="T21" fmla="*/ 18 h 20"/>
                <a:gd name="T22" fmla="*/ 6 w 8"/>
                <a:gd name="T23" fmla="*/ 20 h 20"/>
                <a:gd name="T24" fmla="*/ 6 w 8"/>
                <a:gd name="T25" fmla="*/ 20 h 20"/>
                <a:gd name="T26" fmla="*/ 8 w 8"/>
                <a:gd name="T27" fmla="*/ 18 h 20"/>
                <a:gd name="T28" fmla="*/ 8 w 8"/>
                <a:gd name="T29" fmla="*/ 16 h 20"/>
                <a:gd name="T30" fmla="*/ 4 w 8"/>
                <a:gd name="T31" fmla="*/ 12 h 20"/>
                <a:gd name="T32" fmla="*/ 2 w 8"/>
                <a:gd name="T33" fmla="*/ 8 h 20"/>
                <a:gd name="T34" fmla="*/ 2 w 8"/>
                <a:gd name="T35" fmla="*/ 4 h 20"/>
                <a:gd name="T36" fmla="*/ 4 w 8"/>
                <a:gd name="T37" fmla="*/ 2 h 20"/>
                <a:gd name="T38" fmla="*/ 4 w 8"/>
                <a:gd name="T3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0">
                  <a:moveTo>
                    <a:pt x="4" y="2"/>
                  </a:moveTo>
                  <a:lnTo>
                    <a:pt x="4" y="2"/>
                  </a:lnTo>
                  <a:lnTo>
                    <a:pt x="6" y="0"/>
                  </a:lnTo>
                  <a:lnTo>
                    <a:pt x="6" y="0"/>
                  </a:lnTo>
                  <a:lnTo>
                    <a:pt x="4" y="2"/>
                  </a:lnTo>
                  <a:lnTo>
                    <a:pt x="4" y="2"/>
                  </a:lnTo>
                  <a:lnTo>
                    <a:pt x="2" y="4"/>
                  </a:lnTo>
                  <a:lnTo>
                    <a:pt x="0" y="8"/>
                  </a:lnTo>
                  <a:lnTo>
                    <a:pt x="2" y="12"/>
                  </a:lnTo>
                  <a:lnTo>
                    <a:pt x="6" y="16"/>
                  </a:lnTo>
                  <a:lnTo>
                    <a:pt x="8" y="18"/>
                  </a:lnTo>
                  <a:lnTo>
                    <a:pt x="6" y="20"/>
                  </a:lnTo>
                  <a:lnTo>
                    <a:pt x="6" y="20"/>
                  </a:lnTo>
                  <a:lnTo>
                    <a:pt x="8" y="18"/>
                  </a:lnTo>
                  <a:lnTo>
                    <a:pt x="8" y="16"/>
                  </a:lnTo>
                  <a:lnTo>
                    <a:pt x="4" y="12"/>
                  </a:lnTo>
                  <a:lnTo>
                    <a:pt x="2" y="8"/>
                  </a:lnTo>
                  <a:lnTo>
                    <a:pt x="2" y="4"/>
                  </a:lnTo>
                  <a:lnTo>
                    <a:pt x="4" y="2"/>
                  </a:lnTo>
                  <a:lnTo>
                    <a:pt x="4"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2" name="Freeform 228"/>
            <p:cNvSpPr>
              <a:spLocks/>
            </p:cNvSpPr>
            <p:nvPr/>
          </p:nvSpPr>
          <p:spPr bwMode="auto">
            <a:xfrm>
              <a:off x="4975225" y="3302000"/>
              <a:ext cx="6350" cy="19050"/>
            </a:xfrm>
            <a:custGeom>
              <a:avLst/>
              <a:gdLst>
                <a:gd name="T0" fmla="*/ 2 w 4"/>
                <a:gd name="T1" fmla="*/ 4 h 12"/>
                <a:gd name="T2" fmla="*/ 2 w 4"/>
                <a:gd name="T3" fmla="*/ 4 h 12"/>
                <a:gd name="T4" fmla="*/ 4 w 4"/>
                <a:gd name="T5" fmla="*/ 0 h 12"/>
                <a:gd name="T6" fmla="*/ 4 w 4"/>
                <a:gd name="T7" fmla="*/ 0 h 12"/>
                <a:gd name="T8" fmla="*/ 2 w 4"/>
                <a:gd name="T9" fmla="*/ 2 h 12"/>
                <a:gd name="T10" fmla="*/ 2 w 4"/>
                <a:gd name="T11" fmla="*/ 6 h 12"/>
                <a:gd name="T12" fmla="*/ 2 w 4"/>
                <a:gd name="T13" fmla="*/ 6 h 12"/>
                <a:gd name="T14" fmla="*/ 2 w 4"/>
                <a:gd name="T15" fmla="*/ 10 h 12"/>
                <a:gd name="T16" fmla="*/ 0 w 4"/>
                <a:gd name="T17" fmla="*/ 12 h 12"/>
                <a:gd name="T18" fmla="*/ 0 w 4"/>
                <a:gd name="T19" fmla="*/ 12 h 12"/>
                <a:gd name="T20" fmla="*/ 2 w 4"/>
                <a:gd name="T21" fmla="*/ 10 h 12"/>
                <a:gd name="T22" fmla="*/ 2 w 4"/>
                <a:gd name="T23" fmla="*/ 4 h 12"/>
                <a:gd name="T24" fmla="*/ 2 w 4"/>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2">
                  <a:moveTo>
                    <a:pt x="2" y="4"/>
                  </a:moveTo>
                  <a:lnTo>
                    <a:pt x="2" y="4"/>
                  </a:lnTo>
                  <a:lnTo>
                    <a:pt x="4" y="0"/>
                  </a:lnTo>
                  <a:lnTo>
                    <a:pt x="4" y="0"/>
                  </a:lnTo>
                  <a:lnTo>
                    <a:pt x="2" y="2"/>
                  </a:lnTo>
                  <a:lnTo>
                    <a:pt x="2" y="6"/>
                  </a:lnTo>
                  <a:lnTo>
                    <a:pt x="2" y="6"/>
                  </a:lnTo>
                  <a:lnTo>
                    <a:pt x="2" y="10"/>
                  </a:lnTo>
                  <a:lnTo>
                    <a:pt x="0" y="12"/>
                  </a:lnTo>
                  <a:lnTo>
                    <a:pt x="0" y="12"/>
                  </a:lnTo>
                  <a:lnTo>
                    <a:pt x="2" y="10"/>
                  </a:lnTo>
                  <a:lnTo>
                    <a:pt x="2" y="4"/>
                  </a:lnTo>
                  <a:lnTo>
                    <a:pt x="2"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3" name="Freeform 229"/>
            <p:cNvSpPr>
              <a:spLocks/>
            </p:cNvSpPr>
            <p:nvPr/>
          </p:nvSpPr>
          <p:spPr bwMode="auto">
            <a:xfrm>
              <a:off x="4949825" y="3362325"/>
              <a:ext cx="12700" cy="25400"/>
            </a:xfrm>
            <a:custGeom>
              <a:avLst/>
              <a:gdLst>
                <a:gd name="T0" fmla="*/ 2 w 8"/>
                <a:gd name="T1" fmla="*/ 0 h 16"/>
                <a:gd name="T2" fmla="*/ 2 w 8"/>
                <a:gd name="T3" fmla="*/ 0 h 16"/>
                <a:gd name="T4" fmla="*/ 2 w 8"/>
                <a:gd name="T5" fmla="*/ 0 h 16"/>
                <a:gd name="T6" fmla="*/ 2 w 8"/>
                <a:gd name="T7" fmla="*/ 0 h 16"/>
                <a:gd name="T8" fmla="*/ 0 w 8"/>
                <a:gd name="T9" fmla="*/ 2 h 16"/>
                <a:gd name="T10" fmla="*/ 0 w 8"/>
                <a:gd name="T11" fmla="*/ 4 h 16"/>
                <a:gd name="T12" fmla="*/ 4 w 8"/>
                <a:gd name="T13" fmla="*/ 6 h 16"/>
                <a:gd name="T14" fmla="*/ 8 w 8"/>
                <a:gd name="T15" fmla="*/ 10 h 16"/>
                <a:gd name="T16" fmla="*/ 8 w 8"/>
                <a:gd name="T17" fmla="*/ 12 h 16"/>
                <a:gd name="T18" fmla="*/ 6 w 8"/>
                <a:gd name="T19" fmla="*/ 14 h 16"/>
                <a:gd name="T20" fmla="*/ 6 w 8"/>
                <a:gd name="T21" fmla="*/ 14 h 16"/>
                <a:gd name="T22" fmla="*/ 6 w 8"/>
                <a:gd name="T23" fmla="*/ 16 h 16"/>
                <a:gd name="T24" fmla="*/ 6 w 8"/>
                <a:gd name="T25" fmla="*/ 16 h 16"/>
                <a:gd name="T26" fmla="*/ 8 w 8"/>
                <a:gd name="T27" fmla="*/ 14 h 16"/>
                <a:gd name="T28" fmla="*/ 8 w 8"/>
                <a:gd name="T29" fmla="*/ 14 h 16"/>
                <a:gd name="T30" fmla="*/ 8 w 8"/>
                <a:gd name="T31" fmla="*/ 12 h 16"/>
                <a:gd name="T32" fmla="*/ 8 w 8"/>
                <a:gd name="T33" fmla="*/ 10 h 16"/>
                <a:gd name="T34" fmla="*/ 4 w 8"/>
                <a:gd name="T35" fmla="*/ 6 h 16"/>
                <a:gd name="T36" fmla="*/ 0 w 8"/>
                <a:gd name="T37" fmla="*/ 2 h 16"/>
                <a:gd name="T38" fmla="*/ 0 w 8"/>
                <a:gd name="T39" fmla="*/ 2 h 16"/>
                <a:gd name="T40" fmla="*/ 2 w 8"/>
                <a:gd name="T41" fmla="*/ 0 h 16"/>
                <a:gd name="T42" fmla="*/ 2 w 8"/>
                <a:gd name="T4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6">
                  <a:moveTo>
                    <a:pt x="2" y="0"/>
                  </a:moveTo>
                  <a:lnTo>
                    <a:pt x="2" y="0"/>
                  </a:lnTo>
                  <a:lnTo>
                    <a:pt x="2" y="0"/>
                  </a:lnTo>
                  <a:lnTo>
                    <a:pt x="2" y="0"/>
                  </a:lnTo>
                  <a:lnTo>
                    <a:pt x="0" y="2"/>
                  </a:lnTo>
                  <a:lnTo>
                    <a:pt x="0" y="4"/>
                  </a:lnTo>
                  <a:lnTo>
                    <a:pt x="4" y="6"/>
                  </a:lnTo>
                  <a:lnTo>
                    <a:pt x="8" y="10"/>
                  </a:lnTo>
                  <a:lnTo>
                    <a:pt x="8" y="12"/>
                  </a:lnTo>
                  <a:lnTo>
                    <a:pt x="6" y="14"/>
                  </a:lnTo>
                  <a:lnTo>
                    <a:pt x="6" y="14"/>
                  </a:lnTo>
                  <a:lnTo>
                    <a:pt x="6" y="16"/>
                  </a:lnTo>
                  <a:lnTo>
                    <a:pt x="6" y="16"/>
                  </a:lnTo>
                  <a:lnTo>
                    <a:pt x="8" y="14"/>
                  </a:lnTo>
                  <a:lnTo>
                    <a:pt x="8" y="14"/>
                  </a:lnTo>
                  <a:lnTo>
                    <a:pt x="8" y="12"/>
                  </a:lnTo>
                  <a:lnTo>
                    <a:pt x="8" y="10"/>
                  </a:lnTo>
                  <a:lnTo>
                    <a:pt x="4" y="6"/>
                  </a:lnTo>
                  <a:lnTo>
                    <a:pt x="0" y="2"/>
                  </a:lnTo>
                  <a:lnTo>
                    <a:pt x="0"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4" name="Freeform 230"/>
            <p:cNvSpPr>
              <a:spLocks/>
            </p:cNvSpPr>
            <p:nvPr/>
          </p:nvSpPr>
          <p:spPr bwMode="auto">
            <a:xfrm>
              <a:off x="4911725" y="3368675"/>
              <a:ext cx="3175" cy="6350"/>
            </a:xfrm>
            <a:custGeom>
              <a:avLst/>
              <a:gdLst>
                <a:gd name="T0" fmla="*/ 2 w 2"/>
                <a:gd name="T1" fmla="*/ 0 h 4"/>
                <a:gd name="T2" fmla="*/ 2 w 2"/>
                <a:gd name="T3" fmla="*/ 0 h 4"/>
                <a:gd name="T4" fmla="*/ 0 w 2"/>
                <a:gd name="T5" fmla="*/ 2 h 4"/>
                <a:gd name="T6" fmla="*/ 0 w 2"/>
                <a:gd name="T7" fmla="*/ 2 h 4"/>
                <a:gd name="T8" fmla="*/ 0 w 2"/>
                <a:gd name="T9" fmla="*/ 4 h 4"/>
                <a:gd name="T10" fmla="*/ 0 w 2"/>
                <a:gd name="T11" fmla="*/ 4 h 4"/>
                <a:gd name="T12" fmla="*/ 0 w 2"/>
                <a:gd name="T13" fmla="*/ 2 h 4"/>
                <a:gd name="T14" fmla="*/ 0 w 2"/>
                <a:gd name="T15" fmla="*/ 2 h 4"/>
                <a:gd name="T16" fmla="*/ 2 w 2"/>
                <a:gd name="T17" fmla="*/ 0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0" y="2"/>
                  </a:lnTo>
                  <a:lnTo>
                    <a:pt x="0" y="2"/>
                  </a:lnTo>
                  <a:lnTo>
                    <a:pt x="0" y="4"/>
                  </a:lnTo>
                  <a:lnTo>
                    <a:pt x="0" y="4"/>
                  </a:lnTo>
                  <a:lnTo>
                    <a:pt x="0" y="2"/>
                  </a:lnTo>
                  <a:lnTo>
                    <a:pt x="0"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5" name="Freeform 231"/>
            <p:cNvSpPr>
              <a:spLocks/>
            </p:cNvSpPr>
            <p:nvPr/>
          </p:nvSpPr>
          <p:spPr bwMode="auto">
            <a:xfrm>
              <a:off x="4911725" y="3101975"/>
              <a:ext cx="120650" cy="184150"/>
            </a:xfrm>
            <a:custGeom>
              <a:avLst/>
              <a:gdLst>
                <a:gd name="T0" fmla="*/ 58 w 76"/>
                <a:gd name="T1" fmla="*/ 116 h 116"/>
                <a:gd name="T2" fmla="*/ 58 w 76"/>
                <a:gd name="T3" fmla="*/ 116 h 116"/>
                <a:gd name="T4" fmla="*/ 36 w 76"/>
                <a:gd name="T5" fmla="*/ 94 h 116"/>
                <a:gd name="T6" fmla="*/ 22 w 76"/>
                <a:gd name="T7" fmla="*/ 84 h 116"/>
                <a:gd name="T8" fmla="*/ 14 w 76"/>
                <a:gd name="T9" fmla="*/ 78 h 116"/>
                <a:gd name="T10" fmla="*/ 8 w 76"/>
                <a:gd name="T11" fmla="*/ 72 h 116"/>
                <a:gd name="T12" fmla="*/ 10 w 76"/>
                <a:gd name="T13" fmla="*/ 60 h 116"/>
                <a:gd name="T14" fmla="*/ 6 w 76"/>
                <a:gd name="T15" fmla="*/ 52 h 116"/>
                <a:gd name="T16" fmla="*/ 0 w 76"/>
                <a:gd name="T17" fmla="*/ 44 h 116"/>
                <a:gd name="T18" fmla="*/ 2 w 76"/>
                <a:gd name="T19" fmla="*/ 40 h 116"/>
                <a:gd name="T20" fmla="*/ 20 w 76"/>
                <a:gd name="T21" fmla="*/ 34 h 116"/>
                <a:gd name="T22" fmla="*/ 32 w 76"/>
                <a:gd name="T23" fmla="*/ 28 h 116"/>
                <a:gd name="T24" fmla="*/ 48 w 76"/>
                <a:gd name="T25" fmla="*/ 18 h 116"/>
                <a:gd name="T26" fmla="*/ 60 w 76"/>
                <a:gd name="T27" fmla="*/ 12 h 116"/>
                <a:gd name="T28" fmla="*/ 72 w 76"/>
                <a:gd name="T29" fmla="*/ 8 h 116"/>
                <a:gd name="T30" fmla="*/ 72 w 76"/>
                <a:gd name="T31" fmla="*/ 4 h 116"/>
                <a:gd name="T32" fmla="*/ 74 w 76"/>
                <a:gd name="T33" fmla="*/ 2 h 116"/>
                <a:gd name="T34" fmla="*/ 76 w 76"/>
                <a:gd name="T35" fmla="*/ 0 h 116"/>
                <a:gd name="T36" fmla="*/ 72 w 76"/>
                <a:gd name="T37" fmla="*/ 2 h 116"/>
                <a:gd name="T38" fmla="*/ 72 w 76"/>
                <a:gd name="T39" fmla="*/ 2 h 116"/>
                <a:gd name="T40" fmla="*/ 72 w 76"/>
                <a:gd name="T41" fmla="*/ 6 h 116"/>
                <a:gd name="T42" fmla="*/ 70 w 76"/>
                <a:gd name="T43" fmla="*/ 10 h 116"/>
                <a:gd name="T44" fmla="*/ 60 w 76"/>
                <a:gd name="T45" fmla="*/ 12 h 116"/>
                <a:gd name="T46" fmla="*/ 38 w 76"/>
                <a:gd name="T47" fmla="*/ 22 h 116"/>
                <a:gd name="T48" fmla="*/ 20 w 76"/>
                <a:gd name="T49" fmla="*/ 34 h 116"/>
                <a:gd name="T50" fmla="*/ 8 w 76"/>
                <a:gd name="T51" fmla="*/ 36 h 116"/>
                <a:gd name="T52" fmla="*/ 0 w 76"/>
                <a:gd name="T53" fmla="*/ 42 h 116"/>
                <a:gd name="T54" fmla="*/ 6 w 76"/>
                <a:gd name="T55" fmla="*/ 52 h 116"/>
                <a:gd name="T56" fmla="*/ 8 w 76"/>
                <a:gd name="T57" fmla="*/ 56 h 116"/>
                <a:gd name="T58" fmla="*/ 8 w 76"/>
                <a:gd name="T59" fmla="*/ 68 h 116"/>
                <a:gd name="T60" fmla="*/ 10 w 76"/>
                <a:gd name="T61" fmla="*/ 76 h 116"/>
                <a:gd name="T62" fmla="*/ 20 w 76"/>
                <a:gd name="T63" fmla="*/ 84 h 116"/>
                <a:gd name="T64" fmla="*/ 30 w 76"/>
                <a:gd name="T65" fmla="*/ 88 h 116"/>
                <a:gd name="T66" fmla="*/ 44 w 76"/>
                <a:gd name="T67" fmla="*/ 104 h 116"/>
                <a:gd name="T68" fmla="*/ 58 w 76"/>
                <a:gd name="T69" fmla="*/ 116 h 116"/>
                <a:gd name="T70" fmla="*/ 58 w 76"/>
                <a:gd name="T71" fmla="*/ 116 h 116"/>
                <a:gd name="T72" fmla="*/ 58 w 76"/>
                <a:gd name="T73" fmla="*/ 116 h 116"/>
                <a:gd name="T74" fmla="*/ 58 w 76"/>
                <a:gd name="T7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6">
                  <a:moveTo>
                    <a:pt x="58" y="116"/>
                  </a:moveTo>
                  <a:lnTo>
                    <a:pt x="58" y="116"/>
                  </a:lnTo>
                  <a:lnTo>
                    <a:pt x="58" y="116"/>
                  </a:lnTo>
                  <a:lnTo>
                    <a:pt x="58" y="116"/>
                  </a:lnTo>
                  <a:lnTo>
                    <a:pt x="44" y="104"/>
                  </a:lnTo>
                  <a:lnTo>
                    <a:pt x="36" y="94"/>
                  </a:lnTo>
                  <a:lnTo>
                    <a:pt x="30" y="88"/>
                  </a:lnTo>
                  <a:lnTo>
                    <a:pt x="22" y="84"/>
                  </a:lnTo>
                  <a:lnTo>
                    <a:pt x="22" y="84"/>
                  </a:lnTo>
                  <a:lnTo>
                    <a:pt x="14" y="78"/>
                  </a:lnTo>
                  <a:lnTo>
                    <a:pt x="10" y="74"/>
                  </a:lnTo>
                  <a:lnTo>
                    <a:pt x="8" y="72"/>
                  </a:lnTo>
                  <a:lnTo>
                    <a:pt x="8" y="68"/>
                  </a:lnTo>
                  <a:lnTo>
                    <a:pt x="10" y="60"/>
                  </a:lnTo>
                  <a:lnTo>
                    <a:pt x="10" y="56"/>
                  </a:lnTo>
                  <a:lnTo>
                    <a:pt x="6" y="52"/>
                  </a:lnTo>
                  <a:lnTo>
                    <a:pt x="6" y="52"/>
                  </a:lnTo>
                  <a:lnTo>
                    <a:pt x="0" y="44"/>
                  </a:lnTo>
                  <a:lnTo>
                    <a:pt x="0" y="42"/>
                  </a:lnTo>
                  <a:lnTo>
                    <a:pt x="2" y="40"/>
                  </a:lnTo>
                  <a:lnTo>
                    <a:pt x="8" y="36"/>
                  </a:lnTo>
                  <a:lnTo>
                    <a:pt x="20" y="34"/>
                  </a:lnTo>
                  <a:lnTo>
                    <a:pt x="20" y="34"/>
                  </a:lnTo>
                  <a:lnTo>
                    <a:pt x="32" y="28"/>
                  </a:lnTo>
                  <a:lnTo>
                    <a:pt x="40" y="22"/>
                  </a:lnTo>
                  <a:lnTo>
                    <a:pt x="48" y="18"/>
                  </a:lnTo>
                  <a:lnTo>
                    <a:pt x="60" y="12"/>
                  </a:lnTo>
                  <a:lnTo>
                    <a:pt x="60" y="12"/>
                  </a:lnTo>
                  <a:lnTo>
                    <a:pt x="70" y="10"/>
                  </a:lnTo>
                  <a:lnTo>
                    <a:pt x="72" y="8"/>
                  </a:lnTo>
                  <a:lnTo>
                    <a:pt x="72" y="6"/>
                  </a:lnTo>
                  <a:lnTo>
                    <a:pt x="72" y="4"/>
                  </a:lnTo>
                  <a:lnTo>
                    <a:pt x="72" y="2"/>
                  </a:lnTo>
                  <a:lnTo>
                    <a:pt x="74" y="2"/>
                  </a:lnTo>
                  <a:lnTo>
                    <a:pt x="74" y="2"/>
                  </a:lnTo>
                  <a:lnTo>
                    <a:pt x="76" y="0"/>
                  </a:lnTo>
                  <a:lnTo>
                    <a:pt x="76" y="0"/>
                  </a:lnTo>
                  <a:lnTo>
                    <a:pt x="72" y="2"/>
                  </a:lnTo>
                  <a:lnTo>
                    <a:pt x="72" y="2"/>
                  </a:lnTo>
                  <a:lnTo>
                    <a:pt x="72" y="2"/>
                  </a:lnTo>
                  <a:lnTo>
                    <a:pt x="72" y="4"/>
                  </a:lnTo>
                  <a:lnTo>
                    <a:pt x="72" y="6"/>
                  </a:lnTo>
                  <a:lnTo>
                    <a:pt x="72" y="8"/>
                  </a:lnTo>
                  <a:lnTo>
                    <a:pt x="70" y="10"/>
                  </a:lnTo>
                  <a:lnTo>
                    <a:pt x="60" y="12"/>
                  </a:lnTo>
                  <a:lnTo>
                    <a:pt x="60" y="12"/>
                  </a:lnTo>
                  <a:lnTo>
                    <a:pt x="48" y="18"/>
                  </a:lnTo>
                  <a:lnTo>
                    <a:pt x="38" y="22"/>
                  </a:lnTo>
                  <a:lnTo>
                    <a:pt x="30" y="28"/>
                  </a:lnTo>
                  <a:lnTo>
                    <a:pt x="20" y="34"/>
                  </a:lnTo>
                  <a:lnTo>
                    <a:pt x="20" y="34"/>
                  </a:lnTo>
                  <a:lnTo>
                    <a:pt x="8" y="36"/>
                  </a:lnTo>
                  <a:lnTo>
                    <a:pt x="2" y="40"/>
                  </a:lnTo>
                  <a:lnTo>
                    <a:pt x="0" y="42"/>
                  </a:lnTo>
                  <a:lnTo>
                    <a:pt x="0" y="44"/>
                  </a:lnTo>
                  <a:lnTo>
                    <a:pt x="6" y="52"/>
                  </a:lnTo>
                  <a:lnTo>
                    <a:pt x="6" y="52"/>
                  </a:lnTo>
                  <a:lnTo>
                    <a:pt x="8" y="56"/>
                  </a:lnTo>
                  <a:lnTo>
                    <a:pt x="10" y="60"/>
                  </a:lnTo>
                  <a:lnTo>
                    <a:pt x="8" y="68"/>
                  </a:lnTo>
                  <a:lnTo>
                    <a:pt x="8" y="72"/>
                  </a:lnTo>
                  <a:lnTo>
                    <a:pt x="10" y="76"/>
                  </a:lnTo>
                  <a:lnTo>
                    <a:pt x="14" y="80"/>
                  </a:lnTo>
                  <a:lnTo>
                    <a:pt x="20" y="84"/>
                  </a:lnTo>
                  <a:lnTo>
                    <a:pt x="20" y="84"/>
                  </a:lnTo>
                  <a:lnTo>
                    <a:pt x="30" y="88"/>
                  </a:lnTo>
                  <a:lnTo>
                    <a:pt x="36" y="96"/>
                  </a:lnTo>
                  <a:lnTo>
                    <a:pt x="44" y="104"/>
                  </a:lnTo>
                  <a:lnTo>
                    <a:pt x="58" y="116"/>
                  </a:lnTo>
                  <a:lnTo>
                    <a:pt x="58" y="116"/>
                  </a:lnTo>
                  <a:lnTo>
                    <a:pt x="58" y="116"/>
                  </a:lnTo>
                  <a:lnTo>
                    <a:pt x="58" y="116"/>
                  </a:lnTo>
                  <a:lnTo>
                    <a:pt x="58" y="116"/>
                  </a:lnTo>
                  <a:lnTo>
                    <a:pt x="58" y="116"/>
                  </a:lnTo>
                  <a:lnTo>
                    <a:pt x="58" y="116"/>
                  </a:lnTo>
                  <a:lnTo>
                    <a:pt x="58" y="1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6" name="Freeform 232"/>
            <p:cNvSpPr>
              <a:spLocks/>
            </p:cNvSpPr>
            <p:nvPr/>
          </p:nvSpPr>
          <p:spPr bwMode="auto">
            <a:xfrm>
              <a:off x="5048250" y="3111500"/>
              <a:ext cx="9525" cy="3175"/>
            </a:xfrm>
            <a:custGeom>
              <a:avLst/>
              <a:gdLst>
                <a:gd name="T0" fmla="*/ 6 w 6"/>
                <a:gd name="T1" fmla="*/ 0 h 2"/>
                <a:gd name="T2" fmla="*/ 6 w 6"/>
                <a:gd name="T3" fmla="*/ 0 h 2"/>
                <a:gd name="T4" fmla="*/ 6 w 6"/>
                <a:gd name="T5" fmla="*/ 0 h 2"/>
                <a:gd name="T6" fmla="*/ 6 w 6"/>
                <a:gd name="T7" fmla="*/ 0 h 2"/>
                <a:gd name="T8" fmla="*/ 6 w 6"/>
                <a:gd name="T9" fmla="*/ 2 h 2"/>
                <a:gd name="T10" fmla="*/ 6 w 6"/>
                <a:gd name="T11" fmla="*/ 2 h 2"/>
                <a:gd name="T12" fmla="*/ 6 w 6"/>
                <a:gd name="T13" fmla="*/ 0 h 2"/>
                <a:gd name="T14" fmla="*/ 6 w 6"/>
                <a:gd name="T15" fmla="*/ 0 h 2"/>
                <a:gd name="T16" fmla="*/ 6 w 6"/>
                <a:gd name="T17" fmla="*/ 0 h 2"/>
                <a:gd name="T18" fmla="*/ 6 w 6"/>
                <a:gd name="T19" fmla="*/ 0 h 2"/>
                <a:gd name="T20" fmla="*/ 2 w 6"/>
                <a:gd name="T21" fmla="*/ 2 h 2"/>
                <a:gd name="T22" fmla="*/ 0 w 6"/>
                <a:gd name="T23" fmla="*/ 2 h 2"/>
                <a:gd name="T24" fmla="*/ 0 w 6"/>
                <a:gd name="T25" fmla="*/ 2 h 2"/>
                <a:gd name="T26" fmla="*/ 2 w 6"/>
                <a:gd name="T27" fmla="*/ 2 h 2"/>
                <a:gd name="T28" fmla="*/ 6 w 6"/>
                <a:gd name="T29" fmla="*/ 0 h 2"/>
                <a:gd name="T30" fmla="*/ 6 w 6"/>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6" y="0"/>
                  </a:moveTo>
                  <a:lnTo>
                    <a:pt x="6" y="0"/>
                  </a:lnTo>
                  <a:lnTo>
                    <a:pt x="6" y="0"/>
                  </a:lnTo>
                  <a:lnTo>
                    <a:pt x="6" y="0"/>
                  </a:lnTo>
                  <a:lnTo>
                    <a:pt x="6" y="2"/>
                  </a:lnTo>
                  <a:lnTo>
                    <a:pt x="6" y="2"/>
                  </a:lnTo>
                  <a:lnTo>
                    <a:pt x="6" y="0"/>
                  </a:lnTo>
                  <a:lnTo>
                    <a:pt x="6" y="0"/>
                  </a:lnTo>
                  <a:lnTo>
                    <a:pt x="6" y="0"/>
                  </a:lnTo>
                  <a:lnTo>
                    <a:pt x="6" y="0"/>
                  </a:lnTo>
                  <a:lnTo>
                    <a:pt x="2" y="2"/>
                  </a:lnTo>
                  <a:lnTo>
                    <a:pt x="0" y="2"/>
                  </a:lnTo>
                  <a:lnTo>
                    <a:pt x="0" y="2"/>
                  </a:lnTo>
                  <a:lnTo>
                    <a:pt x="2" y="2"/>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7" name="Freeform 233"/>
            <p:cNvSpPr>
              <a:spLocks/>
            </p:cNvSpPr>
            <p:nvPr/>
          </p:nvSpPr>
          <p:spPr bwMode="auto">
            <a:xfrm>
              <a:off x="5057775" y="3111500"/>
              <a:ext cx="3175" cy="3175"/>
            </a:xfrm>
            <a:custGeom>
              <a:avLst/>
              <a:gdLst>
                <a:gd name="T0" fmla="*/ 0 w 2"/>
                <a:gd name="T1" fmla="*/ 2 h 2"/>
                <a:gd name="T2" fmla="*/ 0 w 2"/>
                <a:gd name="T3" fmla="*/ 2 h 2"/>
                <a:gd name="T4" fmla="*/ 0 w 2"/>
                <a:gd name="T5" fmla="*/ 0 h 2"/>
                <a:gd name="T6" fmla="*/ 0 w 2"/>
                <a:gd name="T7" fmla="*/ 0 h 2"/>
                <a:gd name="T8" fmla="*/ 2 w 2"/>
                <a:gd name="T9" fmla="*/ 0 h 2"/>
                <a:gd name="T10" fmla="*/ 2 w 2"/>
                <a:gd name="T11" fmla="*/ 0 h 2"/>
                <a:gd name="T12" fmla="*/ 0 w 2"/>
                <a:gd name="T13" fmla="*/ 0 h 2"/>
                <a:gd name="T14" fmla="*/ 0 w 2"/>
                <a:gd name="T15" fmla="*/ 0 h 2"/>
                <a:gd name="T16" fmla="*/ 0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0" y="2"/>
                  </a:lnTo>
                  <a:lnTo>
                    <a:pt x="0" y="0"/>
                  </a:lnTo>
                  <a:lnTo>
                    <a:pt x="0" y="0"/>
                  </a:lnTo>
                  <a:lnTo>
                    <a:pt x="2" y="0"/>
                  </a:lnTo>
                  <a:lnTo>
                    <a:pt x="2" y="0"/>
                  </a:lnTo>
                  <a:lnTo>
                    <a:pt x="0" y="0"/>
                  </a:lnTo>
                  <a:lnTo>
                    <a:pt x="0"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8" name="Freeform 234"/>
            <p:cNvSpPr>
              <a:spLocks/>
            </p:cNvSpPr>
            <p:nvPr/>
          </p:nvSpPr>
          <p:spPr bwMode="auto">
            <a:xfrm>
              <a:off x="5003800" y="32861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09" name="Freeform 235"/>
            <p:cNvSpPr>
              <a:spLocks/>
            </p:cNvSpPr>
            <p:nvPr/>
          </p:nvSpPr>
          <p:spPr bwMode="auto">
            <a:xfrm>
              <a:off x="4718050" y="2784475"/>
              <a:ext cx="44450" cy="9525"/>
            </a:xfrm>
            <a:custGeom>
              <a:avLst/>
              <a:gdLst>
                <a:gd name="T0" fmla="*/ 28 w 28"/>
                <a:gd name="T1" fmla="*/ 6 h 6"/>
                <a:gd name="T2" fmla="*/ 28 w 28"/>
                <a:gd name="T3" fmla="*/ 6 h 6"/>
                <a:gd name="T4" fmla="*/ 28 w 28"/>
                <a:gd name="T5" fmla="*/ 4 h 6"/>
                <a:gd name="T6" fmla="*/ 28 w 28"/>
                <a:gd name="T7" fmla="*/ 4 h 6"/>
                <a:gd name="T8" fmla="*/ 28 w 28"/>
                <a:gd name="T9" fmla="*/ 4 h 6"/>
                <a:gd name="T10" fmla="*/ 28 w 28"/>
                <a:gd name="T11" fmla="*/ 4 h 6"/>
                <a:gd name="T12" fmla="*/ 14 w 28"/>
                <a:gd name="T13" fmla="*/ 2 h 6"/>
                <a:gd name="T14" fmla="*/ 14 w 28"/>
                <a:gd name="T15" fmla="*/ 2 h 6"/>
                <a:gd name="T16" fmla="*/ 0 w 28"/>
                <a:gd name="T17" fmla="*/ 0 h 6"/>
                <a:gd name="T18" fmla="*/ 0 w 28"/>
                <a:gd name="T19" fmla="*/ 0 h 6"/>
                <a:gd name="T20" fmla="*/ 0 w 28"/>
                <a:gd name="T21" fmla="*/ 2 h 6"/>
                <a:gd name="T22" fmla="*/ 0 w 28"/>
                <a:gd name="T23" fmla="*/ 2 h 6"/>
                <a:gd name="T24" fmla="*/ 14 w 28"/>
                <a:gd name="T25" fmla="*/ 2 h 6"/>
                <a:gd name="T26" fmla="*/ 14 w 28"/>
                <a:gd name="T27" fmla="*/ 2 h 6"/>
                <a:gd name="T28" fmla="*/ 28 w 28"/>
                <a:gd name="T29" fmla="*/ 6 h 6"/>
                <a:gd name="T30" fmla="*/ 28 w 28"/>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
                  <a:moveTo>
                    <a:pt x="28" y="6"/>
                  </a:moveTo>
                  <a:lnTo>
                    <a:pt x="28" y="6"/>
                  </a:lnTo>
                  <a:lnTo>
                    <a:pt x="28" y="4"/>
                  </a:lnTo>
                  <a:lnTo>
                    <a:pt x="28" y="4"/>
                  </a:lnTo>
                  <a:lnTo>
                    <a:pt x="28" y="4"/>
                  </a:lnTo>
                  <a:lnTo>
                    <a:pt x="28" y="4"/>
                  </a:lnTo>
                  <a:lnTo>
                    <a:pt x="14" y="2"/>
                  </a:lnTo>
                  <a:lnTo>
                    <a:pt x="14" y="2"/>
                  </a:lnTo>
                  <a:lnTo>
                    <a:pt x="0" y="0"/>
                  </a:lnTo>
                  <a:lnTo>
                    <a:pt x="0" y="0"/>
                  </a:lnTo>
                  <a:lnTo>
                    <a:pt x="0" y="2"/>
                  </a:lnTo>
                  <a:lnTo>
                    <a:pt x="0" y="2"/>
                  </a:lnTo>
                  <a:lnTo>
                    <a:pt x="14" y="2"/>
                  </a:lnTo>
                  <a:lnTo>
                    <a:pt x="14" y="2"/>
                  </a:lnTo>
                  <a:lnTo>
                    <a:pt x="28" y="6"/>
                  </a:lnTo>
                  <a:lnTo>
                    <a:pt x="28"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0" name="Freeform 236"/>
            <p:cNvSpPr>
              <a:spLocks/>
            </p:cNvSpPr>
            <p:nvPr/>
          </p:nvSpPr>
          <p:spPr bwMode="auto">
            <a:xfrm>
              <a:off x="4429125" y="2905125"/>
              <a:ext cx="209550" cy="222250"/>
            </a:xfrm>
            <a:custGeom>
              <a:avLst/>
              <a:gdLst>
                <a:gd name="T0" fmla="*/ 8 w 132"/>
                <a:gd name="T1" fmla="*/ 114 h 140"/>
                <a:gd name="T2" fmla="*/ 18 w 132"/>
                <a:gd name="T3" fmla="*/ 116 h 140"/>
                <a:gd name="T4" fmla="*/ 34 w 132"/>
                <a:gd name="T5" fmla="*/ 110 h 140"/>
                <a:gd name="T6" fmla="*/ 38 w 132"/>
                <a:gd name="T7" fmla="*/ 102 h 140"/>
                <a:gd name="T8" fmla="*/ 46 w 132"/>
                <a:gd name="T9" fmla="*/ 104 h 140"/>
                <a:gd name="T10" fmla="*/ 54 w 132"/>
                <a:gd name="T11" fmla="*/ 106 h 140"/>
                <a:gd name="T12" fmla="*/ 64 w 132"/>
                <a:gd name="T13" fmla="*/ 112 h 140"/>
                <a:gd name="T14" fmla="*/ 82 w 132"/>
                <a:gd name="T15" fmla="*/ 116 h 140"/>
                <a:gd name="T16" fmla="*/ 82 w 132"/>
                <a:gd name="T17" fmla="*/ 126 h 140"/>
                <a:gd name="T18" fmla="*/ 82 w 132"/>
                <a:gd name="T19" fmla="*/ 138 h 140"/>
                <a:gd name="T20" fmla="*/ 94 w 132"/>
                <a:gd name="T21" fmla="*/ 134 h 140"/>
                <a:gd name="T22" fmla="*/ 86 w 132"/>
                <a:gd name="T23" fmla="*/ 124 h 140"/>
                <a:gd name="T24" fmla="*/ 96 w 132"/>
                <a:gd name="T25" fmla="*/ 118 h 140"/>
                <a:gd name="T26" fmla="*/ 100 w 132"/>
                <a:gd name="T27" fmla="*/ 106 h 140"/>
                <a:gd name="T28" fmla="*/ 92 w 132"/>
                <a:gd name="T29" fmla="*/ 84 h 140"/>
                <a:gd name="T30" fmla="*/ 100 w 132"/>
                <a:gd name="T31" fmla="*/ 84 h 140"/>
                <a:gd name="T32" fmla="*/ 118 w 132"/>
                <a:gd name="T33" fmla="*/ 78 h 140"/>
                <a:gd name="T34" fmla="*/ 116 w 132"/>
                <a:gd name="T35" fmla="*/ 72 h 140"/>
                <a:gd name="T36" fmla="*/ 128 w 132"/>
                <a:gd name="T37" fmla="*/ 56 h 140"/>
                <a:gd name="T38" fmla="*/ 120 w 132"/>
                <a:gd name="T39" fmla="*/ 52 h 140"/>
                <a:gd name="T40" fmla="*/ 114 w 132"/>
                <a:gd name="T41" fmla="*/ 48 h 140"/>
                <a:gd name="T42" fmla="*/ 124 w 132"/>
                <a:gd name="T43" fmla="*/ 42 h 140"/>
                <a:gd name="T44" fmla="*/ 128 w 132"/>
                <a:gd name="T45" fmla="*/ 40 h 140"/>
                <a:gd name="T46" fmla="*/ 130 w 132"/>
                <a:gd name="T47" fmla="*/ 12 h 140"/>
                <a:gd name="T48" fmla="*/ 118 w 132"/>
                <a:gd name="T49" fmla="*/ 2 h 140"/>
                <a:gd name="T50" fmla="*/ 82 w 132"/>
                <a:gd name="T51" fmla="*/ 6 h 140"/>
                <a:gd name="T52" fmla="*/ 66 w 132"/>
                <a:gd name="T53" fmla="*/ 22 h 140"/>
                <a:gd name="T54" fmla="*/ 70 w 132"/>
                <a:gd name="T55" fmla="*/ 28 h 140"/>
                <a:gd name="T56" fmla="*/ 74 w 132"/>
                <a:gd name="T57" fmla="*/ 32 h 140"/>
                <a:gd name="T58" fmla="*/ 76 w 132"/>
                <a:gd name="T59" fmla="*/ 44 h 140"/>
                <a:gd name="T60" fmla="*/ 84 w 132"/>
                <a:gd name="T61" fmla="*/ 50 h 140"/>
                <a:gd name="T62" fmla="*/ 70 w 132"/>
                <a:gd name="T63" fmla="*/ 62 h 140"/>
                <a:gd name="T64" fmla="*/ 56 w 132"/>
                <a:gd name="T65" fmla="*/ 52 h 140"/>
                <a:gd name="T66" fmla="*/ 66 w 132"/>
                <a:gd name="T67" fmla="*/ 40 h 140"/>
                <a:gd name="T68" fmla="*/ 58 w 132"/>
                <a:gd name="T69" fmla="*/ 34 h 140"/>
                <a:gd name="T70" fmla="*/ 60 w 132"/>
                <a:gd name="T71" fmla="*/ 24 h 140"/>
                <a:gd name="T72" fmla="*/ 46 w 132"/>
                <a:gd name="T73" fmla="*/ 28 h 140"/>
                <a:gd name="T74" fmla="*/ 36 w 132"/>
                <a:gd name="T75" fmla="*/ 62 h 140"/>
                <a:gd name="T76" fmla="*/ 24 w 132"/>
                <a:gd name="T77" fmla="*/ 80 h 140"/>
                <a:gd name="T78" fmla="*/ 18 w 132"/>
                <a:gd name="T79" fmla="*/ 86 h 140"/>
                <a:gd name="T80" fmla="*/ 12 w 132"/>
                <a:gd name="T81" fmla="*/ 92 h 140"/>
                <a:gd name="T82" fmla="*/ 22 w 132"/>
                <a:gd name="T83" fmla="*/ 98 h 140"/>
                <a:gd name="T84" fmla="*/ 4 w 132"/>
                <a:gd name="T85" fmla="*/ 98 h 140"/>
                <a:gd name="T86" fmla="*/ 8 w 132"/>
                <a:gd name="T87" fmla="*/ 102 h 140"/>
                <a:gd name="T88" fmla="*/ 24 w 132"/>
                <a:gd name="T89" fmla="*/ 104 h 140"/>
                <a:gd name="T90" fmla="*/ 26 w 132"/>
                <a:gd name="T91" fmla="*/ 108 h 140"/>
                <a:gd name="T92" fmla="*/ 12 w 132"/>
                <a:gd name="T93" fmla="*/ 108 h 140"/>
                <a:gd name="T94" fmla="*/ 0 w 132"/>
                <a:gd name="T95" fmla="*/ 108 h 140"/>
                <a:gd name="T96" fmla="*/ 0 w 132"/>
                <a:gd name="T97" fmla="*/ 10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40">
                  <a:moveTo>
                    <a:pt x="2" y="114"/>
                  </a:moveTo>
                  <a:lnTo>
                    <a:pt x="2" y="114"/>
                  </a:lnTo>
                  <a:lnTo>
                    <a:pt x="4" y="114"/>
                  </a:lnTo>
                  <a:lnTo>
                    <a:pt x="8" y="114"/>
                  </a:lnTo>
                  <a:lnTo>
                    <a:pt x="8" y="114"/>
                  </a:lnTo>
                  <a:lnTo>
                    <a:pt x="12" y="114"/>
                  </a:lnTo>
                  <a:lnTo>
                    <a:pt x="14" y="116"/>
                  </a:lnTo>
                  <a:lnTo>
                    <a:pt x="18" y="116"/>
                  </a:lnTo>
                  <a:lnTo>
                    <a:pt x="22" y="114"/>
                  </a:lnTo>
                  <a:lnTo>
                    <a:pt x="22" y="114"/>
                  </a:lnTo>
                  <a:lnTo>
                    <a:pt x="30" y="112"/>
                  </a:lnTo>
                  <a:lnTo>
                    <a:pt x="34" y="110"/>
                  </a:lnTo>
                  <a:lnTo>
                    <a:pt x="36" y="108"/>
                  </a:lnTo>
                  <a:lnTo>
                    <a:pt x="38" y="106"/>
                  </a:lnTo>
                  <a:lnTo>
                    <a:pt x="38" y="106"/>
                  </a:lnTo>
                  <a:lnTo>
                    <a:pt x="38" y="102"/>
                  </a:lnTo>
                  <a:lnTo>
                    <a:pt x="40" y="102"/>
                  </a:lnTo>
                  <a:lnTo>
                    <a:pt x="42" y="104"/>
                  </a:lnTo>
                  <a:lnTo>
                    <a:pt x="46" y="104"/>
                  </a:lnTo>
                  <a:lnTo>
                    <a:pt x="46" y="104"/>
                  </a:lnTo>
                  <a:lnTo>
                    <a:pt x="48" y="104"/>
                  </a:lnTo>
                  <a:lnTo>
                    <a:pt x="50" y="106"/>
                  </a:lnTo>
                  <a:lnTo>
                    <a:pt x="50" y="106"/>
                  </a:lnTo>
                  <a:lnTo>
                    <a:pt x="54" y="106"/>
                  </a:lnTo>
                  <a:lnTo>
                    <a:pt x="54" y="106"/>
                  </a:lnTo>
                  <a:lnTo>
                    <a:pt x="58" y="106"/>
                  </a:lnTo>
                  <a:lnTo>
                    <a:pt x="60" y="108"/>
                  </a:lnTo>
                  <a:lnTo>
                    <a:pt x="64" y="112"/>
                  </a:lnTo>
                  <a:lnTo>
                    <a:pt x="68" y="114"/>
                  </a:lnTo>
                  <a:lnTo>
                    <a:pt x="76" y="114"/>
                  </a:lnTo>
                  <a:lnTo>
                    <a:pt x="76" y="114"/>
                  </a:lnTo>
                  <a:lnTo>
                    <a:pt x="82" y="116"/>
                  </a:lnTo>
                  <a:lnTo>
                    <a:pt x="84" y="118"/>
                  </a:lnTo>
                  <a:lnTo>
                    <a:pt x="84" y="118"/>
                  </a:lnTo>
                  <a:lnTo>
                    <a:pt x="84" y="122"/>
                  </a:lnTo>
                  <a:lnTo>
                    <a:pt x="82" y="126"/>
                  </a:lnTo>
                  <a:lnTo>
                    <a:pt x="80" y="132"/>
                  </a:lnTo>
                  <a:lnTo>
                    <a:pt x="80" y="136"/>
                  </a:lnTo>
                  <a:lnTo>
                    <a:pt x="80" y="136"/>
                  </a:lnTo>
                  <a:lnTo>
                    <a:pt x="82" y="138"/>
                  </a:lnTo>
                  <a:lnTo>
                    <a:pt x="90" y="140"/>
                  </a:lnTo>
                  <a:lnTo>
                    <a:pt x="90" y="140"/>
                  </a:lnTo>
                  <a:lnTo>
                    <a:pt x="92" y="138"/>
                  </a:lnTo>
                  <a:lnTo>
                    <a:pt x="94" y="134"/>
                  </a:lnTo>
                  <a:lnTo>
                    <a:pt x="94" y="132"/>
                  </a:lnTo>
                  <a:lnTo>
                    <a:pt x="90" y="128"/>
                  </a:lnTo>
                  <a:lnTo>
                    <a:pt x="90" y="128"/>
                  </a:lnTo>
                  <a:lnTo>
                    <a:pt x="86" y="124"/>
                  </a:lnTo>
                  <a:lnTo>
                    <a:pt x="90" y="124"/>
                  </a:lnTo>
                  <a:lnTo>
                    <a:pt x="94" y="122"/>
                  </a:lnTo>
                  <a:lnTo>
                    <a:pt x="94" y="120"/>
                  </a:lnTo>
                  <a:lnTo>
                    <a:pt x="96" y="118"/>
                  </a:lnTo>
                  <a:lnTo>
                    <a:pt x="96" y="118"/>
                  </a:lnTo>
                  <a:lnTo>
                    <a:pt x="96" y="114"/>
                  </a:lnTo>
                  <a:lnTo>
                    <a:pt x="98" y="110"/>
                  </a:lnTo>
                  <a:lnTo>
                    <a:pt x="100" y="106"/>
                  </a:lnTo>
                  <a:lnTo>
                    <a:pt x="96" y="98"/>
                  </a:lnTo>
                  <a:lnTo>
                    <a:pt x="96" y="98"/>
                  </a:lnTo>
                  <a:lnTo>
                    <a:pt x="90" y="88"/>
                  </a:lnTo>
                  <a:lnTo>
                    <a:pt x="92" y="84"/>
                  </a:lnTo>
                  <a:lnTo>
                    <a:pt x="94" y="84"/>
                  </a:lnTo>
                  <a:lnTo>
                    <a:pt x="94" y="84"/>
                  </a:lnTo>
                  <a:lnTo>
                    <a:pt x="100" y="84"/>
                  </a:lnTo>
                  <a:lnTo>
                    <a:pt x="100" y="84"/>
                  </a:lnTo>
                  <a:lnTo>
                    <a:pt x="108" y="84"/>
                  </a:lnTo>
                  <a:lnTo>
                    <a:pt x="108" y="84"/>
                  </a:lnTo>
                  <a:lnTo>
                    <a:pt x="118" y="80"/>
                  </a:lnTo>
                  <a:lnTo>
                    <a:pt x="118" y="78"/>
                  </a:lnTo>
                  <a:lnTo>
                    <a:pt x="118" y="76"/>
                  </a:lnTo>
                  <a:lnTo>
                    <a:pt x="118" y="76"/>
                  </a:lnTo>
                  <a:lnTo>
                    <a:pt x="116" y="74"/>
                  </a:lnTo>
                  <a:lnTo>
                    <a:pt x="116" y="72"/>
                  </a:lnTo>
                  <a:lnTo>
                    <a:pt x="120" y="68"/>
                  </a:lnTo>
                  <a:lnTo>
                    <a:pt x="126" y="64"/>
                  </a:lnTo>
                  <a:lnTo>
                    <a:pt x="126" y="60"/>
                  </a:lnTo>
                  <a:lnTo>
                    <a:pt x="128" y="56"/>
                  </a:lnTo>
                  <a:lnTo>
                    <a:pt x="128" y="56"/>
                  </a:lnTo>
                  <a:lnTo>
                    <a:pt x="126" y="54"/>
                  </a:lnTo>
                  <a:lnTo>
                    <a:pt x="124" y="52"/>
                  </a:lnTo>
                  <a:lnTo>
                    <a:pt x="120" y="52"/>
                  </a:lnTo>
                  <a:lnTo>
                    <a:pt x="116" y="52"/>
                  </a:lnTo>
                  <a:lnTo>
                    <a:pt x="116" y="50"/>
                  </a:lnTo>
                  <a:lnTo>
                    <a:pt x="114" y="48"/>
                  </a:lnTo>
                  <a:lnTo>
                    <a:pt x="114" y="48"/>
                  </a:lnTo>
                  <a:lnTo>
                    <a:pt x="116" y="44"/>
                  </a:lnTo>
                  <a:lnTo>
                    <a:pt x="118" y="42"/>
                  </a:lnTo>
                  <a:lnTo>
                    <a:pt x="118" y="42"/>
                  </a:lnTo>
                  <a:lnTo>
                    <a:pt x="124" y="42"/>
                  </a:lnTo>
                  <a:lnTo>
                    <a:pt x="124" y="42"/>
                  </a:lnTo>
                  <a:lnTo>
                    <a:pt x="126" y="42"/>
                  </a:lnTo>
                  <a:lnTo>
                    <a:pt x="126" y="42"/>
                  </a:lnTo>
                  <a:lnTo>
                    <a:pt x="128" y="40"/>
                  </a:lnTo>
                  <a:lnTo>
                    <a:pt x="130" y="36"/>
                  </a:lnTo>
                  <a:lnTo>
                    <a:pt x="132" y="12"/>
                  </a:lnTo>
                  <a:lnTo>
                    <a:pt x="132" y="12"/>
                  </a:lnTo>
                  <a:lnTo>
                    <a:pt x="130" y="12"/>
                  </a:lnTo>
                  <a:lnTo>
                    <a:pt x="126" y="10"/>
                  </a:lnTo>
                  <a:lnTo>
                    <a:pt x="122" y="4"/>
                  </a:lnTo>
                  <a:lnTo>
                    <a:pt x="122" y="4"/>
                  </a:lnTo>
                  <a:lnTo>
                    <a:pt x="118" y="2"/>
                  </a:lnTo>
                  <a:lnTo>
                    <a:pt x="112" y="0"/>
                  </a:lnTo>
                  <a:lnTo>
                    <a:pt x="92" y="2"/>
                  </a:lnTo>
                  <a:lnTo>
                    <a:pt x="92" y="2"/>
                  </a:lnTo>
                  <a:lnTo>
                    <a:pt x="82" y="6"/>
                  </a:lnTo>
                  <a:lnTo>
                    <a:pt x="76" y="8"/>
                  </a:lnTo>
                  <a:lnTo>
                    <a:pt x="68" y="16"/>
                  </a:lnTo>
                  <a:lnTo>
                    <a:pt x="66" y="22"/>
                  </a:lnTo>
                  <a:lnTo>
                    <a:pt x="66" y="22"/>
                  </a:lnTo>
                  <a:lnTo>
                    <a:pt x="68" y="24"/>
                  </a:lnTo>
                  <a:lnTo>
                    <a:pt x="68" y="24"/>
                  </a:lnTo>
                  <a:lnTo>
                    <a:pt x="70" y="24"/>
                  </a:lnTo>
                  <a:lnTo>
                    <a:pt x="70" y="28"/>
                  </a:lnTo>
                  <a:lnTo>
                    <a:pt x="70" y="30"/>
                  </a:lnTo>
                  <a:lnTo>
                    <a:pt x="72" y="32"/>
                  </a:lnTo>
                  <a:lnTo>
                    <a:pt x="72" y="32"/>
                  </a:lnTo>
                  <a:lnTo>
                    <a:pt x="74" y="32"/>
                  </a:lnTo>
                  <a:lnTo>
                    <a:pt x="76" y="34"/>
                  </a:lnTo>
                  <a:lnTo>
                    <a:pt x="76" y="38"/>
                  </a:lnTo>
                  <a:lnTo>
                    <a:pt x="76" y="42"/>
                  </a:lnTo>
                  <a:lnTo>
                    <a:pt x="76" y="44"/>
                  </a:lnTo>
                  <a:lnTo>
                    <a:pt x="78" y="44"/>
                  </a:lnTo>
                  <a:lnTo>
                    <a:pt x="78" y="44"/>
                  </a:lnTo>
                  <a:lnTo>
                    <a:pt x="82" y="46"/>
                  </a:lnTo>
                  <a:lnTo>
                    <a:pt x="84" y="50"/>
                  </a:lnTo>
                  <a:lnTo>
                    <a:pt x="84" y="54"/>
                  </a:lnTo>
                  <a:lnTo>
                    <a:pt x="82" y="56"/>
                  </a:lnTo>
                  <a:lnTo>
                    <a:pt x="74" y="62"/>
                  </a:lnTo>
                  <a:lnTo>
                    <a:pt x="70" y="62"/>
                  </a:lnTo>
                  <a:lnTo>
                    <a:pt x="66" y="62"/>
                  </a:lnTo>
                  <a:lnTo>
                    <a:pt x="66" y="62"/>
                  </a:lnTo>
                  <a:lnTo>
                    <a:pt x="60" y="56"/>
                  </a:lnTo>
                  <a:lnTo>
                    <a:pt x="56" y="52"/>
                  </a:lnTo>
                  <a:lnTo>
                    <a:pt x="56" y="46"/>
                  </a:lnTo>
                  <a:lnTo>
                    <a:pt x="62" y="44"/>
                  </a:lnTo>
                  <a:lnTo>
                    <a:pt x="62" y="44"/>
                  </a:lnTo>
                  <a:lnTo>
                    <a:pt x="66" y="40"/>
                  </a:lnTo>
                  <a:lnTo>
                    <a:pt x="64" y="38"/>
                  </a:lnTo>
                  <a:lnTo>
                    <a:pt x="60" y="36"/>
                  </a:lnTo>
                  <a:lnTo>
                    <a:pt x="58" y="34"/>
                  </a:lnTo>
                  <a:lnTo>
                    <a:pt x="58" y="34"/>
                  </a:lnTo>
                  <a:lnTo>
                    <a:pt x="60" y="28"/>
                  </a:lnTo>
                  <a:lnTo>
                    <a:pt x="62" y="24"/>
                  </a:lnTo>
                  <a:lnTo>
                    <a:pt x="62" y="24"/>
                  </a:lnTo>
                  <a:lnTo>
                    <a:pt x="60" y="24"/>
                  </a:lnTo>
                  <a:lnTo>
                    <a:pt x="52" y="28"/>
                  </a:lnTo>
                  <a:lnTo>
                    <a:pt x="52" y="28"/>
                  </a:lnTo>
                  <a:lnTo>
                    <a:pt x="48" y="26"/>
                  </a:lnTo>
                  <a:lnTo>
                    <a:pt x="46" y="28"/>
                  </a:lnTo>
                  <a:lnTo>
                    <a:pt x="44" y="34"/>
                  </a:lnTo>
                  <a:lnTo>
                    <a:pt x="42" y="46"/>
                  </a:lnTo>
                  <a:lnTo>
                    <a:pt x="36" y="62"/>
                  </a:lnTo>
                  <a:lnTo>
                    <a:pt x="36" y="62"/>
                  </a:lnTo>
                  <a:lnTo>
                    <a:pt x="30" y="74"/>
                  </a:lnTo>
                  <a:lnTo>
                    <a:pt x="26" y="76"/>
                  </a:lnTo>
                  <a:lnTo>
                    <a:pt x="24" y="78"/>
                  </a:lnTo>
                  <a:lnTo>
                    <a:pt x="24" y="80"/>
                  </a:lnTo>
                  <a:lnTo>
                    <a:pt x="24" y="80"/>
                  </a:lnTo>
                  <a:lnTo>
                    <a:pt x="24" y="82"/>
                  </a:lnTo>
                  <a:lnTo>
                    <a:pt x="22" y="84"/>
                  </a:lnTo>
                  <a:lnTo>
                    <a:pt x="18" y="86"/>
                  </a:lnTo>
                  <a:lnTo>
                    <a:pt x="12" y="88"/>
                  </a:lnTo>
                  <a:lnTo>
                    <a:pt x="10" y="90"/>
                  </a:lnTo>
                  <a:lnTo>
                    <a:pt x="12" y="92"/>
                  </a:lnTo>
                  <a:lnTo>
                    <a:pt x="12" y="92"/>
                  </a:lnTo>
                  <a:lnTo>
                    <a:pt x="16" y="94"/>
                  </a:lnTo>
                  <a:lnTo>
                    <a:pt x="24" y="94"/>
                  </a:lnTo>
                  <a:lnTo>
                    <a:pt x="28" y="96"/>
                  </a:lnTo>
                  <a:lnTo>
                    <a:pt x="22" y="98"/>
                  </a:lnTo>
                  <a:lnTo>
                    <a:pt x="22" y="98"/>
                  </a:lnTo>
                  <a:lnTo>
                    <a:pt x="10" y="96"/>
                  </a:lnTo>
                  <a:lnTo>
                    <a:pt x="6" y="96"/>
                  </a:lnTo>
                  <a:lnTo>
                    <a:pt x="4" y="98"/>
                  </a:lnTo>
                  <a:lnTo>
                    <a:pt x="4" y="98"/>
                  </a:lnTo>
                  <a:lnTo>
                    <a:pt x="2" y="98"/>
                  </a:lnTo>
                  <a:lnTo>
                    <a:pt x="4" y="100"/>
                  </a:lnTo>
                  <a:lnTo>
                    <a:pt x="8" y="102"/>
                  </a:lnTo>
                  <a:lnTo>
                    <a:pt x="14" y="104"/>
                  </a:lnTo>
                  <a:lnTo>
                    <a:pt x="20" y="104"/>
                  </a:lnTo>
                  <a:lnTo>
                    <a:pt x="20" y="104"/>
                  </a:lnTo>
                  <a:lnTo>
                    <a:pt x="24" y="104"/>
                  </a:lnTo>
                  <a:lnTo>
                    <a:pt x="26" y="106"/>
                  </a:lnTo>
                  <a:lnTo>
                    <a:pt x="26" y="106"/>
                  </a:lnTo>
                  <a:lnTo>
                    <a:pt x="26" y="108"/>
                  </a:lnTo>
                  <a:lnTo>
                    <a:pt x="26" y="108"/>
                  </a:lnTo>
                  <a:lnTo>
                    <a:pt x="20" y="108"/>
                  </a:lnTo>
                  <a:lnTo>
                    <a:pt x="16" y="110"/>
                  </a:lnTo>
                  <a:lnTo>
                    <a:pt x="12" y="108"/>
                  </a:lnTo>
                  <a:lnTo>
                    <a:pt x="12" y="108"/>
                  </a:lnTo>
                  <a:lnTo>
                    <a:pt x="8" y="106"/>
                  </a:lnTo>
                  <a:lnTo>
                    <a:pt x="6" y="106"/>
                  </a:lnTo>
                  <a:lnTo>
                    <a:pt x="0" y="108"/>
                  </a:lnTo>
                  <a:lnTo>
                    <a:pt x="0" y="108"/>
                  </a:lnTo>
                  <a:lnTo>
                    <a:pt x="0" y="108"/>
                  </a:lnTo>
                  <a:lnTo>
                    <a:pt x="0" y="108"/>
                  </a:lnTo>
                  <a:lnTo>
                    <a:pt x="0" y="108"/>
                  </a:lnTo>
                  <a:lnTo>
                    <a:pt x="0" y="108"/>
                  </a:lnTo>
                  <a:lnTo>
                    <a:pt x="2" y="110"/>
                  </a:lnTo>
                  <a:lnTo>
                    <a:pt x="2" y="114"/>
                  </a:lnTo>
                  <a:lnTo>
                    <a:pt x="2" y="1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1" name="Freeform 237"/>
            <p:cNvSpPr>
              <a:spLocks/>
            </p:cNvSpPr>
            <p:nvPr/>
          </p:nvSpPr>
          <p:spPr bwMode="auto">
            <a:xfrm>
              <a:off x="4578350" y="3038475"/>
              <a:ext cx="22225" cy="0"/>
            </a:xfrm>
            <a:custGeom>
              <a:avLst/>
              <a:gdLst>
                <a:gd name="T0" fmla="*/ 6 w 14"/>
                <a:gd name="T1" fmla="*/ 6 w 14"/>
                <a:gd name="T2" fmla="*/ 14 w 14"/>
                <a:gd name="T3" fmla="*/ 14 w 14"/>
                <a:gd name="T4" fmla="*/ 6 w 14"/>
                <a:gd name="T5" fmla="*/ 6 w 14"/>
                <a:gd name="T6" fmla="*/ 0 w 14"/>
                <a:gd name="T7" fmla="*/ 0 w 14"/>
                <a:gd name="T8" fmla="*/ 6 w 14"/>
                <a:gd name="T9" fmla="*/ 6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4">
                  <a:moveTo>
                    <a:pt x="6" y="0"/>
                  </a:moveTo>
                  <a:lnTo>
                    <a:pt x="6" y="0"/>
                  </a:lnTo>
                  <a:lnTo>
                    <a:pt x="14" y="0"/>
                  </a:lnTo>
                  <a:lnTo>
                    <a:pt x="14" y="0"/>
                  </a:lnTo>
                  <a:lnTo>
                    <a:pt x="6" y="0"/>
                  </a:lnTo>
                  <a:lnTo>
                    <a:pt x="6" y="0"/>
                  </a:lnTo>
                  <a:lnTo>
                    <a:pt x="0" y="0"/>
                  </a:lnTo>
                  <a:lnTo>
                    <a:pt x="0" y="0"/>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2" name="Freeform 238"/>
            <p:cNvSpPr>
              <a:spLocks/>
            </p:cNvSpPr>
            <p:nvPr/>
          </p:nvSpPr>
          <p:spPr bwMode="auto">
            <a:xfrm>
              <a:off x="4616450" y="2971800"/>
              <a:ext cx="12700" cy="0"/>
            </a:xfrm>
            <a:custGeom>
              <a:avLst/>
              <a:gdLst>
                <a:gd name="T0" fmla="*/ 0 w 8"/>
                <a:gd name="T1" fmla="*/ 0 w 8"/>
                <a:gd name="T2" fmla="*/ 6 w 8"/>
                <a:gd name="T3" fmla="*/ 6 w 8"/>
                <a:gd name="T4" fmla="*/ 8 w 8"/>
                <a:gd name="T5" fmla="*/ 8 w 8"/>
                <a:gd name="T6" fmla="*/ 6 w 8"/>
                <a:gd name="T7" fmla="*/ 6 w 8"/>
                <a:gd name="T8" fmla="*/ 0 w 8"/>
                <a:gd name="T9" fmla="*/ 0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8">
                  <a:moveTo>
                    <a:pt x="0" y="0"/>
                  </a:moveTo>
                  <a:lnTo>
                    <a:pt x="0" y="0"/>
                  </a:lnTo>
                  <a:lnTo>
                    <a:pt x="6" y="0"/>
                  </a:lnTo>
                  <a:lnTo>
                    <a:pt x="6" y="0"/>
                  </a:lnTo>
                  <a:lnTo>
                    <a:pt x="8" y="0"/>
                  </a:lnTo>
                  <a:lnTo>
                    <a:pt x="8" y="0"/>
                  </a:lnTo>
                  <a:lnTo>
                    <a:pt x="6" y="0"/>
                  </a:lnTo>
                  <a:lnTo>
                    <a:pt x="6"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3" name="Freeform 239"/>
            <p:cNvSpPr>
              <a:spLocks/>
            </p:cNvSpPr>
            <p:nvPr/>
          </p:nvSpPr>
          <p:spPr bwMode="auto">
            <a:xfrm>
              <a:off x="4384675" y="3067050"/>
              <a:ext cx="209550" cy="158750"/>
            </a:xfrm>
            <a:custGeom>
              <a:avLst/>
              <a:gdLst>
                <a:gd name="T0" fmla="*/ 24 w 132"/>
                <a:gd name="T1" fmla="*/ 44 h 100"/>
                <a:gd name="T2" fmla="*/ 32 w 132"/>
                <a:gd name="T3" fmla="*/ 50 h 100"/>
                <a:gd name="T4" fmla="*/ 38 w 132"/>
                <a:gd name="T5" fmla="*/ 54 h 100"/>
                <a:gd name="T6" fmla="*/ 40 w 132"/>
                <a:gd name="T7" fmla="*/ 56 h 100"/>
                <a:gd name="T8" fmla="*/ 48 w 132"/>
                <a:gd name="T9" fmla="*/ 58 h 100"/>
                <a:gd name="T10" fmla="*/ 56 w 132"/>
                <a:gd name="T11" fmla="*/ 66 h 100"/>
                <a:gd name="T12" fmla="*/ 58 w 132"/>
                <a:gd name="T13" fmla="*/ 70 h 100"/>
                <a:gd name="T14" fmla="*/ 62 w 132"/>
                <a:gd name="T15" fmla="*/ 80 h 100"/>
                <a:gd name="T16" fmla="*/ 68 w 132"/>
                <a:gd name="T17" fmla="*/ 76 h 100"/>
                <a:gd name="T18" fmla="*/ 78 w 132"/>
                <a:gd name="T19" fmla="*/ 68 h 100"/>
                <a:gd name="T20" fmla="*/ 80 w 132"/>
                <a:gd name="T21" fmla="*/ 68 h 100"/>
                <a:gd name="T22" fmla="*/ 82 w 132"/>
                <a:gd name="T23" fmla="*/ 72 h 100"/>
                <a:gd name="T24" fmla="*/ 80 w 132"/>
                <a:gd name="T25" fmla="*/ 80 h 100"/>
                <a:gd name="T26" fmla="*/ 82 w 132"/>
                <a:gd name="T27" fmla="*/ 84 h 100"/>
                <a:gd name="T28" fmla="*/ 88 w 132"/>
                <a:gd name="T29" fmla="*/ 88 h 100"/>
                <a:gd name="T30" fmla="*/ 98 w 132"/>
                <a:gd name="T31" fmla="*/ 98 h 100"/>
                <a:gd name="T32" fmla="*/ 108 w 132"/>
                <a:gd name="T33" fmla="*/ 100 h 100"/>
                <a:gd name="T34" fmla="*/ 112 w 132"/>
                <a:gd name="T35" fmla="*/ 100 h 100"/>
                <a:gd name="T36" fmla="*/ 110 w 132"/>
                <a:gd name="T37" fmla="*/ 82 h 100"/>
                <a:gd name="T38" fmla="*/ 112 w 132"/>
                <a:gd name="T39" fmla="*/ 78 h 100"/>
                <a:gd name="T40" fmla="*/ 118 w 132"/>
                <a:gd name="T41" fmla="*/ 70 h 100"/>
                <a:gd name="T42" fmla="*/ 124 w 132"/>
                <a:gd name="T43" fmla="*/ 66 h 100"/>
                <a:gd name="T44" fmla="*/ 124 w 132"/>
                <a:gd name="T45" fmla="*/ 66 h 100"/>
                <a:gd name="T46" fmla="*/ 124 w 132"/>
                <a:gd name="T47" fmla="*/ 66 h 100"/>
                <a:gd name="T48" fmla="*/ 124 w 132"/>
                <a:gd name="T49" fmla="*/ 66 h 100"/>
                <a:gd name="T50" fmla="*/ 130 w 132"/>
                <a:gd name="T51" fmla="*/ 60 h 100"/>
                <a:gd name="T52" fmla="*/ 130 w 132"/>
                <a:gd name="T53" fmla="*/ 52 h 100"/>
                <a:gd name="T54" fmla="*/ 128 w 132"/>
                <a:gd name="T55" fmla="*/ 50 h 100"/>
                <a:gd name="T56" fmla="*/ 128 w 132"/>
                <a:gd name="T57" fmla="*/ 48 h 100"/>
                <a:gd name="T58" fmla="*/ 124 w 132"/>
                <a:gd name="T59" fmla="*/ 42 h 100"/>
                <a:gd name="T60" fmla="*/ 118 w 132"/>
                <a:gd name="T61" fmla="*/ 38 h 100"/>
                <a:gd name="T62" fmla="*/ 110 w 132"/>
                <a:gd name="T63" fmla="*/ 36 h 100"/>
                <a:gd name="T64" fmla="*/ 108 w 132"/>
                <a:gd name="T65" fmla="*/ 34 h 100"/>
                <a:gd name="T66" fmla="*/ 108 w 132"/>
                <a:gd name="T67" fmla="*/ 24 h 100"/>
                <a:gd name="T68" fmla="*/ 112 w 132"/>
                <a:gd name="T69" fmla="*/ 16 h 100"/>
                <a:gd name="T70" fmla="*/ 110 w 132"/>
                <a:gd name="T71" fmla="*/ 14 h 100"/>
                <a:gd name="T72" fmla="*/ 104 w 132"/>
                <a:gd name="T73" fmla="*/ 12 h 100"/>
                <a:gd name="T74" fmla="*/ 92 w 132"/>
                <a:gd name="T75" fmla="*/ 10 h 100"/>
                <a:gd name="T76" fmla="*/ 86 w 132"/>
                <a:gd name="T77" fmla="*/ 4 h 100"/>
                <a:gd name="T78" fmla="*/ 82 w 132"/>
                <a:gd name="T79" fmla="*/ 4 h 100"/>
                <a:gd name="T80" fmla="*/ 78 w 132"/>
                <a:gd name="T81" fmla="*/ 4 h 100"/>
                <a:gd name="T82" fmla="*/ 74 w 132"/>
                <a:gd name="T83" fmla="*/ 2 h 100"/>
                <a:gd name="T84" fmla="*/ 70 w 132"/>
                <a:gd name="T85" fmla="*/ 2 h 100"/>
                <a:gd name="T86" fmla="*/ 68 w 132"/>
                <a:gd name="T87" fmla="*/ 0 h 100"/>
                <a:gd name="T88" fmla="*/ 66 w 132"/>
                <a:gd name="T89" fmla="*/ 4 h 100"/>
                <a:gd name="T90" fmla="*/ 62 w 132"/>
                <a:gd name="T91" fmla="*/ 8 h 100"/>
                <a:gd name="T92" fmla="*/ 50 w 132"/>
                <a:gd name="T93" fmla="*/ 12 h 100"/>
                <a:gd name="T94" fmla="*/ 46 w 132"/>
                <a:gd name="T95" fmla="*/ 14 h 100"/>
                <a:gd name="T96" fmla="*/ 40 w 132"/>
                <a:gd name="T97" fmla="*/ 12 h 100"/>
                <a:gd name="T98" fmla="*/ 36 w 132"/>
                <a:gd name="T99" fmla="*/ 12 h 100"/>
                <a:gd name="T100" fmla="*/ 30 w 132"/>
                <a:gd name="T101" fmla="*/ 12 h 100"/>
                <a:gd name="T102" fmla="*/ 30 w 132"/>
                <a:gd name="T103" fmla="*/ 8 h 100"/>
                <a:gd name="T104" fmla="*/ 28 w 132"/>
                <a:gd name="T105" fmla="*/ 6 h 100"/>
                <a:gd name="T106" fmla="*/ 6 w 132"/>
                <a:gd name="T107" fmla="*/ 18 h 100"/>
                <a:gd name="T108" fmla="*/ 0 w 132"/>
                <a:gd name="T109" fmla="*/ 20 h 100"/>
                <a:gd name="T110" fmla="*/ 8 w 132"/>
                <a:gd name="T111" fmla="*/ 36 h 100"/>
                <a:gd name="T112" fmla="*/ 14 w 132"/>
                <a:gd name="T113" fmla="*/ 38 h 100"/>
                <a:gd name="T114" fmla="*/ 22 w 132"/>
                <a:gd name="T115" fmla="*/ 40 h 100"/>
                <a:gd name="T116" fmla="*/ 24 w 132"/>
                <a:gd name="T117" fmla="*/ 4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00">
                  <a:moveTo>
                    <a:pt x="24" y="44"/>
                  </a:moveTo>
                  <a:lnTo>
                    <a:pt x="24" y="44"/>
                  </a:lnTo>
                  <a:lnTo>
                    <a:pt x="28" y="50"/>
                  </a:lnTo>
                  <a:lnTo>
                    <a:pt x="32" y="50"/>
                  </a:lnTo>
                  <a:lnTo>
                    <a:pt x="36" y="50"/>
                  </a:lnTo>
                  <a:lnTo>
                    <a:pt x="38" y="54"/>
                  </a:lnTo>
                  <a:lnTo>
                    <a:pt x="38" y="54"/>
                  </a:lnTo>
                  <a:lnTo>
                    <a:pt x="40" y="56"/>
                  </a:lnTo>
                  <a:lnTo>
                    <a:pt x="42" y="58"/>
                  </a:lnTo>
                  <a:lnTo>
                    <a:pt x="48" y="58"/>
                  </a:lnTo>
                  <a:lnTo>
                    <a:pt x="54" y="62"/>
                  </a:lnTo>
                  <a:lnTo>
                    <a:pt x="56" y="66"/>
                  </a:lnTo>
                  <a:lnTo>
                    <a:pt x="58" y="70"/>
                  </a:lnTo>
                  <a:lnTo>
                    <a:pt x="58" y="70"/>
                  </a:lnTo>
                  <a:lnTo>
                    <a:pt x="60" y="76"/>
                  </a:lnTo>
                  <a:lnTo>
                    <a:pt x="62" y="80"/>
                  </a:lnTo>
                  <a:lnTo>
                    <a:pt x="64" y="78"/>
                  </a:lnTo>
                  <a:lnTo>
                    <a:pt x="68" y="76"/>
                  </a:lnTo>
                  <a:lnTo>
                    <a:pt x="74" y="70"/>
                  </a:lnTo>
                  <a:lnTo>
                    <a:pt x="78" y="68"/>
                  </a:lnTo>
                  <a:lnTo>
                    <a:pt x="80" y="68"/>
                  </a:lnTo>
                  <a:lnTo>
                    <a:pt x="80" y="68"/>
                  </a:lnTo>
                  <a:lnTo>
                    <a:pt x="82" y="70"/>
                  </a:lnTo>
                  <a:lnTo>
                    <a:pt x="82" y="72"/>
                  </a:lnTo>
                  <a:lnTo>
                    <a:pt x="80" y="76"/>
                  </a:lnTo>
                  <a:lnTo>
                    <a:pt x="80" y="80"/>
                  </a:lnTo>
                  <a:lnTo>
                    <a:pt x="80" y="82"/>
                  </a:lnTo>
                  <a:lnTo>
                    <a:pt x="82" y="84"/>
                  </a:lnTo>
                  <a:lnTo>
                    <a:pt x="88" y="88"/>
                  </a:lnTo>
                  <a:lnTo>
                    <a:pt x="88" y="88"/>
                  </a:lnTo>
                  <a:lnTo>
                    <a:pt x="94" y="92"/>
                  </a:lnTo>
                  <a:lnTo>
                    <a:pt x="98" y="98"/>
                  </a:lnTo>
                  <a:lnTo>
                    <a:pt x="104" y="100"/>
                  </a:lnTo>
                  <a:lnTo>
                    <a:pt x="108" y="100"/>
                  </a:lnTo>
                  <a:lnTo>
                    <a:pt x="112" y="100"/>
                  </a:lnTo>
                  <a:lnTo>
                    <a:pt x="112" y="100"/>
                  </a:lnTo>
                  <a:lnTo>
                    <a:pt x="112" y="92"/>
                  </a:lnTo>
                  <a:lnTo>
                    <a:pt x="110" y="82"/>
                  </a:lnTo>
                  <a:lnTo>
                    <a:pt x="110" y="82"/>
                  </a:lnTo>
                  <a:lnTo>
                    <a:pt x="112" y="78"/>
                  </a:lnTo>
                  <a:lnTo>
                    <a:pt x="114" y="74"/>
                  </a:lnTo>
                  <a:lnTo>
                    <a:pt x="118" y="70"/>
                  </a:lnTo>
                  <a:lnTo>
                    <a:pt x="124" y="66"/>
                  </a:lnTo>
                  <a:lnTo>
                    <a:pt x="124" y="66"/>
                  </a:lnTo>
                  <a:lnTo>
                    <a:pt x="124" y="66"/>
                  </a:lnTo>
                  <a:lnTo>
                    <a:pt x="124" y="66"/>
                  </a:lnTo>
                  <a:lnTo>
                    <a:pt x="124" y="66"/>
                  </a:lnTo>
                  <a:lnTo>
                    <a:pt x="124" y="66"/>
                  </a:lnTo>
                  <a:lnTo>
                    <a:pt x="124" y="66"/>
                  </a:lnTo>
                  <a:lnTo>
                    <a:pt x="124" y="66"/>
                  </a:lnTo>
                  <a:lnTo>
                    <a:pt x="130" y="60"/>
                  </a:lnTo>
                  <a:lnTo>
                    <a:pt x="130" y="60"/>
                  </a:lnTo>
                  <a:lnTo>
                    <a:pt x="132" y="54"/>
                  </a:lnTo>
                  <a:lnTo>
                    <a:pt x="130" y="52"/>
                  </a:lnTo>
                  <a:lnTo>
                    <a:pt x="128" y="50"/>
                  </a:lnTo>
                  <a:lnTo>
                    <a:pt x="128" y="50"/>
                  </a:lnTo>
                  <a:lnTo>
                    <a:pt x="128" y="48"/>
                  </a:lnTo>
                  <a:lnTo>
                    <a:pt x="128" y="48"/>
                  </a:lnTo>
                  <a:lnTo>
                    <a:pt x="128" y="44"/>
                  </a:lnTo>
                  <a:lnTo>
                    <a:pt x="124" y="42"/>
                  </a:lnTo>
                  <a:lnTo>
                    <a:pt x="120" y="42"/>
                  </a:lnTo>
                  <a:lnTo>
                    <a:pt x="118" y="38"/>
                  </a:lnTo>
                  <a:lnTo>
                    <a:pt x="118" y="38"/>
                  </a:lnTo>
                  <a:lnTo>
                    <a:pt x="110" y="36"/>
                  </a:lnTo>
                  <a:lnTo>
                    <a:pt x="108" y="34"/>
                  </a:lnTo>
                  <a:lnTo>
                    <a:pt x="108" y="34"/>
                  </a:lnTo>
                  <a:lnTo>
                    <a:pt x="108" y="30"/>
                  </a:lnTo>
                  <a:lnTo>
                    <a:pt x="108" y="24"/>
                  </a:lnTo>
                  <a:lnTo>
                    <a:pt x="112" y="20"/>
                  </a:lnTo>
                  <a:lnTo>
                    <a:pt x="112" y="16"/>
                  </a:lnTo>
                  <a:lnTo>
                    <a:pt x="112" y="16"/>
                  </a:lnTo>
                  <a:lnTo>
                    <a:pt x="110" y="14"/>
                  </a:lnTo>
                  <a:lnTo>
                    <a:pt x="104" y="12"/>
                  </a:lnTo>
                  <a:lnTo>
                    <a:pt x="104" y="12"/>
                  </a:lnTo>
                  <a:lnTo>
                    <a:pt x="96" y="12"/>
                  </a:lnTo>
                  <a:lnTo>
                    <a:pt x="92" y="10"/>
                  </a:lnTo>
                  <a:lnTo>
                    <a:pt x="88" y="6"/>
                  </a:lnTo>
                  <a:lnTo>
                    <a:pt x="86" y="4"/>
                  </a:lnTo>
                  <a:lnTo>
                    <a:pt x="82" y="4"/>
                  </a:lnTo>
                  <a:lnTo>
                    <a:pt x="82" y="4"/>
                  </a:lnTo>
                  <a:lnTo>
                    <a:pt x="78" y="4"/>
                  </a:lnTo>
                  <a:lnTo>
                    <a:pt x="78" y="4"/>
                  </a:lnTo>
                  <a:lnTo>
                    <a:pt x="76" y="2"/>
                  </a:lnTo>
                  <a:lnTo>
                    <a:pt x="74" y="2"/>
                  </a:lnTo>
                  <a:lnTo>
                    <a:pt x="74" y="2"/>
                  </a:lnTo>
                  <a:lnTo>
                    <a:pt x="70" y="2"/>
                  </a:lnTo>
                  <a:lnTo>
                    <a:pt x="68" y="0"/>
                  </a:lnTo>
                  <a:lnTo>
                    <a:pt x="68" y="0"/>
                  </a:lnTo>
                  <a:lnTo>
                    <a:pt x="66" y="4"/>
                  </a:lnTo>
                  <a:lnTo>
                    <a:pt x="66" y="4"/>
                  </a:lnTo>
                  <a:lnTo>
                    <a:pt x="64" y="8"/>
                  </a:lnTo>
                  <a:lnTo>
                    <a:pt x="62" y="8"/>
                  </a:lnTo>
                  <a:lnTo>
                    <a:pt x="58" y="10"/>
                  </a:lnTo>
                  <a:lnTo>
                    <a:pt x="50" y="12"/>
                  </a:lnTo>
                  <a:lnTo>
                    <a:pt x="50" y="12"/>
                  </a:lnTo>
                  <a:lnTo>
                    <a:pt x="46" y="14"/>
                  </a:lnTo>
                  <a:lnTo>
                    <a:pt x="42" y="14"/>
                  </a:lnTo>
                  <a:lnTo>
                    <a:pt x="40" y="12"/>
                  </a:lnTo>
                  <a:lnTo>
                    <a:pt x="36" y="12"/>
                  </a:lnTo>
                  <a:lnTo>
                    <a:pt x="36" y="12"/>
                  </a:lnTo>
                  <a:lnTo>
                    <a:pt x="32" y="12"/>
                  </a:lnTo>
                  <a:lnTo>
                    <a:pt x="30" y="12"/>
                  </a:lnTo>
                  <a:lnTo>
                    <a:pt x="30" y="12"/>
                  </a:lnTo>
                  <a:lnTo>
                    <a:pt x="30" y="8"/>
                  </a:lnTo>
                  <a:lnTo>
                    <a:pt x="28" y="6"/>
                  </a:lnTo>
                  <a:lnTo>
                    <a:pt x="28" y="6"/>
                  </a:lnTo>
                  <a:lnTo>
                    <a:pt x="14" y="14"/>
                  </a:lnTo>
                  <a:lnTo>
                    <a:pt x="6" y="18"/>
                  </a:lnTo>
                  <a:lnTo>
                    <a:pt x="0" y="20"/>
                  </a:lnTo>
                  <a:lnTo>
                    <a:pt x="0" y="20"/>
                  </a:lnTo>
                  <a:lnTo>
                    <a:pt x="4" y="30"/>
                  </a:lnTo>
                  <a:lnTo>
                    <a:pt x="8" y="36"/>
                  </a:lnTo>
                  <a:lnTo>
                    <a:pt x="10" y="38"/>
                  </a:lnTo>
                  <a:lnTo>
                    <a:pt x="14" y="38"/>
                  </a:lnTo>
                  <a:lnTo>
                    <a:pt x="20" y="38"/>
                  </a:lnTo>
                  <a:lnTo>
                    <a:pt x="22" y="40"/>
                  </a:lnTo>
                  <a:lnTo>
                    <a:pt x="24" y="44"/>
                  </a:lnTo>
                  <a:lnTo>
                    <a:pt x="24" y="4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4" name="Freeform 240"/>
            <p:cNvSpPr>
              <a:spLocks/>
            </p:cNvSpPr>
            <p:nvPr/>
          </p:nvSpPr>
          <p:spPr bwMode="auto">
            <a:xfrm>
              <a:off x="4384675" y="3098800"/>
              <a:ext cx="177800" cy="130175"/>
            </a:xfrm>
            <a:custGeom>
              <a:avLst/>
              <a:gdLst>
                <a:gd name="T0" fmla="*/ 24 w 112"/>
                <a:gd name="T1" fmla="*/ 24 h 82"/>
                <a:gd name="T2" fmla="*/ 32 w 112"/>
                <a:gd name="T3" fmla="*/ 30 h 82"/>
                <a:gd name="T4" fmla="*/ 38 w 112"/>
                <a:gd name="T5" fmla="*/ 34 h 82"/>
                <a:gd name="T6" fmla="*/ 40 w 112"/>
                <a:gd name="T7" fmla="*/ 36 h 82"/>
                <a:gd name="T8" fmla="*/ 48 w 112"/>
                <a:gd name="T9" fmla="*/ 40 h 82"/>
                <a:gd name="T10" fmla="*/ 56 w 112"/>
                <a:gd name="T11" fmla="*/ 46 h 82"/>
                <a:gd name="T12" fmla="*/ 58 w 112"/>
                <a:gd name="T13" fmla="*/ 50 h 82"/>
                <a:gd name="T14" fmla="*/ 62 w 112"/>
                <a:gd name="T15" fmla="*/ 60 h 82"/>
                <a:gd name="T16" fmla="*/ 66 w 112"/>
                <a:gd name="T17" fmla="*/ 56 h 82"/>
                <a:gd name="T18" fmla="*/ 76 w 112"/>
                <a:gd name="T19" fmla="*/ 48 h 82"/>
                <a:gd name="T20" fmla="*/ 80 w 112"/>
                <a:gd name="T21" fmla="*/ 48 h 82"/>
                <a:gd name="T22" fmla="*/ 80 w 112"/>
                <a:gd name="T23" fmla="*/ 52 h 82"/>
                <a:gd name="T24" fmla="*/ 80 w 112"/>
                <a:gd name="T25" fmla="*/ 60 h 82"/>
                <a:gd name="T26" fmla="*/ 82 w 112"/>
                <a:gd name="T27" fmla="*/ 66 h 82"/>
                <a:gd name="T28" fmla="*/ 88 w 112"/>
                <a:gd name="T29" fmla="*/ 68 h 82"/>
                <a:gd name="T30" fmla="*/ 94 w 112"/>
                <a:gd name="T31" fmla="*/ 72 h 82"/>
                <a:gd name="T32" fmla="*/ 104 w 112"/>
                <a:gd name="T33" fmla="*/ 82 h 82"/>
                <a:gd name="T34" fmla="*/ 112 w 112"/>
                <a:gd name="T35" fmla="*/ 80 h 82"/>
                <a:gd name="T36" fmla="*/ 112 w 112"/>
                <a:gd name="T37" fmla="*/ 80 h 82"/>
                <a:gd name="T38" fmla="*/ 108 w 112"/>
                <a:gd name="T39" fmla="*/ 80 h 82"/>
                <a:gd name="T40" fmla="*/ 98 w 112"/>
                <a:gd name="T41" fmla="*/ 78 h 82"/>
                <a:gd name="T42" fmla="*/ 88 w 112"/>
                <a:gd name="T43" fmla="*/ 68 h 82"/>
                <a:gd name="T44" fmla="*/ 82 w 112"/>
                <a:gd name="T45" fmla="*/ 64 h 82"/>
                <a:gd name="T46" fmla="*/ 80 w 112"/>
                <a:gd name="T47" fmla="*/ 60 h 82"/>
                <a:gd name="T48" fmla="*/ 82 w 112"/>
                <a:gd name="T49" fmla="*/ 52 h 82"/>
                <a:gd name="T50" fmla="*/ 80 w 112"/>
                <a:gd name="T51" fmla="*/ 48 h 82"/>
                <a:gd name="T52" fmla="*/ 78 w 112"/>
                <a:gd name="T53" fmla="*/ 48 h 82"/>
                <a:gd name="T54" fmla="*/ 68 w 112"/>
                <a:gd name="T55" fmla="*/ 56 h 82"/>
                <a:gd name="T56" fmla="*/ 62 w 112"/>
                <a:gd name="T57" fmla="*/ 60 h 82"/>
                <a:gd name="T58" fmla="*/ 58 w 112"/>
                <a:gd name="T59" fmla="*/ 50 h 82"/>
                <a:gd name="T60" fmla="*/ 56 w 112"/>
                <a:gd name="T61" fmla="*/ 46 h 82"/>
                <a:gd name="T62" fmla="*/ 48 w 112"/>
                <a:gd name="T63" fmla="*/ 38 h 82"/>
                <a:gd name="T64" fmla="*/ 40 w 112"/>
                <a:gd name="T65" fmla="*/ 36 h 82"/>
                <a:gd name="T66" fmla="*/ 38 w 112"/>
                <a:gd name="T67" fmla="*/ 34 h 82"/>
                <a:gd name="T68" fmla="*/ 32 w 112"/>
                <a:gd name="T69" fmla="*/ 30 h 82"/>
                <a:gd name="T70" fmla="*/ 24 w 112"/>
                <a:gd name="T71" fmla="*/ 24 h 82"/>
                <a:gd name="T72" fmla="*/ 22 w 112"/>
                <a:gd name="T73" fmla="*/ 20 h 82"/>
                <a:gd name="T74" fmla="*/ 14 w 112"/>
                <a:gd name="T75" fmla="*/ 18 h 82"/>
                <a:gd name="T76" fmla="*/ 8 w 112"/>
                <a:gd name="T77" fmla="*/ 16 h 82"/>
                <a:gd name="T78" fmla="*/ 0 w 112"/>
                <a:gd name="T79" fmla="*/ 0 h 82"/>
                <a:gd name="T80" fmla="*/ 0 w 112"/>
                <a:gd name="T81" fmla="*/ 0 h 82"/>
                <a:gd name="T82" fmla="*/ 4 w 112"/>
                <a:gd name="T83" fmla="*/ 10 h 82"/>
                <a:gd name="T84" fmla="*/ 10 w 112"/>
                <a:gd name="T85" fmla="*/ 18 h 82"/>
                <a:gd name="T86" fmla="*/ 20 w 112"/>
                <a:gd name="T87" fmla="*/ 18 h 82"/>
                <a:gd name="T88" fmla="*/ 24 w 112"/>
                <a:gd name="T89"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82">
                  <a:moveTo>
                    <a:pt x="24" y="24"/>
                  </a:moveTo>
                  <a:lnTo>
                    <a:pt x="24" y="24"/>
                  </a:lnTo>
                  <a:lnTo>
                    <a:pt x="28" y="30"/>
                  </a:lnTo>
                  <a:lnTo>
                    <a:pt x="32" y="30"/>
                  </a:lnTo>
                  <a:lnTo>
                    <a:pt x="36" y="30"/>
                  </a:lnTo>
                  <a:lnTo>
                    <a:pt x="38" y="34"/>
                  </a:lnTo>
                  <a:lnTo>
                    <a:pt x="38" y="34"/>
                  </a:lnTo>
                  <a:lnTo>
                    <a:pt x="40" y="36"/>
                  </a:lnTo>
                  <a:lnTo>
                    <a:pt x="42" y="38"/>
                  </a:lnTo>
                  <a:lnTo>
                    <a:pt x="48" y="40"/>
                  </a:lnTo>
                  <a:lnTo>
                    <a:pt x="54" y="42"/>
                  </a:lnTo>
                  <a:lnTo>
                    <a:pt x="56" y="46"/>
                  </a:lnTo>
                  <a:lnTo>
                    <a:pt x="58" y="50"/>
                  </a:lnTo>
                  <a:lnTo>
                    <a:pt x="58" y="50"/>
                  </a:lnTo>
                  <a:lnTo>
                    <a:pt x="60" y="58"/>
                  </a:lnTo>
                  <a:lnTo>
                    <a:pt x="62" y="60"/>
                  </a:lnTo>
                  <a:lnTo>
                    <a:pt x="64" y="60"/>
                  </a:lnTo>
                  <a:lnTo>
                    <a:pt x="66" y="56"/>
                  </a:lnTo>
                  <a:lnTo>
                    <a:pt x="74" y="50"/>
                  </a:lnTo>
                  <a:lnTo>
                    <a:pt x="76" y="48"/>
                  </a:lnTo>
                  <a:lnTo>
                    <a:pt x="80" y="48"/>
                  </a:lnTo>
                  <a:lnTo>
                    <a:pt x="80" y="48"/>
                  </a:lnTo>
                  <a:lnTo>
                    <a:pt x="82" y="50"/>
                  </a:lnTo>
                  <a:lnTo>
                    <a:pt x="80" y="52"/>
                  </a:lnTo>
                  <a:lnTo>
                    <a:pt x="80" y="56"/>
                  </a:lnTo>
                  <a:lnTo>
                    <a:pt x="80" y="60"/>
                  </a:lnTo>
                  <a:lnTo>
                    <a:pt x="80" y="62"/>
                  </a:lnTo>
                  <a:lnTo>
                    <a:pt x="82" y="66"/>
                  </a:lnTo>
                  <a:lnTo>
                    <a:pt x="88" y="68"/>
                  </a:lnTo>
                  <a:lnTo>
                    <a:pt x="88" y="68"/>
                  </a:lnTo>
                  <a:lnTo>
                    <a:pt x="92" y="70"/>
                  </a:lnTo>
                  <a:lnTo>
                    <a:pt x="94" y="72"/>
                  </a:lnTo>
                  <a:lnTo>
                    <a:pt x="98" y="78"/>
                  </a:lnTo>
                  <a:lnTo>
                    <a:pt x="104" y="82"/>
                  </a:lnTo>
                  <a:lnTo>
                    <a:pt x="108" y="82"/>
                  </a:lnTo>
                  <a:lnTo>
                    <a:pt x="112" y="80"/>
                  </a:lnTo>
                  <a:lnTo>
                    <a:pt x="112" y="80"/>
                  </a:lnTo>
                  <a:lnTo>
                    <a:pt x="112" y="80"/>
                  </a:lnTo>
                  <a:lnTo>
                    <a:pt x="112" y="80"/>
                  </a:lnTo>
                  <a:lnTo>
                    <a:pt x="108" y="80"/>
                  </a:lnTo>
                  <a:lnTo>
                    <a:pt x="104" y="80"/>
                  </a:lnTo>
                  <a:lnTo>
                    <a:pt x="98" y="78"/>
                  </a:lnTo>
                  <a:lnTo>
                    <a:pt x="94" y="72"/>
                  </a:lnTo>
                  <a:lnTo>
                    <a:pt x="88" y="68"/>
                  </a:lnTo>
                  <a:lnTo>
                    <a:pt x="88" y="68"/>
                  </a:lnTo>
                  <a:lnTo>
                    <a:pt x="82" y="64"/>
                  </a:lnTo>
                  <a:lnTo>
                    <a:pt x="80" y="62"/>
                  </a:lnTo>
                  <a:lnTo>
                    <a:pt x="80" y="60"/>
                  </a:lnTo>
                  <a:lnTo>
                    <a:pt x="80" y="56"/>
                  </a:lnTo>
                  <a:lnTo>
                    <a:pt x="82" y="52"/>
                  </a:lnTo>
                  <a:lnTo>
                    <a:pt x="82" y="50"/>
                  </a:lnTo>
                  <a:lnTo>
                    <a:pt x="80" y="48"/>
                  </a:lnTo>
                  <a:lnTo>
                    <a:pt x="80" y="48"/>
                  </a:lnTo>
                  <a:lnTo>
                    <a:pt x="78" y="48"/>
                  </a:lnTo>
                  <a:lnTo>
                    <a:pt x="74" y="50"/>
                  </a:lnTo>
                  <a:lnTo>
                    <a:pt x="68" y="56"/>
                  </a:lnTo>
                  <a:lnTo>
                    <a:pt x="64" y="58"/>
                  </a:lnTo>
                  <a:lnTo>
                    <a:pt x="62" y="60"/>
                  </a:lnTo>
                  <a:lnTo>
                    <a:pt x="60" y="56"/>
                  </a:lnTo>
                  <a:lnTo>
                    <a:pt x="58" y="50"/>
                  </a:lnTo>
                  <a:lnTo>
                    <a:pt x="58" y="50"/>
                  </a:lnTo>
                  <a:lnTo>
                    <a:pt x="56" y="46"/>
                  </a:lnTo>
                  <a:lnTo>
                    <a:pt x="54" y="42"/>
                  </a:lnTo>
                  <a:lnTo>
                    <a:pt x="48" y="38"/>
                  </a:lnTo>
                  <a:lnTo>
                    <a:pt x="42" y="38"/>
                  </a:lnTo>
                  <a:lnTo>
                    <a:pt x="40" y="36"/>
                  </a:lnTo>
                  <a:lnTo>
                    <a:pt x="38" y="34"/>
                  </a:lnTo>
                  <a:lnTo>
                    <a:pt x="38" y="34"/>
                  </a:lnTo>
                  <a:lnTo>
                    <a:pt x="36" y="30"/>
                  </a:lnTo>
                  <a:lnTo>
                    <a:pt x="32" y="30"/>
                  </a:lnTo>
                  <a:lnTo>
                    <a:pt x="28" y="30"/>
                  </a:lnTo>
                  <a:lnTo>
                    <a:pt x="24" y="24"/>
                  </a:lnTo>
                  <a:lnTo>
                    <a:pt x="24" y="24"/>
                  </a:lnTo>
                  <a:lnTo>
                    <a:pt x="22" y="20"/>
                  </a:lnTo>
                  <a:lnTo>
                    <a:pt x="20" y="18"/>
                  </a:lnTo>
                  <a:lnTo>
                    <a:pt x="14" y="18"/>
                  </a:lnTo>
                  <a:lnTo>
                    <a:pt x="10" y="18"/>
                  </a:lnTo>
                  <a:lnTo>
                    <a:pt x="8" y="16"/>
                  </a:lnTo>
                  <a:lnTo>
                    <a:pt x="4" y="10"/>
                  </a:lnTo>
                  <a:lnTo>
                    <a:pt x="0" y="0"/>
                  </a:lnTo>
                  <a:lnTo>
                    <a:pt x="0" y="0"/>
                  </a:lnTo>
                  <a:lnTo>
                    <a:pt x="0" y="0"/>
                  </a:lnTo>
                  <a:lnTo>
                    <a:pt x="0" y="0"/>
                  </a:lnTo>
                  <a:lnTo>
                    <a:pt x="4" y="10"/>
                  </a:lnTo>
                  <a:lnTo>
                    <a:pt x="6" y="16"/>
                  </a:lnTo>
                  <a:lnTo>
                    <a:pt x="10" y="18"/>
                  </a:lnTo>
                  <a:lnTo>
                    <a:pt x="14" y="18"/>
                  </a:lnTo>
                  <a:lnTo>
                    <a:pt x="20" y="18"/>
                  </a:lnTo>
                  <a:lnTo>
                    <a:pt x="22" y="20"/>
                  </a:lnTo>
                  <a:lnTo>
                    <a:pt x="24" y="24"/>
                  </a:lnTo>
                  <a:lnTo>
                    <a:pt x="24"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5" name="Freeform 241"/>
            <p:cNvSpPr>
              <a:spLocks/>
            </p:cNvSpPr>
            <p:nvPr/>
          </p:nvSpPr>
          <p:spPr bwMode="auto">
            <a:xfrm>
              <a:off x="4581525" y="3162300"/>
              <a:ext cx="9525" cy="9525"/>
            </a:xfrm>
            <a:custGeom>
              <a:avLst/>
              <a:gdLst>
                <a:gd name="T0" fmla="*/ 0 w 6"/>
                <a:gd name="T1" fmla="*/ 6 h 6"/>
                <a:gd name="T2" fmla="*/ 0 w 6"/>
                <a:gd name="T3" fmla="*/ 6 h 6"/>
                <a:gd name="T4" fmla="*/ 0 w 6"/>
                <a:gd name="T5" fmla="*/ 6 h 6"/>
                <a:gd name="T6" fmla="*/ 0 w 6"/>
                <a:gd name="T7" fmla="*/ 6 h 6"/>
                <a:gd name="T8" fmla="*/ 6 w 6"/>
                <a:gd name="T9" fmla="*/ 0 h 6"/>
                <a:gd name="T10" fmla="*/ 6 w 6"/>
                <a:gd name="T11" fmla="*/ 0 h 6"/>
                <a:gd name="T12" fmla="*/ 0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lnTo>
                    <a:pt x="0" y="6"/>
                  </a:lnTo>
                  <a:lnTo>
                    <a:pt x="0" y="6"/>
                  </a:lnTo>
                  <a:lnTo>
                    <a:pt x="0" y="6"/>
                  </a:lnTo>
                  <a:lnTo>
                    <a:pt x="6" y="0"/>
                  </a:lnTo>
                  <a:lnTo>
                    <a:pt x="6" y="0"/>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6" name="Freeform 242"/>
            <p:cNvSpPr>
              <a:spLocks/>
            </p:cNvSpPr>
            <p:nvPr/>
          </p:nvSpPr>
          <p:spPr bwMode="auto">
            <a:xfrm>
              <a:off x="4429125" y="3076575"/>
              <a:ext cx="3175" cy="9525"/>
            </a:xfrm>
            <a:custGeom>
              <a:avLst/>
              <a:gdLst>
                <a:gd name="T0" fmla="*/ 0 w 2"/>
                <a:gd name="T1" fmla="*/ 0 h 6"/>
                <a:gd name="T2" fmla="*/ 0 w 2"/>
                <a:gd name="T3" fmla="*/ 0 h 6"/>
                <a:gd name="T4" fmla="*/ 0 w 2"/>
                <a:gd name="T5" fmla="*/ 0 h 6"/>
                <a:gd name="T6" fmla="*/ 0 w 2"/>
                <a:gd name="T7" fmla="*/ 0 h 6"/>
                <a:gd name="T8" fmla="*/ 2 w 2"/>
                <a:gd name="T9" fmla="*/ 2 h 6"/>
                <a:gd name="T10" fmla="*/ 2 w 2"/>
                <a:gd name="T11" fmla="*/ 6 h 6"/>
                <a:gd name="T12" fmla="*/ 2 w 2"/>
                <a:gd name="T13" fmla="*/ 6 h 6"/>
                <a:gd name="T14" fmla="*/ 2 w 2"/>
                <a:gd name="T15" fmla="*/ 2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0"/>
                  </a:lnTo>
                  <a:lnTo>
                    <a:pt x="0" y="0"/>
                  </a:lnTo>
                  <a:lnTo>
                    <a:pt x="2" y="2"/>
                  </a:lnTo>
                  <a:lnTo>
                    <a:pt x="2" y="6"/>
                  </a:lnTo>
                  <a:lnTo>
                    <a:pt x="2" y="6"/>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7" name="Freeform 243"/>
            <p:cNvSpPr>
              <a:spLocks/>
            </p:cNvSpPr>
            <p:nvPr/>
          </p:nvSpPr>
          <p:spPr bwMode="auto">
            <a:xfrm>
              <a:off x="4556125" y="3092450"/>
              <a:ext cx="6350" cy="28575"/>
            </a:xfrm>
            <a:custGeom>
              <a:avLst/>
              <a:gdLst>
                <a:gd name="T0" fmla="*/ 4 w 4"/>
                <a:gd name="T1" fmla="*/ 0 h 18"/>
                <a:gd name="T2" fmla="*/ 4 w 4"/>
                <a:gd name="T3" fmla="*/ 0 h 18"/>
                <a:gd name="T4" fmla="*/ 4 w 4"/>
                <a:gd name="T5" fmla="*/ 4 h 18"/>
                <a:gd name="T6" fmla="*/ 0 w 4"/>
                <a:gd name="T7" fmla="*/ 8 h 18"/>
                <a:gd name="T8" fmla="*/ 0 w 4"/>
                <a:gd name="T9" fmla="*/ 14 h 18"/>
                <a:gd name="T10" fmla="*/ 0 w 4"/>
                <a:gd name="T11" fmla="*/ 18 h 18"/>
                <a:gd name="T12" fmla="*/ 0 w 4"/>
                <a:gd name="T13" fmla="*/ 18 h 18"/>
                <a:gd name="T14" fmla="*/ 0 w 4"/>
                <a:gd name="T15" fmla="*/ 14 h 18"/>
                <a:gd name="T16" fmla="*/ 2 w 4"/>
                <a:gd name="T17" fmla="*/ 8 h 18"/>
                <a:gd name="T18" fmla="*/ 4 w 4"/>
                <a:gd name="T19" fmla="*/ 4 h 18"/>
                <a:gd name="T20" fmla="*/ 4 w 4"/>
                <a:gd name="T21" fmla="*/ 0 h 18"/>
                <a:gd name="T22" fmla="*/ 4 w 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8">
                  <a:moveTo>
                    <a:pt x="4" y="0"/>
                  </a:moveTo>
                  <a:lnTo>
                    <a:pt x="4" y="0"/>
                  </a:lnTo>
                  <a:lnTo>
                    <a:pt x="4" y="4"/>
                  </a:lnTo>
                  <a:lnTo>
                    <a:pt x="0" y="8"/>
                  </a:lnTo>
                  <a:lnTo>
                    <a:pt x="0" y="14"/>
                  </a:lnTo>
                  <a:lnTo>
                    <a:pt x="0" y="18"/>
                  </a:lnTo>
                  <a:lnTo>
                    <a:pt x="0" y="18"/>
                  </a:lnTo>
                  <a:lnTo>
                    <a:pt x="0" y="14"/>
                  </a:lnTo>
                  <a:lnTo>
                    <a:pt x="2" y="8"/>
                  </a:lnTo>
                  <a:lnTo>
                    <a:pt x="4" y="4"/>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8" name="Freeform 244"/>
            <p:cNvSpPr>
              <a:spLocks/>
            </p:cNvSpPr>
            <p:nvPr/>
          </p:nvSpPr>
          <p:spPr bwMode="auto">
            <a:xfrm>
              <a:off x="4559300" y="3171825"/>
              <a:ext cx="44450" cy="57150"/>
            </a:xfrm>
            <a:custGeom>
              <a:avLst/>
              <a:gdLst>
                <a:gd name="T0" fmla="*/ 22 w 28"/>
                <a:gd name="T1" fmla="*/ 36 h 36"/>
                <a:gd name="T2" fmla="*/ 22 w 28"/>
                <a:gd name="T3" fmla="*/ 36 h 36"/>
                <a:gd name="T4" fmla="*/ 22 w 28"/>
                <a:gd name="T5" fmla="*/ 32 h 36"/>
                <a:gd name="T6" fmla="*/ 22 w 28"/>
                <a:gd name="T7" fmla="*/ 32 h 36"/>
                <a:gd name="T8" fmla="*/ 24 w 28"/>
                <a:gd name="T9" fmla="*/ 28 h 36"/>
                <a:gd name="T10" fmla="*/ 28 w 28"/>
                <a:gd name="T11" fmla="*/ 24 h 36"/>
                <a:gd name="T12" fmla="*/ 28 w 28"/>
                <a:gd name="T13" fmla="*/ 24 h 36"/>
                <a:gd name="T14" fmla="*/ 28 w 28"/>
                <a:gd name="T15" fmla="*/ 22 h 36"/>
                <a:gd name="T16" fmla="*/ 28 w 28"/>
                <a:gd name="T17" fmla="*/ 18 h 36"/>
                <a:gd name="T18" fmla="*/ 28 w 28"/>
                <a:gd name="T19" fmla="*/ 18 h 36"/>
                <a:gd name="T20" fmla="*/ 24 w 28"/>
                <a:gd name="T21" fmla="*/ 16 h 36"/>
                <a:gd name="T22" fmla="*/ 20 w 28"/>
                <a:gd name="T23" fmla="*/ 16 h 36"/>
                <a:gd name="T24" fmla="*/ 16 w 28"/>
                <a:gd name="T25" fmla="*/ 14 h 36"/>
                <a:gd name="T26" fmla="*/ 14 w 28"/>
                <a:gd name="T27" fmla="*/ 10 h 36"/>
                <a:gd name="T28" fmla="*/ 14 w 28"/>
                <a:gd name="T29" fmla="*/ 10 h 36"/>
                <a:gd name="T30" fmla="*/ 14 w 28"/>
                <a:gd name="T31" fmla="*/ 0 h 36"/>
                <a:gd name="T32" fmla="*/ 14 w 28"/>
                <a:gd name="T33" fmla="*/ 0 h 36"/>
                <a:gd name="T34" fmla="*/ 14 w 28"/>
                <a:gd name="T35" fmla="*/ 0 h 36"/>
                <a:gd name="T36" fmla="*/ 14 w 28"/>
                <a:gd name="T37" fmla="*/ 0 h 36"/>
                <a:gd name="T38" fmla="*/ 8 w 28"/>
                <a:gd name="T39" fmla="*/ 4 h 36"/>
                <a:gd name="T40" fmla="*/ 4 w 28"/>
                <a:gd name="T41" fmla="*/ 8 h 36"/>
                <a:gd name="T42" fmla="*/ 2 w 28"/>
                <a:gd name="T43" fmla="*/ 12 h 36"/>
                <a:gd name="T44" fmla="*/ 0 w 28"/>
                <a:gd name="T45" fmla="*/ 16 h 36"/>
                <a:gd name="T46" fmla="*/ 0 w 28"/>
                <a:gd name="T47" fmla="*/ 16 h 36"/>
                <a:gd name="T48" fmla="*/ 2 w 28"/>
                <a:gd name="T49" fmla="*/ 26 h 36"/>
                <a:gd name="T50" fmla="*/ 2 w 28"/>
                <a:gd name="T51" fmla="*/ 34 h 36"/>
                <a:gd name="T52" fmla="*/ 2 w 28"/>
                <a:gd name="T53" fmla="*/ 34 h 36"/>
                <a:gd name="T54" fmla="*/ 2 w 28"/>
                <a:gd name="T55" fmla="*/ 34 h 36"/>
                <a:gd name="T56" fmla="*/ 2 w 28"/>
                <a:gd name="T57" fmla="*/ 34 h 36"/>
                <a:gd name="T58" fmla="*/ 2 w 28"/>
                <a:gd name="T59" fmla="*/ 34 h 36"/>
                <a:gd name="T60" fmla="*/ 2 w 28"/>
                <a:gd name="T61" fmla="*/ 34 h 36"/>
                <a:gd name="T62" fmla="*/ 4 w 28"/>
                <a:gd name="T63" fmla="*/ 34 h 36"/>
                <a:gd name="T64" fmla="*/ 4 w 28"/>
                <a:gd name="T65" fmla="*/ 34 h 36"/>
                <a:gd name="T66" fmla="*/ 8 w 28"/>
                <a:gd name="T67" fmla="*/ 36 h 36"/>
                <a:gd name="T68" fmla="*/ 8 w 28"/>
                <a:gd name="T69" fmla="*/ 36 h 36"/>
                <a:gd name="T70" fmla="*/ 16 w 28"/>
                <a:gd name="T71" fmla="*/ 36 h 36"/>
                <a:gd name="T72" fmla="*/ 22 w 28"/>
                <a:gd name="T73" fmla="*/ 36 h 36"/>
                <a:gd name="T74" fmla="*/ 22 w 28"/>
                <a:gd name="T7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6">
                  <a:moveTo>
                    <a:pt x="22" y="36"/>
                  </a:moveTo>
                  <a:lnTo>
                    <a:pt x="22" y="36"/>
                  </a:lnTo>
                  <a:lnTo>
                    <a:pt x="22" y="32"/>
                  </a:lnTo>
                  <a:lnTo>
                    <a:pt x="22" y="32"/>
                  </a:lnTo>
                  <a:lnTo>
                    <a:pt x="24" y="28"/>
                  </a:lnTo>
                  <a:lnTo>
                    <a:pt x="28" y="24"/>
                  </a:lnTo>
                  <a:lnTo>
                    <a:pt x="28" y="24"/>
                  </a:lnTo>
                  <a:lnTo>
                    <a:pt x="28" y="22"/>
                  </a:lnTo>
                  <a:lnTo>
                    <a:pt x="28" y="18"/>
                  </a:lnTo>
                  <a:lnTo>
                    <a:pt x="28" y="18"/>
                  </a:lnTo>
                  <a:lnTo>
                    <a:pt x="24" y="16"/>
                  </a:lnTo>
                  <a:lnTo>
                    <a:pt x="20" y="16"/>
                  </a:lnTo>
                  <a:lnTo>
                    <a:pt x="16" y="14"/>
                  </a:lnTo>
                  <a:lnTo>
                    <a:pt x="14" y="10"/>
                  </a:lnTo>
                  <a:lnTo>
                    <a:pt x="14" y="10"/>
                  </a:lnTo>
                  <a:lnTo>
                    <a:pt x="14" y="0"/>
                  </a:lnTo>
                  <a:lnTo>
                    <a:pt x="14" y="0"/>
                  </a:lnTo>
                  <a:lnTo>
                    <a:pt x="14" y="0"/>
                  </a:lnTo>
                  <a:lnTo>
                    <a:pt x="14" y="0"/>
                  </a:lnTo>
                  <a:lnTo>
                    <a:pt x="8" y="4"/>
                  </a:lnTo>
                  <a:lnTo>
                    <a:pt x="4" y="8"/>
                  </a:lnTo>
                  <a:lnTo>
                    <a:pt x="2" y="12"/>
                  </a:lnTo>
                  <a:lnTo>
                    <a:pt x="0" y="16"/>
                  </a:lnTo>
                  <a:lnTo>
                    <a:pt x="0" y="16"/>
                  </a:lnTo>
                  <a:lnTo>
                    <a:pt x="2" y="26"/>
                  </a:lnTo>
                  <a:lnTo>
                    <a:pt x="2" y="34"/>
                  </a:lnTo>
                  <a:lnTo>
                    <a:pt x="2" y="34"/>
                  </a:lnTo>
                  <a:lnTo>
                    <a:pt x="2" y="34"/>
                  </a:lnTo>
                  <a:lnTo>
                    <a:pt x="2" y="34"/>
                  </a:lnTo>
                  <a:lnTo>
                    <a:pt x="2" y="34"/>
                  </a:lnTo>
                  <a:lnTo>
                    <a:pt x="2" y="34"/>
                  </a:lnTo>
                  <a:lnTo>
                    <a:pt x="4" y="34"/>
                  </a:lnTo>
                  <a:lnTo>
                    <a:pt x="4" y="34"/>
                  </a:lnTo>
                  <a:lnTo>
                    <a:pt x="8" y="36"/>
                  </a:lnTo>
                  <a:lnTo>
                    <a:pt x="8" y="36"/>
                  </a:lnTo>
                  <a:lnTo>
                    <a:pt x="16" y="36"/>
                  </a:lnTo>
                  <a:lnTo>
                    <a:pt x="22" y="36"/>
                  </a:lnTo>
                  <a:lnTo>
                    <a:pt x="22" y="3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19" name="Freeform 245"/>
            <p:cNvSpPr>
              <a:spLocks/>
            </p:cNvSpPr>
            <p:nvPr/>
          </p:nvSpPr>
          <p:spPr bwMode="auto">
            <a:xfrm>
              <a:off x="4562475" y="3225800"/>
              <a:ext cx="3175" cy="0"/>
            </a:xfrm>
            <a:custGeom>
              <a:avLst/>
              <a:gdLst>
                <a:gd name="T0" fmla="*/ 0 w 2"/>
                <a:gd name="T1" fmla="*/ 0 w 2"/>
                <a:gd name="T2" fmla="*/ 2 w 2"/>
                <a:gd name="T3" fmla="*/ 2 w 2"/>
                <a:gd name="T4" fmla="*/ 0 w 2"/>
                <a:gd name="T5" fmla="*/ 0 w 2"/>
                <a:gd name="T6" fmla="*/ 0 w 2"/>
                <a:gd name="T7" fmla="*/ 0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lnTo>
                    <a:pt x="0" y="0"/>
                  </a:lnTo>
                  <a:lnTo>
                    <a:pt x="2" y="0"/>
                  </a:lnTo>
                  <a:lnTo>
                    <a:pt x="2"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0" name="Freeform 246"/>
            <p:cNvSpPr>
              <a:spLocks/>
            </p:cNvSpPr>
            <p:nvPr/>
          </p:nvSpPr>
          <p:spPr bwMode="auto">
            <a:xfrm>
              <a:off x="4594225" y="3222625"/>
              <a:ext cx="0" cy="6350"/>
            </a:xfrm>
            <a:custGeom>
              <a:avLst/>
              <a:gdLst>
                <a:gd name="T0" fmla="*/ 4 h 4"/>
                <a:gd name="T1" fmla="*/ 4 h 4"/>
                <a:gd name="T2" fmla="*/ 0 h 4"/>
                <a:gd name="T3" fmla="*/ 0 h 4"/>
                <a:gd name="T4" fmla="*/ 4 h 4"/>
                <a:gd name="T5" fmla="*/ 4 h 4"/>
                <a:gd name="T6" fmla="*/ 4 h 4"/>
                <a:gd name="T7" fmla="*/ 4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4"/>
                  </a:moveTo>
                  <a:lnTo>
                    <a:pt x="0" y="4"/>
                  </a:lnTo>
                  <a:lnTo>
                    <a:pt x="0" y="0"/>
                  </a:lnTo>
                  <a:lnTo>
                    <a:pt x="0" y="0"/>
                  </a:lnTo>
                  <a:lnTo>
                    <a:pt x="0" y="4"/>
                  </a:lnTo>
                  <a:lnTo>
                    <a:pt x="0" y="4"/>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1" name="Freeform 247"/>
            <p:cNvSpPr>
              <a:spLocks/>
            </p:cNvSpPr>
            <p:nvPr/>
          </p:nvSpPr>
          <p:spPr bwMode="auto">
            <a:xfrm>
              <a:off x="4581525" y="3187700"/>
              <a:ext cx="22225" cy="22225"/>
            </a:xfrm>
            <a:custGeom>
              <a:avLst/>
              <a:gdLst>
                <a:gd name="T0" fmla="*/ 14 w 14"/>
                <a:gd name="T1" fmla="*/ 8 h 14"/>
                <a:gd name="T2" fmla="*/ 14 w 14"/>
                <a:gd name="T3" fmla="*/ 8 h 14"/>
                <a:gd name="T4" fmla="*/ 14 w 14"/>
                <a:gd name="T5" fmla="*/ 12 h 14"/>
                <a:gd name="T6" fmla="*/ 14 w 14"/>
                <a:gd name="T7" fmla="*/ 14 h 14"/>
                <a:gd name="T8" fmla="*/ 14 w 14"/>
                <a:gd name="T9" fmla="*/ 14 h 14"/>
                <a:gd name="T10" fmla="*/ 14 w 14"/>
                <a:gd name="T11" fmla="*/ 12 h 14"/>
                <a:gd name="T12" fmla="*/ 14 w 14"/>
                <a:gd name="T13" fmla="*/ 8 h 14"/>
                <a:gd name="T14" fmla="*/ 14 w 14"/>
                <a:gd name="T15" fmla="*/ 8 h 14"/>
                <a:gd name="T16" fmla="*/ 10 w 14"/>
                <a:gd name="T17" fmla="*/ 6 h 14"/>
                <a:gd name="T18" fmla="*/ 6 w 14"/>
                <a:gd name="T19" fmla="*/ 6 h 14"/>
                <a:gd name="T20" fmla="*/ 2 w 14"/>
                <a:gd name="T21" fmla="*/ 4 h 14"/>
                <a:gd name="T22" fmla="*/ 0 w 14"/>
                <a:gd name="T23" fmla="*/ 0 h 14"/>
                <a:gd name="T24" fmla="*/ 0 w 14"/>
                <a:gd name="T25" fmla="*/ 0 h 14"/>
                <a:gd name="T26" fmla="*/ 2 w 14"/>
                <a:gd name="T27" fmla="*/ 4 h 14"/>
                <a:gd name="T28" fmla="*/ 6 w 14"/>
                <a:gd name="T29" fmla="*/ 6 h 14"/>
                <a:gd name="T30" fmla="*/ 10 w 14"/>
                <a:gd name="T31" fmla="*/ 6 h 14"/>
                <a:gd name="T32" fmla="*/ 14 w 14"/>
                <a:gd name="T33" fmla="*/ 8 h 14"/>
                <a:gd name="T34" fmla="*/ 14 w 14"/>
                <a:gd name="T3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4" y="8"/>
                  </a:moveTo>
                  <a:lnTo>
                    <a:pt x="14" y="8"/>
                  </a:lnTo>
                  <a:lnTo>
                    <a:pt x="14" y="12"/>
                  </a:lnTo>
                  <a:lnTo>
                    <a:pt x="14" y="14"/>
                  </a:lnTo>
                  <a:lnTo>
                    <a:pt x="14" y="14"/>
                  </a:lnTo>
                  <a:lnTo>
                    <a:pt x="14" y="12"/>
                  </a:lnTo>
                  <a:lnTo>
                    <a:pt x="14" y="8"/>
                  </a:lnTo>
                  <a:lnTo>
                    <a:pt x="14" y="8"/>
                  </a:lnTo>
                  <a:lnTo>
                    <a:pt x="10" y="6"/>
                  </a:lnTo>
                  <a:lnTo>
                    <a:pt x="6" y="6"/>
                  </a:lnTo>
                  <a:lnTo>
                    <a:pt x="2" y="4"/>
                  </a:lnTo>
                  <a:lnTo>
                    <a:pt x="0" y="0"/>
                  </a:lnTo>
                  <a:lnTo>
                    <a:pt x="0" y="0"/>
                  </a:lnTo>
                  <a:lnTo>
                    <a:pt x="2" y="4"/>
                  </a:lnTo>
                  <a:lnTo>
                    <a:pt x="6" y="6"/>
                  </a:lnTo>
                  <a:lnTo>
                    <a:pt x="10" y="6"/>
                  </a:lnTo>
                  <a:lnTo>
                    <a:pt x="14" y="8"/>
                  </a:lnTo>
                  <a:lnTo>
                    <a:pt x="14"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2" name="Freeform 248"/>
            <p:cNvSpPr>
              <a:spLocks/>
            </p:cNvSpPr>
            <p:nvPr/>
          </p:nvSpPr>
          <p:spPr bwMode="auto">
            <a:xfrm>
              <a:off x="4559300" y="3171825"/>
              <a:ext cx="22225" cy="25400"/>
            </a:xfrm>
            <a:custGeom>
              <a:avLst/>
              <a:gdLst>
                <a:gd name="T0" fmla="*/ 14 w 14"/>
                <a:gd name="T1" fmla="*/ 0 h 16"/>
                <a:gd name="T2" fmla="*/ 14 w 14"/>
                <a:gd name="T3" fmla="*/ 0 h 16"/>
                <a:gd name="T4" fmla="*/ 14 w 14"/>
                <a:gd name="T5" fmla="*/ 0 h 16"/>
                <a:gd name="T6" fmla="*/ 14 w 14"/>
                <a:gd name="T7" fmla="*/ 0 h 16"/>
                <a:gd name="T8" fmla="*/ 14 w 14"/>
                <a:gd name="T9" fmla="*/ 0 h 16"/>
                <a:gd name="T10" fmla="*/ 14 w 14"/>
                <a:gd name="T11" fmla="*/ 0 h 16"/>
                <a:gd name="T12" fmla="*/ 8 w 14"/>
                <a:gd name="T13" fmla="*/ 4 h 16"/>
                <a:gd name="T14" fmla="*/ 4 w 14"/>
                <a:gd name="T15" fmla="*/ 8 h 16"/>
                <a:gd name="T16" fmla="*/ 2 w 14"/>
                <a:gd name="T17" fmla="*/ 12 h 16"/>
                <a:gd name="T18" fmla="*/ 0 w 14"/>
                <a:gd name="T19" fmla="*/ 16 h 16"/>
                <a:gd name="T20" fmla="*/ 0 w 14"/>
                <a:gd name="T21" fmla="*/ 16 h 16"/>
                <a:gd name="T22" fmla="*/ 2 w 14"/>
                <a:gd name="T23" fmla="*/ 12 h 16"/>
                <a:gd name="T24" fmla="*/ 4 w 14"/>
                <a:gd name="T25" fmla="*/ 8 h 16"/>
                <a:gd name="T26" fmla="*/ 8 w 14"/>
                <a:gd name="T27" fmla="*/ 4 h 16"/>
                <a:gd name="T28" fmla="*/ 14 w 14"/>
                <a:gd name="T29" fmla="*/ 0 h 16"/>
                <a:gd name="T30" fmla="*/ 14 w 1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4" y="0"/>
                  </a:moveTo>
                  <a:lnTo>
                    <a:pt x="14" y="0"/>
                  </a:lnTo>
                  <a:lnTo>
                    <a:pt x="14" y="0"/>
                  </a:lnTo>
                  <a:lnTo>
                    <a:pt x="14" y="0"/>
                  </a:lnTo>
                  <a:lnTo>
                    <a:pt x="14" y="0"/>
                  </a:lnTo>
                  <a:lnTo>
                    <a:pt x="14" y="0"/>
                  </a:lnTo>
                  <a:lnTo>
                    <a:pt x="8" y="4"/>
                  </a:lnTo>
                  <a:lnTo>
                    <a:pt x="4" y="8"/>
                  </a:lnTo>
                  <a:lnTo>
                    <a:pt x="2" y="12"/>
                  </a:lnTo>
                  <a:lnTo>
                    <a:pt x="0" y="16"/>
                  </a:lnTo>
                  <a:lnTo>
                    <a:pt x="0" y="16"/>
                  </a:lnTo>
                  <a:lnTo>
                    <a:pt x="2" y="12"/>
                  </a:lnTo>
                  <a:lnTo>
                    <a:pt x="4" y="8"/>
                  </a:lnTo>
                  <a:lnTo>
                    <a:pt x="8" y="4"/>
                  </a:lnTo>
                  <a:lnTo>
                    <a:pt x="14" y="0"/>
                  </a:lnTo>
                  <a:lnTo>
                    <a:pt x="1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3" name="Freeform 249"/>
            <p:cNvSpPr>
              <a:spLocks/>
            </p:cNvSpPr>
            <p:nvPr/>
          </p:nvSpPr>
          <p:spPr bwMode="auto">
            <a:xfrm>
              <a:off x="5438775" y="2466975"/>
              <a:ext cx="82550" cy="60325"/>
            </a:xfrm>
            <a:custGeom>
              <a:avLst/>
              <a:gdLst>
                <a:gd name="T0" fmla="*/ 8 w 52"/>
                <a:gd name="T1" fmla="*/ 32 h 38"/>
                <a:gd name="T2" fmla="*/ 8 w 52"/>
                <a:gd name="T3" fmla="*/ 32 h 38"/>
                <a:gd name="T4" fmla="*/ 4 w 52"/>
                <a:gd name="T5" fmla="*/ 36 h 38"/>
                <a:gd name="T6" fmla="*/ 6 w 52"/>
                <a:gd name="T7" fmla="*/ 38 h 38"/>
                <a:gd name="T8" fmla="*/ 10 w 52"/>
                <a:gd name="T9" fmla="*/ 38 h 38"/>
                <a:gd name="T10" fmla="*/ 10 w 52"/>
                <a:gd name="T11" fmla="*/ 38 h 38"/>
                <a:gd name="T12" fmla="*/ 12 w 52"/>
                <a:gd name="T13" fmla="*/ 38 h 38"/>
                <a:gd name="T14" fmla="*/ 14 w 52"/>
                <a:gd name="T15" fmla="*/ 34 h 38"/>
                <a:gd name="T16" fmla="*/ 14 w 52"/>
                <a:gd name="T17" fmla="*/ 34 h 38"/>
                <a:gd name="T18" fmla="*/ 18 w 52"/>
                <a:gd name="T19" fmla="*/ 26 h 38"/>
                <a:gd name="T20" fmla="*/ 20 w 52"/>
                <a:gd name="T21" fmla="*/ 24 h 38"/>
                <a:gd name="T22" fmla="*/ 22 w 52"/>
                <a:gd name="T23" fmla="*/ 22 h 38"/>
                <a:gd name="T24" fmla="*/ 22 w 52"/>
                <a:gd name="T25" fmla="*/ 22 h 38"/>
                <a:gd name="T26" fmla="*/ 28 w 52"/>
                <a:gd name="T27" fmla="*/ 22 h 38"/>
                <a:gd name="T28" fmla="*/ 32 w 52"/>
                <a:gd name="T29" fmla="*/ 20 h 38"/>
                <a:gd name="T30" fmla="*/ 44 w 52"/>
                <a:gd name="T31" fmla="*/ 12 h 38"/>
                <a:gd name="T32" fmla="*/ 44 w 52"/>
                <a:gd name="T33" fmla="*/ 12 h 38"/>
                <a:gd name="T34" fmla="*/ 46 w 52"/>
                <a:gd name="T35" fmla="*/ 10 h 38"/>
                <a:gd name="T36" fmla="*/ 48 w 52"/>
                <a:gd name="T37" fmla="*/ 10 h 38"/>
                <a:gd name="T38" fmla="*/ 48 w 52"/>
                <a:gd name="T39" fmla="*/ 12 h 38"/>
                <a:gd name="T40" fmla="*/ 50 w 52"/>
                <a:gd name="T41" fmla="*/ 12 h 38"/>
                <a:gd name="T42" fmla="*/ 50 w 52"/>
                <a:gd name="T43" fmla="*/ 12 h 38"/>
                <a:gd name="T44" fmla="*/ 52 w 52"/>
                <a:gd name="T45" fmla="*/ 10 h 38"/>
                <a:gd name="T46" fmla="*/ 52 w 52"/>
                <a:gd name="T47" fmla="*/ 10 h 38"/>
                <a:gd name="T48" fmla="*/ 44 w 52"/>
                <a:gd name="T49" fmla="*/ 6 h 38"/>
                <a:gd name="T50" fmla="*/ 44 w 52"/>
                <a:gd name="T51" fmla="*/ 6 h 38"/>
                <a:gd name="T52" fmla="*/ 38 w 52"/>
                <a:gd name="T53" fmla="*/ 4 h 38"/>
                <a:gd name="T54" fmla="*/ 34 w 52"/>
                <a:gd name="T55" fmla="*/ 4 h 38"/>
                <a:gd name="T56" fmla="*/ 30 w 52"/>
                <a:gd name="T57" fmla="*/ 4 h 38"/>
                <a:gd name="T58" fmla="*/ 28 w 52"/>
                <a:gd name="T59" fmla="*/ 2 h 38"/>
                <a:gd name="T60" fmla="*/ 28 w 52"/>
                <a:gd name="T61" fmla="*/ 2 h 38"/>
                <a:gd name="T62" fmla="*/ 24 w 52"/>
                <a:gd name="T63" fmla="*/ 0 h 38"/>
                <a:gd name="T64" fmla="*/ 20 w 52"/>
                <a:gd name="T65" fmla="*/ 2 h 38"/>
                <a:gd name="T66" fmla="*/ 14 w 52"/>
                <a:gd name="T67" fmla="*/ 4 h 38"/>
                <a:gd name="T68" fmla="*/ 10 w 52"/>
                <a:gd name="T69" fmla="*/ 8 h 38"/>
                <a:gd name="T70" fmla="*/ 10 w 52"/>
                <a:gd name="T71" fmla="*/ 8 h 38"/>
                <a:gd name="T72" fmla="*/ 10 w 52"/>
                <a:gd name="T73" fmla="*/ 12 h 38"/>
                <a:gd name="T74" fmla="*/ 8 w 52"/>
                <a:gd name="T75" fmla="*/ 10 h 38"/>
                <a:gd name="T76" fmla="*/ 6 w 52"/>
                <a:gd name="T77" fmla="*/ 8 h 38"/>
                <a:gd name="T78" fmla="*/ 2 w 52"/>
                <a:gd name="T79" fmla="*/ 8 h 38"/>
                <a:gd name="T80" fmla="*/ 2 w 52"/>
                <a:gd name="T81" fmla="*/ 8 h 38"/>
                <a:gd name="T82" fmla="*/ 2 w 52"/>
                <a:gd name="T83" fmla="*/ 8 h 38"/>
                <a:gd name="T84" fmla="*/ 2 w 52"/>
                <a:gd name="T85" fmla="*/ 10 h 38"/>
                <a:gd name="T86" fmla="*/ 4 w 52"/>
                <a:gd name="T87" fmla="*/ 12 h 38"/>
                <a:gd name="T88" fmla="*/ 6 w 52"/>
                <a:gd name="T89" fmla="*/ 14 h 38"/>
                <a:gd name="T90" fmla="*/ 6 w 52"/>
                <a:gd name="T91" fmla="*/ 16 h 38"/>
                <a:gd name="T92" fmla="*/ 4 w 52"/>
                <a:gd name="T93" fmla="*/ 16 h 38"/>
                <a:gd name="T94" fmla="*/ 4 w 52"/>
                <a:gd name="T95" fmla="*/ 16 h 38"/>
                <a:gd name="T96" fmla="*/ 2 w 52"/>
                <a:gd name="T97" fmla="*/ 18 h 38"/>
                <a:gd name="T98" fmla="*/ 0 w 52"/>
                <a:gd name="T99" fmla="*/ 20 h 38"/>
                <a:gd name="T100" fmla="*/ 2 w 52"/>
                <a:gd name="T101" fmla="*/ 22 h 38"/>
                <a:gd name="T102" fmla="*/ 8 w 52"/>
                <a:gd name="T103" fmla="*/ 26 h 38"/>
                <a:gd name="T104" fmla="*/ 8 w 52"/>
                <a:gd name="T105" fmla="*/ 26 h 38"/>
                <a:gd name="T106" fmla="*/ 12 w 52"/>
                <a:gd name="T107" fmla="*/ 26 h 38"/>
                <a:gd name="T108" fmla="*/ 12 w 52"/>
                <a:gd name="T109" fmla="*/ 28 h 38"/>
                <a:gd name="T110" fmla="*/ 8 w 52"/>
                <a:gd name="T111" fmla="*/ 32 h 38"/>
                <a:gd name="T112" fmla="*/ 8 w 52"/>
                <a:gd name="T11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38">
                  <a:moveTo>
                    <a:pt x="8" y="32"/>
                  </a:moveTo>
                  <a:lnTo>
                    <a:pt x="8" y="32"/>
                  </a:lnTo>
                  <a:lnTo>
                    <a:pt x="4" y="36"/>
                  </a:lnTo>
                  <a:lnTo>
                    <a:pt x="6" y="38"/>
                  </a:lnTo>
                  <a:lnTo>
                    <a:pt x="10" y="38"/>
                  </a:lnTo>
                  <a:lnTo>
                    <a:pt x="10" y="38"/>
                  </a:lnTo>
                  <a:lnTo>
                    <a:pt x="12" y="38"/>
                  </a:lnTo>
                  <a:lnTo>
                    <a:pt x="14" y="34"/>
                  </a:lnTo>
                  <a:lnTo>
                    <a:pt x="14" y="34"/>
                  </a:lnTo>
                  <a:lnTo>
                    <a:pt x="18" y="26"/>
                  </a:lnTo>
                  <a:lnTo>
                    <a:pt x="20" y="24"/>
                  </a:lnTo>
                  <a:lnTo>
                    <a:pt x="22" y="22"/>
                  </a:lnTo>
                  <a:lnTo>
                    <a:pt x="22" y="22"/>
                  </a:lnTo>
                  <a:lnTo>
                    <a:pt x="28" y="22"/>
                  </a:lnTo>
                  <a:lnTo>
                    <a:pt x="32" y="20"/>
                  </a:lnTo>
                  <a:lnTo>
                    <a:pt x="44" y="12"/>
                  </a:lnTo>
                  <a:lnTo>
                    <a:pt x="44" y="12"/>
                  </a:lnTo>
                  <a:lnTo>
                    <a:pt x="46" y="10"/>
                  </a:lnTo>
                  <a:lnTo>
                    <a:pt x="48" y="10"/>
                  </a:lnTo>
                  <a:lnTo>
                    <a:pt x="48" y="12"/>
                  </a:lnTo>
                  <a:lnTo>
                    <a:pt x="50" y="12"/>
                  </a:lnTo>
                  <a:lnTo>
                    <a:pt x="50" y="12"/>
                  </a:lnTo>
                  <a:lnTo>
                    <a:pt x="52" y="10"/>
                  </a:lnTo>
                  <a:lnTo>
                    <a:pt x="52" y="10"/>
                  </a:lnTo>
                  <a:lnTo>
                    <a:pt x="44" y="6"/>
                  </a:lnTo>
                  <a:lnTo>
                    <a:pt x="44" y="6"/>
                  </a:lnTo>
                  <a:lnTo>
                    <a:pt x="38" y="4"/>
                  </a:lnTo>
                  <a:lnTo>
                    <a:pt x="34" y="4"/>
                  </a:lnTo>
                  <a:lnTo>
                    <a:pt x="30" y="4"/>
                  </a:lnTo>
                  <a:lnTo>
                    <a:pt x="28" y="2"/>
                  </a:lnTo>
                  <a:lnTo>
                    <a:pt x="28" y="2"/>
                  </a:lnTo>
                  <a:lnTo>
                    <a:pt x="24" y="0"/>
                  </a:lnTo>
                  <a:lnTo>
                    <a:pt x="20" y="2"/>
                  </a:lnTo>
                  <a:lnTo>
                    <a:pt x="14" y="4"/>
                  </a:lnTo>
                  <a:lnTo>
                    <a:pt x="10" y="8"/>
                  </a:lnTo>
                  <a:lnTo>
                    <a:pt x="10" y="8"/>
                  </a:lnTo>
                  <a:lnTo>
                    <a:pt x="10" y="12"/>
                  </a:lnTo>
                  <a:lnTo>
                    <a:pt x="8" y="10"/>
                  </a:lnTo>
                  <a:lnTo>
                    <a:pt x="6" y="8"/>
                  </a:lnTo>
                  <a:lnTo>
                    <a:pt x="2" y="8"/>
                  </a:lnTo>
                  <a:lnTo>
                    <a:pt x="2" y="8"/>
                  </a:lnTo>
                  <a:lnTo>
                    <a:pt x="2" y="8"/>
                  </a:lnTo>
                  <a:lnTo>
                    <a:pt x="2" y="10"/>
                  </a:lnTo>
                  <a:lnTo>
                    <a:pt x="4" y="12"/>
                  </a:lnTo>
                  <a:lnTo>
                    <a:pt x="6" y="14"/>
                  </a:lnTo>
                  <a:lnTo>
                    <a:pt x="6" y="16"/>
                  </a:lnTo>
                  <a:lnTo>
                    <a:pt x="4" y="16"/>
                  </a:lnTo>
                  <a:lnTo>
                    <a:pt x="4" y="16"/>
                  </a:lnTo>
                  <a:lnTo>
                    <a:pt x="2" y="18"/>
                  </a:lnTo>
                  <a:lnTo>
                    <a:pt x="0" y="20"/>
                  </a:lnTo>
                  <a:lnTo>
                    <a:pt x="2" y="22"/>
                  </a:lnTo>
                  <a:lnTo>
                    <a:pt x="8" y="26"/>
                  </a:lnTo>
                  <a:lnTo>
                    <a:pt x="8" y="26"/>
                  </a:lnTo>
                  <a:lnTo>
                    <a:pt x="12" y="26"/>
                  </a:lnTo>
                  <a:lnTo>
                    <a:pt x="12" y="28"/>
                  </a:lnTo>
                  <a:lnTo>
                    <a:pt x="8" y="32"/>
                  </a:lnTo>
                  <a:lnTo>
                    <a:pt x="8" y="3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4" name="Freeform 250"/>
            <p:cNvSpPr>
              <a:spLocks/>
            </p:cNvSpPr>
            <p:nvPr/>
          </p:nvSpPr>
          <p:spPr bwMode="auto">
            <a:xfrm>
              <a:off x="5451475" y="2428875"/>
              <a:ext cx="53975" cy="34925"/>
            </a:xfrm>
            <a:custGeom>
              <a:avLst/>
              <a:gdLst>
                <a:gd name="T0" fmla="*/ 0 w 34"/>
                <a:gd name="T1" fmla="*/ 8 h 22"/>
                <a:gd name="T2" fmla="*/ 0 w 34"/>
                <a:gd name="T3" fmla="*/ 8 h 22"/>
                <a:gd name="T4" fmla="*/ 0 w 34"/>
                <a:gd name="T5" fmla="*/ 10 h 22"/>
                <a:gd name="T6" fmla="*/ 0 w 34"/>
                <a:gd name="T7" fmla="*/ 10 h 22"/>
                <a:gd name="T8" fmla="*/ 8 w 34"/>
                <a:gd name="T9" fmla="*/ 10 h 22"/>
                <a:gd name="T10" fmla="*/ 8 w 34"/>
                <a:gd name="T11" fmla="*/ 10 h 22"/>
                <a:gd name="T12" fmla="*/ 12 w 34"/>
                <a:gd name="T13" fmla="*/ 12 h 22"/>
                <a:gd name="T14" fmla="*/ 14 w 34"/>
                <a:gd name="T15" fmla="*/ 16 h 22"/>
                <a:gd name="T16" fmla="*/ 14 w 34"/>
                <a:gd name="T17" fmla="*/ 20 h 22"/>
                <a:gd name="T18" fmla="*/ 18 w 34"/>
                <a:gd name="T19" fmla="*/ 22 h 22"/>
                <a:gd name="T20" fmla="*/ 18 w 34"/>
                <a:gd name="T21" fmla="*/ 22 h 22"/>
                <a:gd name="T22" fmla="*/ 20 w 34"/>
                <a:gd name="T23" fmla="*/ 22 h 22"/>
                <a:gd name="T24" fmla="*/ 22 w 34"/>
                <a:gd name="T25" fmla="*/ 18 h 22"/>
                <a:gd name="T26" fmla="*/ 24 w 34"/>
                <a:gd name="T27" fmla="*/ 16 h 22"/>
                <a:gd name="T28" fmla="*/ 26 w 34"/>
                <a:gd name="T29" fmla="*/ 18 h 22"/>
                <a:gd name="T30" fmla="*/ 26 w 34"/>
                <a:gd name="T31" fmla="*/ 18 h 22"/>
                <a:gd name="T32" fmla="*/ 28 w 34"/>
                <a:gd name="T33" fmla="*/ 18 h 22"/>
                <a:gd name="T34" fmla="*/ 28 w 34"/>
                <a:gd name="T35" fmla="*/ 16 h 22"/>
                <a:gd name="T36" fmla="*/ 30 w 34"/>
                <a:gd name="T37" fmla="*/ 14 h 22"/>
                <a:gd name="T38" fmla="*/ 32 w 34"/>
                <a:gd name="T39" fmla="*/ 14 h 22"/>
                <a:gd name="T40" fmla="*/ 32 w 34"/>
                <a:gd name="T41" fmla="*/ 14 h 22"/>
                <a:gd name="T42" fmla="*/ 34 w 34"/>
                <a:gd name="T43" fmla="*/ 14 h 22"/>
                <a:gd name="T44" fmla="*/ 34 w 34"/>
                <a:gd name="T45" fmla="*/ 14 h 22"/>
                <a:gd name="T46" fmla="*/ 34 w 34"/>
                <a:gd name="T47" fmla="*/ 10 h 22"/>
                <a:gd name="T48" fmla="*/ 28 w 34"/>
                <a:gd name="T49" fmla="*/ 8 h 22"/>
                <a:gd name="T50" fmla="*/ 28 w 34"/>
                <a:gd name="T51" fmla="*/ 8 h 22"/>
                <a:gd name="T52" fmla="*/ 22 w 34"/>
                <a:gd name="T53" fmla="*/ 0 h 22"/>
                <a:gd name="T54" fmla="*/ 18 w 34"/>
                <a:gd name="T55" fmla="*/ 0 h 22"/>
                <a:gd name="T56" fmla="*/ 16 w 34"/>
                <a:gd name="T57" fmla="*/ 4 h 22"/>
                <a:gd name="T58" fmla="*/ 16 w 34"/>
                <a:gd name="T59" fmla="*/ 4 h 22"/>
                <a:gd name="T60" fmla="*/ 12 w 34"/>
                <a:gd name="T61" fmla="*/ 6 h 22"/>
                <a:gd name="T62" fmla="*/ 8 w 34"/>
                <a:gd name="T63" fmla="*/ 6 h 22"/>
                <a:gd name="T64" fmla="*/ 4 w 34"/>
                <a:gd name="T65" fmla="*/ 6 h 22"/>
                <a:gd name="T66" fmla="*/ 0 w 34"/>
                <a:gd name="T67" fmla="*/ 8 h 22"/>
                <a:gd name="T68" fmla="*/ 0 w 34"/>
                <a:gd name="T6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22">
                  <a:moveTo>
                    <a:pt x="0" y="8"/>
                  </a:moveTo>
                  <a:lnTo>
                    <a:pt x="0" y="8"/>
                  </a:lnTo>
                  <a:lnTo>
                    <a:pt x="0" y="10"/>
                  </a:lnTo>
                  <a:lnTo>
                    <a:pt x="0" y="10"/>
                  </a:lnTo>
                  <a:lnTo>
                    <a:pt x="8" y="10"/>
                  </a:lnTo>
                  <a:lnTo>
                    <a:pt x="8" y="10"/>
                  </a:lnTo>
                  <a:lnTo>
                    <a:pt x="12" y="12"/>
                  </a:lnTo>
                  <a:lnTo>
                    <a:pt x="14" y="16"/>
                  </a:lnTo>
                  <a:lnTo>
                    <a:pt x="14" y="20"/>
                  </a:lnTo>
                  <a:lnTo>
                    <a:pt x="18" y="22"/>
                  </a:lnTo>
                  <a:lnTo>
                    <a:pt x="18" y="22"/>
                  </a:lnTo>
                  <a:lnTo>
                    <a:pt x="20" y="22"/>
                  </a:lnTo>
                  <a:lnTo>
                    <a:pt x="22" y="18"/>
                  </a:lnTo>
                  <a:lnTo>
                    <a:pt x="24" y="16"/>
                  </a:lnTo>
                  <a:lnTo>
                    <a:pt x="26" y="18"/>
                  </a:lnTo>
                  <a:lnTo>
                    <a:pt x="26" y="18"/>
                  </a:lnTo>
                  <a:lnTo>
                    <a:pt x="28" y="18"/>
                  </a:lnTo>
                  <a:lnTo>
                    <a:pt x="28" y="16"/>
                  </a:lnTo>
                  <a:lnTo>
                    <a:pt x="30" y="14"/>
                  </a:lnTo>
                  <a:lnTo>
                    <a:pt x="32" y="14"/>
                  </a:lnTo>
                  <a:lnTo>
                    <a:pt x="32" y="14"/>
                  </a:lnTo>
                  <a:lnTo>
                    <a:pt x="34" y="14"/>
                  </a:lnTo>
                  <a:lnTo>
                    <a:pt x="34" y="14"/>
                  </a:lnTo>
                  <a:lnTo>
                    <a:pt x="34" y="10"/>
                  </a:lnTo>
                  <a:lnTo>
                    <a:pt x="28" y="8"/>
                  </a:lnTo>
                  <a:lnTo>
                    <a:pt x="28" y="8"/>
                  </a:lnTo>
                  <a:lnTo>
                    <a:pt x="22" y="0"/>
                  </a:lnTo>
                  <a:lnTo>
                    <a:pt x="18" y="0"/>
                  </a:lnTo>
                  <a:lnTo>
                    <a:pt x="16" y="4"/>
                  </a:lnTo>
                  <a:lnTo>
                    <a:pt x="16" y="4"/>
                  </a:lnTo>
                  <a:lnTo>
                    <a:pt x="12" y="6"/>
                  </a:lnTo>
                  <a:lnTo>
                    <a:pt x="8" y="6"/>
                  </a:lnTo>
                  <a:lnTo>
                    <a:pt x="4" y="6"/>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5" name="Freeform 251"/>
            <p:cNvSpPr>
              <a:spLocks/>
            </p:cNvSpPr>
            <p:nvPr/>
          </p:nvSpPr>
          <p:spPr bwMode="auto">
            <a:xfrm>
              <a:off x="5508625" y="2463800"/>
              <a:ext cx="12700" cy="12700"/>
            </a:xfrm>
            <a:custGeom>
              <a:avLst/>
              <a:gdLst>
                <a:gd name="T0" fmla="*/ 8 w 8"/>
                <a:gd name="T1" fmla="*/ 8 h 8"/>
                <a:gd name="T2" fmla="*/ 8 w 8"/>
                <a:gd name="T3" fmla="*/ 8 h 8"/>
                <a:gd name="T4" fmla="*/ 8 w 8"/>
                <a:gd name="T5" fmla="*/ 4 h 8"/>
                <a:gd name="T6" fmla="*/ 6 w 8"/>
                <a:gd name="T7" fmla="*/ 0 h 8"/>
                <a:gd name="T8" fmla="*/ 2 w 8"/>
                <a:gd name="T9" fmla="*/ 0 h 8"/>
                <a:gd name="T10" fmla="*/ 0 w 8"/>
                <a:gd name="T11" fmla="*/ 0 h 8"/>
                <a:gd name="T12" fmla="*/ 0 w 8"/>
                <a:gd name="T13" fmla="*/ 0 h 8"/>
                <a:gd name="T14" fmla="*/ 0 w 8"/>
                <a:gd name="T15" fmla="*/ 4 h 8"/>
                <a:gd name="T16" fmla="*/ 2 w 8"/>
                <a:gd name="T17" fmla="*/ 6 h 8"/>
                <a:gd name="T18" fmla="*/ 6 w 8"/>
                <a:gd name="T19" fmla="*/ 8 h 8"/>
                <a:gd name="T20" fmla="*/ 8 w 8"/>
                <a:gd name="T21" fmla="*/ 8 h 8"/>
                <a:gd name="T22" fmla="*/ 8 w 8"/>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8" y="8"/>
                  </a:moveTo>
                  <a:lnTo>
                    <a:pt x="8" y="8"/>
                  </a:lnTo>
                  <a:lnTo>
                    <a:pt x="8" y="4"/>
                  </a:lnTo>
                  <a:lnTo>
                    <a:pt x="6" y="0"/>
                  </a:lnTo>
                  <a:lnTo>
                    <a:pt x="2" y="0"/>
                  </a:lnTo>
                  <a:lnTo>
                    <a:pt x="0" y="0"/>
                  </a:lnTo>
                  <a:lnTo>
                    <a:pt x="0" y="0"/>
                  </a:lnTo>
                  <a:lnTo>
                    <a:pt x="0" y="4"/>
                  </a:lnTo>
                  <a:lnTo>
                    <a:pt x="2" y="6"/>
                  </a:lnTo>
                  <a:lnTo>
                    <a:pt x="6" y="8"/>
                  </a:lnTo>
                  <a:lnTo>
                    <a:pt x="8" y="8"/>
                  </a:lnTo>
                  <a:lnTo>
                    <a:pt x="8"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6" name="Freeform 252"/>
            <p:cNvSpPr>
              <a:spLocks/>
            </p:cNvSpPr>
            <p:nvPr/>
          </p:nvSpPr>
          <p:spPr bwMode="auto">
            <a:xfrm>
              <a:off x="5511800" y="2432050"/>
              <a:ext cx="12700" cy="6350"/>
            </a:xfrm>
            <a:custGeom>
              <a:avLst/>
              <a:gdLst>
                <a:gd name="T0" fmla="*/ 8 w 8"/>
                <a:gd name="T1" fmla="*/ 2 h 4"/>
                <a:gd name="T2" fmla="*/ 8 w 8"/>
                <a:gd name="T3" fmla="*/ 2 h 4"/>
                <a:gd name="T4" fmla="*/ 4 w 8"/>
                <a:gd name="T5" fmla="*/ 0 h 4"/>
                <a:gd name="T6" fmla="*/ 0 w 8"/>
                <a:gd name="T7" fmla="*/ 2 h 4"/>
                <a:gd name="T8" fmla="*/ 0 w 8"/>
                <a:gd name="T9" fmla="*/ 2 h 4"/>
                <a:gd name="T10" fmla="*/ 2 w 8"/>
                <a:gd name="T11" fmla="*/ 4 h 4"/>
                <a:gd name="T12" fmla="*/ 4 w 8"/>
                <a:gd name="T13" fmla="*/ 4 h 4"/>
                <a:gd name="T14" fmla="*/ 6 w 8"/>
                <a:gd name="T15" fmla="*/ 4 h 4"/>
                <a:gd name="T16" fmla="*/ 8 w 8"/>
                <a:gd name="T17" fmla="*/ 2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8" y="2"/>
                  </a:lnTo>
                  <a:lnTo>
                    <a:pt x="4" y="0"/>
                  </a:lnTo>
                  <a:lnTo>
                    <a:pt x="0" y="2"/>
                  </a:lnTo>
                  <a:lnTo>
                    <a:pt x="0" y="2"/>
                  </a:lnTo>
                  <a:lnTo>
                    <a:pt x="2" y="4"/>
                  </a:lnTo>
                  <a:lnTo>
                    <a:pt x="4" y="4"/>
                  </a:lnTo>
                  <a:lnTo>
                    <a:pt x="6" y="4"/>
                  </a:lnTo>
                  <a:lnTo>
                    <a:pt x="8" y="2"/>
                  </a:lnTo>
                  <a:lnTo>
                    <a:pt x="8"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7" name="Freeform 253"/>
            <p:cNvSpPr>
              <a:spLocks/>
            </p:cNvSpPr>
            <p:nvPr/>
          </p:nvSpPr>
          <p:spPr bwMode="auto">
            <a:xfrm>
              <a:off x="4854575" y="1962150"/>
              <a:ext cx="450850" cy="787400"/>
            </a:xfrm>
            <a:custGeom>
              <a:avLst/>
              <a:gdLst>
                <a:gd name="T0" fmla="*/ 94 w 284"/>
                <a:gd name="T1" fmla="*/ 16 h 496"/>
                <a:gd name="T2" fmla="*/ 54 w 284"/>
                <a:gd name="T3" fmla="*/ 20 h 496"/>
                <a:gd name="T4" fmla="*/ 36 w 284"/>
                <a:gd name="T5" fmla="*/ 44 h 496"/>
                <a:gd name="T6" fmla="*/ 32 w 284"/>
                <a:gd name="T7" fmla="*/ 52 h 496"/>
                <a:gd name="T8" fmla="*/ 34 w 284"/>
                <a:gd name="T9" fmla="*/ 72 h 496"/>
                <a:gd name="T10" fmla="*/ 32 w 284"/>
                <a:gd name="T11" fmla="*/ 86 h 496"/>
                <a:gd name="T12" fmla="*/ 40 w 284"/>
                <a:gd name="T13" fmla="*/ 114 h 496"/>
                <a:gd name="T14" fmla="*/ 46 w 284"/>
                <a:gd name="T15" fmla="*/ 156 h 496"/>
                <a:gd name="T16" fmla="*/ 54 w 284"/>
                <a:gd name="T17" fmla="*/ 180 h 496"/>
                <a:gd name="T18" fmla="*/ 46 w 284"/>
                <a:gd name="T19" fmla="*/ 184 h 496"/>
                <a:gd name="T20" fmla="*/ 44 w 284"/>
                <a:gd name="T21" fmla="*/ 204 h 496"/>
                <a:gd name="T22" fmla="*/ 48 w 284"/>
                <a:gd name="T23" fmla="*/ 224 h 496"/>
                <a:gd name="T24" fmla="*/ 44 w 284"/>
                <a:gd name="T25" fmla="*/ 240 h 496"/>
                <a:gd name="T26" fmla="*/ 26 w 284"/>
                <a:gd name="T27" fmla="*/ 250 h 496"/>
                <a:gd name="T28" fmla="*/ 24 w 284"/>
                <a:gd name="T29" fmla="*/ 260 h 496"/>
                <a:gd name="T30" fmla="*/ 18 w 284"/>
                <a:gd name="T31" fmla="*/ 274 h 496"/>
                <a:gd name="T32" fmla="*/ 14 w 284"/>
                <a:gd name="T33" fmla="*/ 306 h 496"/>
                <a:gd name="T34" fmla="*/ 4 w 284"/>
                <a:gd name="T35" fmla="*/ 294 h 496"/>
                <a:gd name="T36" fmla="*/ 4 w 284"/>
                <a:gd name="T37" fmla="*/ 314 h 496"/>
                <a:gd name="T38" fmla="*/ 10 w 284"/>
                <a:gd name="T39" fmla="*/ 340 h 496"/>
                <a:gd name="T40" fmla="*/ 26 w 284"/>
                <a:gd name="T41" fmla="*/ 340 h 496"/>
                <a:gd name="T42" fmla="*/ 24 w 284"/>
                <a:gd name="T43" fmla="*/ 372 h 496"/>
                <a:gd name="T44" fmla="*/ 56 w 284"/>
                <a:gd name="T45" fmla="*/ 428 h 496"/>
                <a:gd name="T46" fmla="*/ 54 w 284"/>
                <a:gd name="T47" fmla="*/ 436 h 496"/>
                <a:gd name="T48" fmla="*/ 52 w 284"/>
                <a:gd name="T49" fmla="*/ 446 h 496"/>
                <a:gd name="T50" fmla="*/ 64 w 284"/>
                <a:gd name="T51" fmla="*/ 478 h 496"/>
                <a:gd name="T52" fmla="*/ 70 w 284"/>
                <a:gd name="T53" fmla="*/ 496 h 496"/>
                <a:gd name="T54" fmla="*/ 110 w 284"/>
                <a:gd name="T55" fmla="*/ 476 h 496"/>
                <a:gd name="T56" fmla="*/ 124 w 284"/>
                <a:gd name="T57" fmla="*/ 460 h 496"/>
                <a:gd name="T58" fmla="*/ 138 w 284"/>
                <a:gd name="T59" fmla="*/ 450 h 496"/>
                <a:gd name="T60" fmla="*/ 170 w 284"/>
                <a:gd name="T61" fmla="*/ 444 h 496"/>
                <a:gd name="T62" fmla="*/ 184 w 284"/>
                <a:gd name="T63" fmla="*/ 406 h 496"/>
                <a:gd name="T64" fmla="*/ 188 w 284"/>
                <a:gd name="T65" fmla="*/ 370 h 496"/>
                <a:gd name="T66" fmla="*/ 194 w 284"/>
                <a:gd name="T67" fmla="*/ 346 h 496"/>
                <a:gd name="T68" fmla="*/ 196 w 284"/>
                <a:gd name="T69" fmla="*/ 328 h 496"/>
                <a:gd name="T70" fmla="*/ 216 w 284"/>
                <a:gd name="T71" fmla="*/ 312 h 496"/>
                <a:gd name="T72" fmla="*/ 228 w 284"/>
                <a:gd name="T73" fmla="*/ 302 h 496"/>
                <a:gd name="T74" fmla="*/ 246 w 284"/>
                <a:gd name="T75" fmla="*/ 294 h 496"/>
                <a:gd name="T76" fmla="*/ 254 w 284"/>
                <a:gd name="T77" fmla="*/ 286 h 496"/>
                <a:gd name="T78" fmla="*/ 250 w 284"/>
                <a:gd name="T79" fmla="*/ 276 h 496"/>
                <a:gd name="T80" fmla="*/ 214 w 284"/>
                <a:gd name="T81" fmla="*/ 280 h 496"/>
                <a:gd name="T82" fmla="*/ 182 w 284"/>
                <a:gd name="T83" fmla="*/ 270 h 496"/>
                <a:gd name="T84" fmla="*/ 216 w 284"/>
                <a:gd name="T85" fmla="*/ 270 h 496"/>
                <a:gd name="T86" fmla="*/ 234 w 284"/>
                <a:gd name="T87" fmla="*/ 280 h 496"/>
                <a:gd name="T88" fmla="*/ 274 w 284"/>
                <a:gd name="T89" fmla="*/ 252 h 496"/>
                <a:gd name="T90" fmla="*/ 254 w 284"/>
                <a:gd name="T91" fmla="*/ 238 h 496"/>
                <a:gd name="T92" fmla="*/ 252 w 284"/>
                <a:gd name="T93" fmla="*/ 224 h 496"/>
                <a:gd name="T94" fmla="*/ 224 w 284"/>
                <a:gd name="T95" fmla="*/ 214 h 496"/>
                <a:gd name="T96" fmla="*/ 212 w 284"/>
                <a:gd name="T97" fmla="*/ 200 h 496"/>
                <a:gd name="T98" fmla="*/ 216 w 284"/>
                <a:gd name="T99" fmla="*/ 152 h 496"/>
                <a:gd name="T100" fmla="*/ 218 w 284"/>
                <a:gd name="T101" fmla="*/ 128 h 496"/>
                <a:gd name="T102" fmla="*/ 220 w 284"/>
                <a:gd name="T103" fmla="*/ 114 h 496"/>
                <a:gd name="T104" fmla="*/ 216 w 284"/>
                <a:gd name="T105" fmla="*/ 102 h 496"/>
                <a:gd name="T106" fmla="*/ 238 w 284"/>
                <a:gd name="T107" fmla="*/ 98 h 496"/>
                <a:gd name="T108" fmla="*/ 240 w 284"/>
                <a:gd name="T109" fmla="*/ 88 h 496"/>
                <a:gd name="T110" fmla="*/ 264 w 284"/>
                <a:gd name="T111" fmla="*/ 64 h 496"/>
                <a:gd name="T112" fmla="*/ 280 w 284"/>
                <a:gd name="T113" fmla="*/ 52 h 496"/>
                <a:gd name="T114" fmla="*/ 152 w 284"/>
                <a:gd name="T115" fmla="*/ 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496">
                  <a:moveTo>
                    <a:pt x="106" y="2"/>
                  </a:moveTo>
                  <a:lnTo>
                    <a:pt x="106" y="2"/>
                  </a:lnTo>
                  <a:lnTo>
                    <a:pt x="102" y="10"/>
                  </a:lnTo>
                  <a:lnTo>
                    <a:pt x="102" y="10"/>
                  </a:lnTo>
                  <a:lnTo>
                    <a:pt x="98" y="14"/>
                  </a:lnTo>
                  <a:lnTo>
                    <a:pt x="94" y="16"/>
                  </a:lnTo>
                  <a:lnTo>
                    <a:pt x="86" y="14"/>
                  </a:lnTo>
                  <a:lnTo>
                    <a:pt x="76" y="12"/>
                  </a:lnTo>
                  <a:lnTo>
                    <a:pt x="72" y="12"/>
                  </a:lnTo>
                  <a:lnTo>
                    <a:pt x="68" y="12"/>
                  </a:lnTo>
                  <a:lnTo>
                    <a:pt x="68" y="12"/>
                  </a:lnTo>
                  <a:lnTo>
                    <a:pt x="54" y="20"/>
                  </a:lnTo>
                  <a:lnTo>
                    <a:pt x="40" y="32"/>
                  </a:lnTo>
                  <a:lnTo>
                    <a:pt x="40" y="32"/>
                  </a:lnTo>
                  <a:lnTo>
                    <a:pt x="36" y="38"/>
                  </a:lnTo>
                  <a:lnTo>
                    <a:pt x="34" y="40"/>
                  </a:lnTo>
                  <a:lnTo>
                    <a:pt x="36" y="44"/>
                  </a:lnTo>
                  <a:lnTo>
                    <a:pt x="36" y="44"/>
                  </a:lnTo>
                  <a:lnTo>
                    <a:pt x="36" y="46"/>
                  </a:lnTo>
                  <a:lnTo>
                    <a:pt x="36" y="48"/>
                  </a:lnTo>
                  <a:lnTo>
                    <a:pt x="32" y="52"/>
                  </a:lnTo>
                  <a:lnTo>
                    <a:pt x="32" y="52"/>
                  </a:lnTo>
                  <a:lnTo>
                    <a:pt x="32" y="52"/>
                  </a:lnTo>
                  <a:lnTo>
                    <a:pt x="32" y="52"/>
                  </a:lnTo>
                  <a:lnTo>
                    <a:pt x="30" y="56"/>
                  </a:lnTo>
                  <a:lnTo>
                    <a:pt x="28" y="58"/>
                  </a:lnTo>
                  <a:lnTo>
                    <a:pt x="28" y="62"/>
                  </a:lnTo>
                  <a:lnTo>
                    <a:pt x="32" y="68"/>
                  </a:lnTo>
                  <a:lnTo>
                    <a:pt x="32" y="68"/>
                  </a:lnTo>
                  <a:lnTo>
                    <a:pt x="34" y="72"/>
                  </a:lnTo>
                  <a:lnTo>
                    <a:pt x="36" y="74"/>
                  </a:lnTo>
                  <a:lnTo>
                    <a:pt x="34" y="78"/>
                  </a:lnTo>
                  <a:lnTo>
                    <a:pt x="32" y="82"/>
                  </a:lnTo>
                  <a:lnTo>
                    <a:pt x="32" y="84"/>
                  </a:lnTo>
                  <a:lnTo>
                    <a:pt x="32" y="86"/>
                  </a:lnTo>
                  <a:lnTo>
                    <a:pt x="32" y="86"/>
                  </a:lnTo>
                  <a:lnTo>
                    <a:pt x="34" y="90"/>
                  </a:lnTo>
                  <a:lnTo>
                    <a:pt x="32" y="94"/>
                  </a:lnTo>
                  <a:lnTo>
                    <a:pt x="32" y="98"/>
                  </a:lnTo>
                  <a:lnTo>
                    <a:pt x="36" y="108"/>
                  </a:lnTo>
                  <a:lnTo>
                    <a:pt x="36" y="108"/>
                  </a:lnTo>
                  <a:lnTo>
                    <a:pt x="40" y="114"/>
                  </a:lnTo>
                  <a:lnTo>
                    <a:pt x="40" y="120"/>
                  </a:lnTo>
                  <a:lnTo>
                    <a:pt x="36" y="132"/>
                  </a:lnTo>
                  <a:lnTo>
                    <a:pt x="34" y="138"/>
                  </a:lnTo>
                  <a:lnTo>
                    <a:pt x="34" y="144"/>
                  </a:lnTo>
                  <a:lnTo>
                    <a:pt x="38" y="150"/>
                  </a:lnTo>
                  <a:lnTo>
                    <a:pt x="46" y="156"/>
                  </a:lnTo>
                  <a:lnTo>
                    <a:pt x="46" y="156"/>
                  </a:lnTo>
                  <a:lnTo>
                    <a:pt x="56" y="162"/>
                  </a:lnTo>
                  <a:lnTo>
                    <a:pt x="60" y="168"/>
                  </a:lnTo>
                  <a:lnTo>
                    <a:pt x="58" y="172"/>
                  </a:lnTo>
                  <a:lnTo>
                    <a:pt x="54" y="180"/>
                  </a:lnTo>
                  <a:lnTo>
                    <a:pt x="54" y="180"/>
                  </a:lnTo>
                  <a:lnTo>
                    <a:pt x="54" y="180"/>
                  </a:lnTo>
                  <a:lnTo>
                    <a:pt x="54" y="180"/>
                  </a:lnTo>
                  <a:lnTo>
                    <a:pt x="54" y="180"/>
                  </a:lnTo>
                  <a:lnTo>
                    <a:pt x="54" y="180"/>
                  </a:lnTo>
                  <a:lnTo>
                    <a:pt x="50" y="184"/>
                  </a:lnTo>
                  <a:lnTo>
                    <a:pt x="46" y="184"/>
                  </a:lnTo>
                  <a:lnTo>
                    <a:pt x="42" y="184"/>
                  </a:lnTo>
                  <a:lnTo>
                    <a:pt x="38" y="186"/>
                  </a:lnTo>
                  <a:lnTo>
                    <a:pt x="38" y="186"/>
                  </a:lnTo>
                  <a:lnTo>
                    <a:pt x="38" y="190"/>
                  </a:lnTo>
                  <a:lnTo>
                    <a:pt x="40" y="194"/>
                  </a:lnTo>
                  <a:lnTo>
                    <a:pt x="44" y="204"/>
                  </a:lnTo>
                  <a:lnTo>
                    <a:pt x="50" y="214"/>
                  </a:lnTo>
                  <a:lnTo>
                    <a:pt x="50" y="218"/>
                  </a:lnTo>
                  <a:lnTo>
                    <a:pt x="48" y="222"/>
                  </a:lnTo>
                  <a:lnTo>
                    <a:pt x="48" y="222"/>
                  </a:lnTo>
                  <a:lnTo>
                    <a:pt x="48" y="224"/>
                  </a:lnTo>
                  <a:lnTo>
                    <a:pt x="48" y="224"/>
                  </a:lnTo>
                  <a:lnTo>
                    <a:pt x="46" y="226"/>
                  </a:lnTo>
                  <a:lnTo>
                    <a:pt x="46" y="226"/>
                  </a:lnTo>
                  <a:lnTo>
                    <a:pt x="44" y="230"/>
                  </a:lnTo>
                  <a:lnTo>
                    <a:pt x="46" y="232"/>
                  </a:lnTo>
                  <a:lnTo>
                    <a:pt x="46" y="236"/>
                  </a:lnTo>
                  <a:lnTo>
                    <a:pt x="44" y="240"/>
                  </a:lnTo>
                  <a:lnTo>
                    <a:pt x="44" y="240"/>
                  </a:lnTo>
                  <a:lnTo>
                    <a:pt x="42" y="244"/>
                  </a:lnTo>
                  <a:lnTo>
                    <a:pt x="42" y="244"/>
                  </a:lnTo>
                  <a:lnTo>
                    <a:pt x="36" y="248"/>
                  </a:lnTo>
                  <a:lnTo>
                    <a:pt x="30" y="250"/>
                  </a:lnTo>
                  <a:lnTo>
                    <a:pt x="26" y="250"/>
                  </a:lnTo>
                  <a:lnTo>
                    <a:pt x="24" y="250"/>
                  </a:lnTo>
                  <a:lnTo>
                    <a:pt x="24" y="250"/>
                  </a:lnTo>
                  <a:lnTo>
                    <a:pt x="24" y="254"/>
                  </a:lnTo>
                  <a:lnTo>
                    <a:pt x="24" y="254"/>
                  </a:lnTo>
                  <a:lnTo>
                    <a:pt x="24" y="258"/>
                  </a:lnTo>
                  <a:lnTo>
                    <a:pt x="24" y="260"/>
                  </a:lnTo>
                  <a:lnTo>
                    <a:pt x="24" y="260"/>
                  </a:lnTo>
                  <a:lnTo>
                    <a:pt x="18" y="266"/>
                  </a:lnTo>
                  <a:lnTo>
                    <a:pt x="18" y="266"/>
                  </a:lnTo>
                  <a:lnTo>
                    <a:pt x="18" y="270"/>
                  </a:lnTo>
                  <a:lnTo>
                    <a:pt x="18" y="274"/>
                  </a:lnTo>
                  <a:lnTo>
                    <a:pt x="18" y="274"/>
                  </a:lnTo>
                  <a:lnTo>
                    <a:pt x="22" y="284"/>
                  </a:lnTo>
                  <a:lnTo>
                    <a:pt x="22" y="290"/>
                  </a:lnTo>
                  <a:lnTo>
                    <a:pt x="20" y="296"/>
                  </a:lnTo>
                  <a:lnTo>
                    <a:pt x="18" y="302"/>
                  </a:lnTo>
                  <a:lnTo>
                    <a:pt x="18" y="302"/>
                  </a:lnTo>
                  <a:lnTo>
                    <a:pt x="14" y="306"/>
                  </a:lnTo>
                  <a:lnTo>
                    <a:pt x="12" y="304"/>
                  </a:lnTo>
                  <a:lnTo>
                    <a:pt x="12" y="302"/>
                  </a:lnTo>
                  <a:lnTo>
                    <a:pt x="12" y="302"/>
                  </a:lnTo>
                  <a:lnTo>
                    <a:pt x="8" y="294"/>
                  </a:lnTo>
                  <a:lnTo>
                    <a:pt x="6" y="294"/>
                  </a:lnTo>
                  <a:lnTo>
                    <a:pt x="4" y="294"/>
                  </a:lnTo>
                  <a:lnTo>
                    <a:pt x="4" y="294"/>
                  </a:lnTo>
                  <a:lnTo>
                    <a:pt x="2" y="298"/>
                  </a:lnTo>
                  <a:lnTo>
                    <a:pt x="0" y="302"/>
                  </a:lnTo>
                  <a:lnTo>
                    <a:pt x="2" y="308"/>
                  </a:lnTo>
                  <a:lnTo>
                    <a:pt x="2" y="308"/>
                  </a:lnTo>
                  <a:lnTo>
                    <a:pt x="4" y="314"/>
                  </a:lnTo>
                  <a:lnTo>
                    <a:pt x="4" y="322"/>
                  </a:lnTo>
                  <a:lnTo>
                    <a:pt x="4" y="328"/>
                  </a:lnTo>
                  <a:lnTo>
                    <a:pt x="4" y="332"/>
                  </a:lnTo>
                  <a:lnTo>
                    <a:pt x="8" y="336"/>
                  </a:lnTo>
                  <a:lnTo>
                    <a:pt x="8" y="336"/>
                  </a:lnTo>
                  <a:lnTo>
                    <a:pt x="10" y="340"/>
                  </a:lnTo>
                  <a:lnTo>
                    <a:pt x="12" y="340"/>
                  </a:lnTo>
                  <a:lnTo>
                    <a:pt x="16" y="338"/>
                  </a:lnTo>
                  <a:lnTo>
                    <a:pt x="22" y="336"/>
                  </a:lnTo>
                  <a:lnTo>
                    <a:pt x="24" y="336"/>
                  </a:lnTo>
                  <a:lnTo>
                    <a:pt x="26" y="340"/>
                  </a:lnTo>
                  <a:lnTo>
                    <a:pt x="26" y="340"/>
                  </a:lnTo>
                  <a:lnTo>
                    <a:pt x="26" y="342"/>
                  </a:lnTo>
                  <a:lnTo>
                    <a:pt x="26" y="346"/>
                  </a:lnTo>
                  <a:lnTo>
                    <a:pt x="24" y="352"/>
                  </a:lnTo>
                  <a:lnTo>
                    <a:pt x="22" y="358"/>
                  </a:lnTo>
                  <a:lnTo>
                    <a:pt x="22" y="364"/>
                  </a:lnTo>
                  <a:lnTo>
                    <a:pt x="24" y="372"/>
                  </a:lnTo>
                  <a:lnTo>
                    <a:pt x="24" y="372"/>
                  </a:lnTo>
                  <a:lnTo>
                    <a:pt x="30" y="388"/>
                  </a:lnTo>
                  <a:lnTo>
                    <a:pt x="38" y="406"/>
                  </a:lnTo>
                  <a:lnTo>
                    <a:pt x="48" y="422"/>
                  </a:lnTo>
                  <a:lnTo>
                    <a:pt x="52" y="426"/>
                  </a:lnTo>
                  <a:lnTo>
                    <a:pt x="56" y="428"/>
                  </a:lnTo>
                  <a:lnTo>
                    <a:pt x="56" y="428"/>
                  </a:lnTo>
                  <a:lnTo>
                    <a:pt x="62" y="426"/>
                  </a:lnTo>
                  <a:lnTo>
                    <a:pt x="64" y="430"/>
                  </a:lnTo>
                  <a:lnTo>
                    <a:pt x="60" y="434"/>
                  </a:lnTo>
                  <a:lnTo>
                    <a:pt x="54" y="436"/>
                  </a:lnTo>
                  <a:lnTo>
                    <a:pt x="54" y="436"/>
                  </a:lnTo>
                  <a:lnTo>
                    <a:pt x="52" y="438"/>
                  </a:lnTo>
                  <a:lnTo>
                    <a:pt x="52" y="440"/>
                  </a:lnTo>
                  <a:lnTo>
                    <a:pt x="56" y="446"/>
                  </a:lnTo>
                  <a:lnTo>
                    <a:pt x="56" y="448"/>
                  </a:lnTo>
                  <a:lnTo>
                    <a:pt x="52" y="446"/>
                  </a:lnTo>
                  <a:lnTo>
                    <a:pt x="52" y="446"/>
                  </a:lnTo>
                  <a:lnTo>
                    <a:pt x="48" y="446"/>
                  </a:lnTo>
                  <a:lnTo>
                    <a:pt x="48" y="446"/>
                  </a:lnTo>
                  <a:lnTo>
                    <a:pt x="54" y="456"/>
                  </a:lnTo>
                  <a:lnTo>
                    <a:pt x="58" y="462"/>
                  </a:lnTo>
                  <a:lnTo>
                    <a:pt x="62" y="470"/>
                  </a:lnTo>
                  <a:lnTo>
                    <a:pt x="64" y="478"/>
                  </a:lnTo>
                  <a:lnTo>
                    <a:pt x="62" y="486"/>
                  </a:lnTo>
                  <a:lnTo>
                    <a:pt x="62" y="486"/>
                  </a:lnTo>
                  <a:lnTo>
                    <a:pt x="60" y="492"/>
                  </a:lnTo>
                  <a:lnTo>
                    <a:pt x="60" y="494"/>
                  </a:lnTo>
                  <a:lnTo>
                    <a:pt x="64" y="496"/>
                  </a:lnTo>
                  <a:lnTo>
                    <a:pt x="70" y="496"/>
                  </a:lnTo>
                  <a:lnTo>
                    <a:pt x="86" y="494"/>
                  </a:lnTo>
                  <a:lnTo>
                    <a:pt x="102" y="492"/>
                  </a:lnTo>
                  <a:lnTo>
                    <a:pt x="102" y="492"/>
                  </a:lnTo>
                  <a:lnTo>
                    <a:pt x="106" y="492"/>
                  </a:lnTo>
                  <a:lnTo>
                    <a:pt x="108" y="488"/>
                  </a:lnTo>
                  <a:lnTo>
                    <a:pt x="110" y="476"/>
                  </a:lnTo>
                  <a:lnTo>
                    <a:pt x="110" y="470"/>
                  </a:lnTo>
                  <a:lnTo>
                    <a:pt x="112" y="464"/>
                  </a:lnTo>
                  <a:lnTo>
                    <a:pt x="114" y="462"/>
                  </a:lnTo>
                  <a:lnTo>
                    <a:pt x="118" y="460"/>
                  </a:lnTo>
                  <a:lnTo>
                    <a:pt x="118" y="460"/>
                  </a:lnTo>
                  <a:lnTo>
                    <a:pt x="124" y="460"/>
                  </a:lnTo>
                  <a:lnTo>
                    <a:pt x="124" y="458"/>
                  </a:lnTo>
                  <a:lnTo>
                    <a:pt x="126" y="456"/>
                  </a:lnTo>
                  <a:lnTo>
                    <a:pt x="128" y="454"/>
                  </a:lnTo>
                  <a:lnTo>
                    <a:pt x="132" y="452"/>
                  </a:lnTo>
                  <a:lnTo>
                    <a:pt x="138" y="450"/>
                  </a:lnTo>
                  <a:lnTo>
                    <a:pt x="138" y="450"/>
                  </a:lnTo>
                  <a:lnTo>
                    <a:pt x="146" y="450"/>
                  </a:lnTo>
                  <a:lnTo>
                    <a:pt x="152" y="452"/>
                  </a:lnTo>
                  <a:lnTo>
                    <a:pt x="160" y="454"/>
                  </a:lnTo>
                  <a:lnTo>
                    <a:pt x="162" y="456"/>
                  </a:lnTo>
                  <a:lnTo>
                    <a:pt x="164" y="454"/>
                  </a:lnTo>
                  <a:lnTo>
                    <a:pt x="170" y="444"/>
                  </a:lnTo>
                  <a:lnTo>
                    <a:pt x="170" y="444"/>
                  </a:lnTo>
                  <a:lnTo>
                    <a:pt x="174" y="430"/>
                  </a:lnTo>
                  <a:lnTo>
                    <a:pt x="180" y="420"/>
                  </a:lnTo>
                  <a:lnTo>
                    <a:pt x="184" y="412"/>
                  </a:lnTo>
                  <a:lnTo>
                    <a:pt x="184" y="406"/>
                  </a:lnTo>
                  <a:lnTo>
                    <a:pt x="184" y="406"/>
                  </a:lnTo>
                  <a:lnTo>
                    <a:pt x="184" y="398"/>
                  </a:lnTo>
                  <a:lnTo>
                    <a:pt x="186" y="392"/>
                  </a:lnTo>
                  <a:lnTo>
                    <a:pt x="188" y="384"/>
                  </a:lnTo>
                  <a:lnTo>
                    <a:pt x="188" y="376"/>
                  </a:lnTo>
                  <a:lnTo>
                    <a:pt x="188" y="376"/>
                  </a:lnTo>
                  <a:lnTo>
                    <a:pt x="188" y="370"/>
                  </a:lnTo>
                  <a:lnTo>
                    <a:pt x="190" y="364"/>
                  </a:lnTo>
                  <a:lnTo>
                    <a:pt x="194" y="358"/>
                  </a:lnTo>
                  <a:lnTo>
                    <a:pt x="192" y="354"/>
                  </a:lnTo>
                  <a:lnTo>
                    <a:pt x="192" y="354"/>
                  </a:lnTo>
                  <a:lnTo>
                    <a:pt x="192" y="348"/>
                  </a:lnTo>
                  <a:lnTo>
                    <a:pt x="194" y="346"/>
                  </a:lnTo>
                  <a:lnTo>
                    <a:pt x="196" y="342"/>
                  </a:lnTo>
                  <a:lnTo>
                    <a:pt x="192" y="336"/>
                  </a:lnTo>
                  <a:lnTo>
                    <a:pt x="192" y="336"/>
                  </a:lnTo>
                  <a:lnTo>
                    <a:pt x="192" y="330"/>
                  </a:lnTo>
                  <a:lnTo>
                    <a:pt x="194" y="330"/>
                  </a:lnTo>
                  <a:lnTo>
                    <a:pt x="196" y="328"/>
                  </a:lnTo>
                  <a:lnTo>
                    <a:pt x="196" y="326"/>
                  </a:lnTo>
                  <a:lnTo>
                    <a:pt x="196" y="326"/>
                  </a:lnTo>
                  <a:lnTo>
                    <a:pt x="194" y="322"/>
                  </a:lnTo>
                  <a:lnTo>
                    <a:pt x="198" y="320"/>
                  </a:lnTo>
                  <a:lnTo>
                    <a:pt x="206" y="316"/>
                  </a:lnTo>
                  <a:lnTo>
                    <a:pt x="216" y="312"/>
                  </a:lnTo>
                  <a:lnTo>
                    <a:pt x="220" y="308"/>
                  </a:lnTo>
                  <a:lnTo>
                    <a:pt x="222" y="304"/>
                  </a:lnTo>
                  <a:lnTo>
                    <a:pt x="222" y="304"/>
                  </a:lnTo>
                  <a:lnTo>
                    <a:pt x="224" y="300"/>
                  </a:lnTo>
                  <a:lnTo>
                    <a:pt x="224" y="300"/>
                  </a:lnTo>
                  <a:lnTo>
                    <a:pt x="228" y="302"/>
                  </a:lnTo>
                  <a:lnTo>
                    <a:pt x="230" y="306"/>
                  </a:lnTo>
                  <a:lnTo>
                    <a:pt x="232" y="306"/>
                  </a:lnTo>
                  <a:lnTo>
                    <a:pt x="234" y="302"/>
                  </a:lnTo>
                  <a:lnTo>
                    <a:pt x="234" y="302"/>
                  </a:lnTo>
                  <a:lnTo>
                    <a:pt x="240" y="298"/>
                  </a:lnTo>
                  <a:lnTo>
                    <a:pt x="246" y="294"/>
                  </a:lnTo>
                  <a:lnTo>
                    <a:pt x="250" y="292"/>
                  </a:lnTo>
                  <a:lnTo>
                    <a:pt x="250" y="290"/>
                  </a:lnTo>
                  <a:lnTo>
                    <a:pt x="250" y="290"/>
                  </a:lnTo>
                  <a:lnTo>
                    <a:pt x="250" y="288"/>
                  </a:lnTo>
                  <a:lnTo>
                    <a:pt x="252" y="288"/>
                  </a:lnTo>
                  <a:lnTo>
                    <a:pt x="254" y="286"/>
                  </a:lnTo>
                  <a:lnTo>
                    <a:pt x="258" y="284"/>
                  </a:lnTo>
                  <a:lnTo>
                    <a:pt x="258" y="280"/>
                  </a:lnTo>
                  <a:lnTo>
                    <a:pt x="256" y="276"/>
                  </a:lnTo>
                  <a:lnTo>
                    <a:pt x="256" y="276"/>
                  </a:lnTo>
                  <a:lnTo>
                    <a:pt x="254" y="276"/>
                  </a:lnTo>
                  <a:lnTo>
                    <a:pt x="250" y="276"/>
                  </a:lnTo>
                  <a:lnTo>
                    <a:pt x="240" y="282"/>
                  </a:lnTo>
                  <a:lnTo>
                    <a:pt x="234" y="284"/>
                  </a:lnTo>
                  <a:lnTo>
                    <a:pt x="226" y="284"/>
                  </a:lnTo>
                  <a:lnTo>
                    <a:pt x="220" y="284"/>
                  </a:lnTo>
                  <a:lnTo>
                    <a:pt x="214" y="280"/>
                  </a:lnTo>
                  <a:lnTo>
                    <a:pt x="214" y="280"/>
                  </a:lnTo>
                  <a:lnTo>
                    <a:pt x="206" y="276"/>
                  </a:lnTo>
                  <a:lnTo>
                    <a:pt x="198" y="274"/>
                  </a:lnTo>
                  <a:lnTo>
                    <a:pt x="184" y="274"/>
                  </a:lnTo>
                  <a:lnTo>
                    <a:pt x="176" y="274"/>
                  </a:lnTo>
                  <a:lnTo>
                    <a:pt x="182" y="270"/>
                  </a:lnTo>
                  <a:lnTo>
                    <a:pt x="182" y="270"/>
                  </a:lnTo>
                  <a:lnTo>
                    <a:pt x="188" y="268"/>
                  </a:lnTo>
                  <a:lnTo>
                    <a:pt x="194" y="268"/>
                  </a:lnTo>
                  <a:lnTo>
                    <a:pt x="204" y="268"/>
                  </a:lnTo>
                  <a:lnTo>
                    <a:pt x="212" y="270"/>
                  </a:lnTo>
                  <a:lnTo>
                    <a:pt x="214" y="270"/>
                  </a:lnTo>
                  <a:lnTo>
                    <a:pt x="216" y="270"/>
                  </a:lnTo>
                  <a:lnTo>
                    <a:pt x="216" y="270"/>
                  </a:lnTo>
                  <a:lnTo>
                    <a:pt x="218" y="268"/>
                  </a:lnTo>
                  <a:lnTo>
                    <a:pt x="220" y="270"/>
                  </a:lnTo>
                  <a:lnTo>
                    <a:pt x="226" y="274"/>
                  </a:lnTo>
                  <a:lnTo>
                    <a:pt x="232" y="278"/>
                  </a:lnTo>
                  <a:lnTo>
                    <a:pt x="234" y="280"/>
                  </a:lnTo>
                  <a:lnTo>
                    <a:pt x="238" y="278"/>
                  </a:lnTo>
                  <a:lnTo>
                    <a:pt x="238" y="278"/>
                  </a:lnTo>
                  <a:lnTo>
                    <a:pt x="262" y="264"/>
                  </a:lnTo>
                  <a:lnTo>
                    <a:pt x="272" y="258"/>
                  </a:lnTo>
                  <a:lnTo>
                    <a:pt x="274" y="254"/>
                  </a:lnTo>
                  <a:lnTo>
                    <a:pt x="274" y="252"/>
                  </a:lnTo>
                  <a:lnTo>
                    <a:pt x="274" y="252"/>
                  </a:lnTo>
                  <a:lnTo>
                    <a:pt x="266" y="242"/>
                  </a:lnTo>
                  <a:lnTo>
                    <a:pt x="262" y="238"/>
                  </a:lnTo>
                  <a:lnTo>
                    <a:pt x="256" y="238"/>
                  </a:lnTo>
                  <a:lnTo>
                    <a:pt x="256" y="238"/>
                  </a:lnTo>
                  <a:lnTo>
                    <a:pt x="254" y="238"/>
                  </a:lnTo>
                  <a:lnTo>
                    <a:pt x="254" y="236"/>
                  </a:lnTo>
                  <a:lnTo>
                    <a:pt x="254" y="232"/>
                  </a:lnTo>
                  <a:lnTo>
                    <a:pt x="254" y="228"/>
                  </a:lnTo>
                  <a:lnTo>
                    <a:pt x="254" y="226"/>
                  </a:lnTo>
                  <a:lnTo>
                    <a:pt x="252" y="224"/>
                  </a:lnTo>
                  <a:lnTo>
                    <a:pt x="252" y="224"/>
                  </a:lnTo>
                  <a:lnTo>
                    <a:pt x="246" y="222"/>
                  </a:lnTo>
                  <a:lnTo>
                    <a:pt x="242" y="218"/>
                  </a:lnTo>
                  <a:lnTo>
                    <a:pt x="236" y="214"/>
                  </a:lnTo>
                  <a:lnTo>
                    <a:pt x="230" y="214"/>
                  </a:lnTo>
                  <a:lnTo>
                    <a:pt x="230" y="214"/>
                  </a:lnTo>
                  <a:lnTo>
                    <a:pt x="224" y="214"/>
                  </a:lnTo>
                  <a:lnTo>
                    <a:pt x="224" y="212"/>
                  </a:lnTo>
                  <a:lnTo>
                    <a:pt x="224" y="210"/>
                  </a:lnTo>
                  <a:lnTo>
                    <a:pt x="218" y="208"/>
                  </a:lnTo>
                  <a:lnTo>
                    <a:pt x="218" y="208"/>
                  </a:lnTo>
                  <a:lnTo>
                    <a:pt x="214" y="206"/>
                  </a:lnTo>
                  <a:lnTo>
                    <a:pt x="212" y="200"/>
                  </a:lnTo>
                  <a:lnTo>
                    <a:pt x="210" y="190"/>
                  </a:lnTo>
                  <a:lnTo>
                    <a:pt x="208" y="180"/>
                  </a:lnTo>
                  <a:lnTo>
                    <a:pt x="208" y="170"/>
                  </a:lnTo>
                  <a:lnTo>
                    <a:pt x="210" y="160"/>
                  </a:lnTo>
                  <a:lnTo>
                    <a:pt x="212" y="154"/>
                  </a:lnTo>
                  <a:lnTo>
                    <a:pt x="216" y="152"/>
                  </a:lnTo>
                  <a:lnTo>
                    <a:pt x="216" y="152"/>
                  </a:lnTo>
                  <a:lnTo>
                    <a:pt x="218" y="152"/>
                  </a:lnTo>
                  <a:lnTo>
                    <a:pt x="220" y="150"/>
                  </a:lnTo>
                  <a:lnTo>
                    <a:pt x="218" y="144"/>
                  </a:lnTo>
                  <a:lnTo>
                    <a:pt x="218" y="134"/>
                  </a:lnTo>
                  <a:lnTo>
                    <a:pt x="218" y="128"/>
                  </a:lnTo>
                  <a:lnTo>
                    <a:pt x="220" y="122"/>
                  </a:lnTo>
                  <a:lnTo>
                    <a:pt x="220" y="122"/>
                  </a:lnTo>
                  <a:lnTo>
                    <a:pt x="222" y="118"/>
                  </a:lnTo>
                  <a:lnTo>
                    <a:pt x="222" y="116"/>
                  </a:lnTo>
                  <a:lnTo>
                    <a:pt x="222" y="114"/>
                  </a:lnTo>
                  <a:lnTo>
                    <a:pt x="220" y="114"/>
                  </a:lnTo>
                  <a:lnTo>
                    <a:pt x="216" y="112"/>
                  </a:lnTo>
                  <a:lnTo>
                    <a:pt x="214" y="112"/>
                  </a:lnTo>
                  <a:lnTo>
                    <a:pt x="214" y="108"/>
                  </a:lnTo>
                  <a:lnTo>
                    <a:pt x="214" y="108"/>
                  </a:lnTo>
                  <a:lnTo>
                    <a:pt x="214" y="102"/>
                  </a:lnTo>
                  <a:lnTo>
                    <a:pt x="216" y="102"/>
                  </a:lnTo>
                  <a:lnTo>
                    <a:pt x="222" y="104"/>
                  </a:lnTo>
                  <a:lnTo>
                    <a:pt x="226" y="104"/>
                  </a:lnTo>
                  <a:lnTo>
                    <a:pt x="232" y="104"/>
                  </a:lnTo>
                  <a:lnTo>
                    <a:pt x="232" y="104"/>
                  </a:lnTo>
                  <a:lnTo>
                    <a:pt x="236" y="100"/>
                  </a:lnTo>
                  <a:lnTo>
                    <a:pt x="238" y="98"/>
                  </a:lnTo>
                  <a:lnTo>
                    <a:pt x="236" y="96"/>
                  </a:lnTo>
                  <a:lnTo>
                    <a:pt x="234" y="94"/>
                  </a:lnTo>
                  <a:lnTo>
                    <a:pt x="232" y="92"/>
                  </a:lnTo>
                  <a:lnTo>
                    <a:pt x="232" y="90"/>
                  </a:lnTo>
                  <a:lnTo>
                    <a:pt x="234" y="90"/>
                  </a:lnTo>
                  <a:lnTo>
                    <a:pt x="240" y="88"/>
                  </a:lnTo>
                  <a:lnTo>
                    <a:pt x="240" y="88"/>
                  </a:lnTo>
                  <a:lnTo>
                    <a:pt x="246" y="86"/>
                  </a:lnTo>
                  <a:lnTo>
                    <a:pt x="252" y="82"/>
                  </a:lnTo>
                  <a:lnTo>
                    <a:pt x="258" y="72"/>
                  </a:lnTo>
                  <a:lnTo>
                    <a:pt x="262" y="64"/>
                  </a:lnTo>
                  <a:lnTo>
                    <a:pt x="264" y="64"/>
                  </a:lnTo>
                  <a:lnTo>
                    <a:pt x="268" y="64"/>
                  </a:lnTo>
                  <a:lnTo>
                    <a:pt x="268" y="64"/>
                  </a:lnTo>
                  <a:lnTo>
                    <a:pt x="272" y="66"/>
                  </a:lnTo>
                  <a:lnTo>
                    <a:pt x="274" y="64"/>
                  </a:lnTo>
                  <a:lnTo>
                    <a:pt x="278" y="60"/>
                  </a:lnTo>
                  <a:lnTo>
                    <a:pt x="280" y="52"/>
                  </a:lnTo>
                  <a:lnTo>
                    <a:pt x="282" y="50"/>
                  </a:lnTo>
                  <a:lnTo>
                    <a:pt x="284" y="50"/>
                  </a:lnTo>
                  <a:lnTo>
                    <a:pt x="284" y="50"/>
                  </a:lnTo>
                  <a:lnTo>
                    <a:pt x="242" y="34"/>
                  </a:lnTo>
                  <a:lnTo>
                    <a:pt x="198" y="20"/>
                  </a:lnTo>
                  <a:lnTo>
                    <a:pt x="152" y="8"/>
                  </a:lnTo>
                  <a:lnTo>
                    <a:pt x="106" y="0"/>
                  </a:lnTo>
                  <a:lnTo>
                    <a:pt x="106" y="0"/>
                  </a:lnTo>
                  <a:lnTo>
                    <a:pt x="106" y="2"/>
                  </a:lnTo>
                  <a:lnTo>
                    <a:pt x="106"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8" name="Freeform 254"/>
            <p:cNvSpPr>
              <a:spLocks/>
            </p:cNvSpPr>
            <p:nvPr/>
          </p:nvSpPr>
          <p:spPr bwMode="auto">
            <a:xfrm>
              <a:off x="5232400" y="2520950"/>
              <a:ext cx="63500" cy="95250"/>
            </a:xfrm>
            <a:custGeom>
              <a:avLst/>
              <a:gdLst>
                <a:gd name="T0" fmla="*/ 6 w 40"/>
                <a:gd name="T1" fmla="*/ 60 h 60"/>
                <a:gd name="T2" fmla="*/ 6 w 40"/>
                <a:gd name="T3" fmla="*/ 60 h 60"/>
                <a:gd name="T4" fmla="*/ 10 w 40"/>
                <a:gd name="T5" fmla="*/ 56 h 60"/>
                <a:gd name="T6" fmla="*/ 14 w 40"/>
                <a:gd name="T7" fmla="*/ 52 h 60"/>
                <a:gd name="T8" fmla="*/ 18 w 40"/>
                <a:gd name="T9" fmla="*/ 46 h 60"/>
                <a:gd name="T10" fmla="*/ 24 w 40"/>
                <a:gd name="T11" fmla="*/ 38 h 60"/>
                <a:gd name="T12" fmla="*/ 24 w 40"/>
                <a:gd name="T13" fmla="*/ 38 h 60"/>
                <a:gd name="T14" fmla="*/ 28 w 40"/>
                <a:gd name="T15" fmla="*/ 34 h 60"/>
                <a:gd name="T16" fmla="*/ 28 w 40"/>
                <a:gd name="T17" fmla="*/ 32 h 60"/>
                <a:gd name="T18" fmla="*/ 26 w 40"/>
                <a:gd name="T19" fmla="*/ 28 h 60"/>
                <a:gd name="T20" fmla="*/ 26 w 40"/>
                <a:gd name="T21" fmla="*/ 22 h 60"/>
                <a:gd name="T22" fmla="*/ 26 w 40"/>
                <a:gd name="T23" fmla="*/ 20 h 60"/>
                <a:gd name="T24" fmla="*/ 30 w 40"/>
                <a:gd name="T25" fmla="*/ 16 h 60"/>
                <a:gd name="T26" fmla="*/ 30 w 40"/>
                <a:gd name="T27" fmla="*/ 16 h 60"/>
                <a:gd name="T28" fmla="*/ 40 w 40"/>
                <a:gd name="T29" fmla="*/ 2 h 60"/>
                <a:gd name="T30" fmla="*/ 40 w 40"/>
                <a:gd name="T31" fmla="*/ 0 h 60"/>
                <a:gd name="T32" fmla="*/ 38 w 40"/>
                <a:gd name="T33" fmla="*/ 2 h 60"/>
                <a:gd name="T34" fmla="*/ 32 w 40"/>
                <a:gd name="T35" fmla="*/ 6 h 60"/>
                <a:gd name="T36" fmla="*/ 32 w 40"/>
                <a:gd name="T37" fmla="*/ 6 h 60"/>
                <a:gd name="T38" fmla="*/ 26 w 40"/>
                <a:gd name="T39" fmla="*/ 8 h 60"/>
                <a:gd name="T40" fmla="*/ 22 w 40"/>
                <a:gd name="T41" fmla="*/ 8 h 60"/>
                <a:gd name="T42" fmla="*/ 20 w 40"/>
                <a:gd name="T43" fmla="*/ 8 h 60"/>
                <a:gd name="T44" fmla="*/ 12 w 40"/>
                <a:gd name="T45" fmla="*/ 14 h 60"/>
                <a:gd name="T46" fmla="*/ 12 w 40"/>
                <a:gd name="T47" fmla="*/ 14 h 60"/>
                <a:gd name="T48" fmla="*/ 4 w 40"/>
                <a:gd name="T49" fmla="*/ 22 h 60"/>
                <a:gd name="T50" fmla="*/ 0 w 40"/>
                <a:gd name="T51" fmla="*/ 32 h 60"/>
                <a:gd name="T52" fmla="*/ 0 w 40"/>
                <a:gd name="T53" fmla="*/ 40 h 60"/>
                <a:gd name="T54" fmla="*/ 4 w 40"/>
                <a:gd name="T55" fmla="*/ 46 h 60"/>
                <a:gd name="T56" fmla="*/ 4 w 40"/>
                <a:gd name="T57" fmla="*/ 46 h 60"/>
                <a:gd name="T58" fmla="*/ 4 w 40"/>
                <a:gd name="T59" fmla="*/ 52 h 60"/>
                <a:gd name="T60" fmla="*/ 4 w 40"/>
                <a:gd name="T61" fmla="*/ 56 h 60"/>
                <a:gd name="T62" fmla="*/ 2 w 40"/>
                <a:gd name="T63" fmla="*/ 60 h 60"/>
                <a:gd name="T64" fmla="*/ 6 w 40"/>
                <a:gd name="T65" fmla="*/ 60 h 60"/>
                <a:gd name="T66" fmla="*/ 6 w 40"/>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60">
                  <a:moveTo>
                    <a:pt x="6" y="60"/>
                  </a:moveTo>
                  <a:lnTo>
                    <a:pt x="6" y="60"/>
                  </a:lnTo>
                  <a:lnTo>
                    <a:pt x="10" y="56"/>
                  </a:lnTo>
                  <a:lnTo>
                    <a:pt x="14" y="52"/>
                  </a:lnTo>
                  <a:lnTo>
                    <a:pt x="18" y="46"/>
                  </a:lnTo>
                  <a:lnTo>
                    <a:pt x="24" y="38"/>
                  </a:lnTo>
                  <a:lnTo>
                    <a:pt x="24" y="38"/>
                  </a:lnTo>
                  <a:lnTo>
                    <a:pt x="28" y="34"/>
                  </a:lnTo>
                  <a:lnTo>
                    <a:pt x="28" y="32"/>
                  </a:lnTo>
                  <a:lnTo>
                    <a:pt x="26" y="28"/>
                  </a:lnTo>
                  <a:lnTo>
                    <a:pt x="26" y="22"/>
                  </a:lnTo>
                  <a:lnTo>
                    <a:pt x="26" y="20"/>
                  </a:lnTo>
                  <a:lnTo>
                    <a:pt x="30" y="16"/>
                  </a:lnTo>
                  <a:lnTo>
                    <a:pt x="30" y="16"/>
                  </a:lnTo>
                  <a:lnTo>
                    <a:pt x="40" y="2"/>
                  </a:lnTo>
                  <a:lnTo>
                    <a:pt x="40" y="0"/>
                  </a:lnTo>
                  <a:lnTo>
                    <a:pt x="38" y="2"/>
                  </a:lnTo>
                  <a:lnTo>
                    <a:pt x="32" y="6"/>
                  </a:lnTo>
                  <a:lnTo>
                    <a:pt x="32" y="6"/>
                  </a:lnTo>
                  <a:lnTo>
                    <a:pt x="26" y="8"/>
                  </a:lnTo>
                  <a:lnTo>
                    <a:pt x="22" y="8"/>
                  </a:lnTo>
                  <a:lnTo>
                    <a:pt x="20" y="8"/>
                  </a:lnTo>
                  <a:lnTo>
                    <a:pt x="12" y="14"/>
                  </a:lnTo>
                  <a:lnTo>
                    <a:pt x="12" y="14"/>
                  </a:lnTo>
                  <a:lnTo>
                    <a:pt x="4" y="22"/>
                  </a:lnTo>
                  <a:lnTo>
                    <a:pt x="0" y="32"/>
                  </a:lnTo>
                  <a:lnTo>
                    <a:pt x="0" y="40"/>
                  </a:lnTo>
                  <a:lnTo>
                    <a:pt x="4" y="46"/>
                  </a:lnTo>
                  <a:lnTo>
                    <a:pt x="4" y="46"/>
                  </a:lnTo>
                  <a:lnTo>
                    <a:pt x="4" y="52"/>
                  </a:lnTo>
                  <a:lnTo>
                    <a:pt x="4" y="56"/>
                  </a:lnTo>
                  <a:lnTo>
                    <a:pt x="2" y="60"/>
                  </a:lnTo>
                  <a:lnTo>
                    <a:pt x="6" y="60"/>
                  </a:lnTo>
                  <a:lnTo>
                    <a:pt x="6" y="6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29" name="Freeform 255"/>
            <p:cNvSpPr>
              <a:spLocks/>
            </p:cNvSpPr>
            <p:nvPr/>
          </p:nvSpPr>
          <p:spPr bwMode="auto">
            <a:xfrm>
              <a:off x="5251450" y="2301875"/>
              <a:ext cx="9525" cy="15875"/>
            </a:xfrm>
            <a:custGeom>
              <a:avLst/>
              <a:gdLst>
                <a:gd name="T0" fmla="*/ 0 w 6"/>
                <a:gd name="T1" fmla="*/ 0 h 10"/>
                <a:gd name="T2" fmla="*/ 0 w 6"/>
                <a:gd name="T3" fmla="*/ 0 h 10"/>
                <a:gd name="T4" fmla="*/ 0 w 6"/>
                <a:gd name="T5" fmla="*/ 2 h 10"/>
                <a:gd name="T6" fmla="*/ 0 w 6"/>
                <a:gd name="T7" fmla="*/ 6 h 10"/>
                <a:gd name="T8" fmla="*/ 4 w 6"/>
                <a:gd name="T9" fmla="*/ 8 h 10"/>
                <a:gd name="T10" fmla="*/ 6 w 6"/>
                <a:gd name="T11" fmla="*/ 10 h 10"/>
                <a:gd name="T12" fmla="*/ 6 w 6"/>
                <a:gd name="T13" fmla="*/ 10 h 10"/>
                <a:gd name="T14" fmla="*/ 6 w 6"/>
                <a:gd name="T15" fmla="*/ 4 h 10"/>
                <a:gd name="T16" fmla="*/ 2 w 6"/>
                <a:gd name="T17" fmla="*/ 0 h 10"/>
                <a:gd name="T18" fmla="*/ 0 w 6"/>
                <a:gd name="T19" fmla="*/ 0 h 10"/>
                <a:gd name="T20" fmla="*/ 0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0" y="0"/>
                  </a:moveTo>
                  <a:lnTo>
                    <a:pt x="0" y="0"/>
                  </a:lnTo>
                  <a:lnTo>
                    <a:pt x="0" y="2"/>
                  </a:lnTo>
                  <a:lnTo>
                    <a:pt x="0" y="6"/>
                  </a:lnTo>
                  <a:lnTo>
                    <a:pt x="4" y="8"/>
                  </a:lnTo>
                  <a:lnTo>
                    <a:pt x="6" y="10"/>
                  </a:lnTo>
                  <a:lnTo>
                    <a:pt x="6" y="10"/>
                  </a:lnTo>
                  <a:lnTo>
                    <a:pt x="6" y="4"/>
                  </a:lnTo>
                  <a:lnTo>
                    <a:pt x="2"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0" name="Freeform 256"/>
            <p:cNvSpPr>
              <a:spLocks/>
            </p:cNvSpPr>
            <p:nvPr/>
          </p:nvSpPr>
          <p:spPr bwMode="auto">
            <a:xfrm>
              <a:off x="5143500" y="2578100"/>
              <a:ext cx="34925" cy="98425"/>
            </a:xfrm>
            <a:custGeom>
              <a:avLst/>
              <a:gdLst>
                <a:gd name="T0" fmla="*/ 20 w 22"/>
                <a:gd name="T1" fmla="*/ 0 h 62"/>
                <a:gd name="T2" fmla="*/ 20 w 22"/>
                <a:gd name="T3" fmla="*/ 0 h 62"/>
                <a:gd name="T4" fmla="*/ 18 w 22"/>
                <a:gd name="T5" fmla="*/ 0 h 62"/>
                <a:gd name="T6" fmla="*/ 18 w 22"/>
                <a:gd name="T7" fmla="*/ 2 h 62"/>
                <a:gd name="T8" fmla="*/ 16 w 22"/>
                <a:gd name="T9" fmla="*/ 10 h 62"/>
                <a:gd name="T10" fmla="*/ 14 w 22"/>
                <a:gd name="T11" fmla="*/ 18 h 62"/>
                <a:gd name="T12" fmla="*/ 10 w 22"/>
                <a:gd name="T13" fmla="*/ 24 h 62"/>
                <a:gd name="T14" fmla="*/ 10 w 22"/>
                <a:gd name="T15" fmla="*/ 24 h 62"/>
                <a:gd name="T16" fmla="*/ 4 w 22"/>
                <a:gd name="T17" fmla="*/ 32 h 62"/>
                <a:gd name="T18" fmla="*/ 0 w 22"/>
                <a:gd name="T19" fmla="*/ 42 h 62"/>
                <a:gd name="T20" fmla="*/ 0 w 22"/>
                <a:gd name="T21" fmla="*/ 54 h 62"/>
                <a:gd name="T22" fmla="*/ 0 w 22"/>
                <a:gd name="T23" fmla="*/ 62 h 62"/>
                <a:gd name="T24" fmla="*/ 0 w 22"/>
                <a:gd name="T25" fmla="*/ 62 h 62"/>
                <a:gd name="T26" fmla="*/ 6 w 22"/>
                <a:gd name="T27" fmla="*/ 52 h 62"/>
                <a:gd name="T28" fmla="*/ 14 w 22"/>
                <a:gd name="T29" fmla="*/ 32 h 62"/>
                <a:gd name="T30" fmla="*/ 20 w 22"/>
                <a:gd name="T31" fmla="*/ 10 h 62"/>
                <a:gd name="T32" fmla="*/ 22 w 22"/>
                <a:gd name="T33" fmla="*/ 4 h 62"/>
                <a:gd name="T34" fmla="*/ 20 w 22"/>
                <a:gd name="T35" fmla="*/ 0 h 62"/>
                <a:gd name="T36" fmla="*/ 20 w 22"/>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62">
                  <a:moveTo>
                    <a:pt x="20" y="0"/>
                  </a:moveTo>
                  <a:lnTo>
                    <a:pt x="20" y="0"/>
                  </a:lnTo>
                  <a:lnTo>
                    <a:pt x="18" y="0"/>
                  </a:lnTo>
                  <a:lnTo>
                    <a:pt x="18" y="2"/>
                  </a:lnTo>
                  <a:lnTo>
                    <a:pt x="16" y="10"/>
                  </a:lnTo>
                  <a:lnTo>
                    <a:pt x="14" y="18"/>
                  </a:lnTo>
                  <a:lnTo>
                    <a:pt x="10" y="24"/>
                  </a:lnTo>
                  <a:lnTo>
                    <a:pt x="10" y="24"/>
                  </a:lnTo>
                  <a:lnTo>
                    <a:pt x="4" y="32"/>
                  </a:lnTo>
                  <a:lnTo>
                    <a:pt x="0" y="42"/>
                  </a:lnTo>
                  <a:lnTo>
                    <a:pt x="0" y="54"/>
                  </a:lnTo>
                  <a:lnTo>
                    <a:pt x="0" y="62"/>
                  </a:lnTo>
                  <a:lnTo>
                    <a:pt x="0" y="62"/>
                  </a:lnTo>
                  <a:lnTo>
                    <a:pt x="6" y="52"/>
                  </a:lnTo>
                  <a:lnTo>
                    <a:pt x="14" y="32"/>
                  </a:lnTo>
                  <a:lnTo>
                    <a:pt x="20" y="10"/>
                  </a:lnTo>
                  <a:lnTo>
                    <a:pt x="22" y="4"/>
                  </a:lnTo>
                  <a:lnTo>
                    <a:pt x="20" y="0"/>
                  </a:lnTo>
                  <a:lnTo>
                    <a:pt x="2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1" name="Freeform 260"/>
            <p:cNvSpPr>
              <a:spLocks/>
            </p:cNvSpPr>
            <p:nvPr/>
          </p:nvSpPr>
          <p:spPr bwMode="auto">
            <a:xfrm>
              <a:off x="5400675" y="2085975"/>
              <a:ext cx="330200" cy="282575"/>
            </a:xfrm>
            <a:custGeom>
              <a:avLst/>
              <a:gdLst>
                <a:gd name="T0" fmla="*/ 4 w 208"/>
                <a:gd name="T1" fmla="*/ 32 h 178"/>
                <a:gd name="T2" fmla="*/ 8 w 208"/>
                <a:gd name="T3" fmla="*/ 44 h 178"/>
                <a:gd name="T4" fmla="*/ 4 w 208"/>
                <a:gd name="T5" fmla="*/ 50 h 178"/>
                <a:gd name="T6" fmla="*/ 4 w 208"/>
                <a:gd name="T7" fmla="*/ 54 h 178"/>
                <a:gd name="T8" fmla="*/ 12 w 208"/>
                <a:gd name="T9" fmla="*/ 68 h 178"/>
                <a:gd name="T10" fmla="*/ 18 w 208"/>
                <a:gd name="T11" fmla="*/ 74 h 178"/>
                <a:gd name="T12" fmla="*/ 16 w 208"/>
                <a:gd name="T13" fmla="*/ 78 h 178"/>
                <a:gd name="T14" fmla="*/ 10 w 208"/>
                <a:gd name="T15" fmla="*/ 80 h 178"/>
                <a:gd name="T16" fmla="*/ 10 w 208"/>
                <a:gd name="T17" fmla="*/ 84 h 178"/>
                <a:gd name="T18" fmla="*/ 12 w 208"/>
                <a:gd name="T19" fmla="*/ 98 h 178"/>
                <a:gd name="T20" fmla="*/ 8 w 208"/>
                <a:gd name="T21" fmla="*/ 116 h 178"/>
                <a:gd name="T22" fmla="*/ 6 w 208"/>
                <a:gd name="T23" fmla="*/ 130 h 178"/>
                <a:gd name="T24" fmla="*/ 20 w 208"/>
                <a:gd name="T25" fmla="*/ 138 h 178"/>
                <a:gd name="T26" fmla="*/ 42 w 208"/>
                <a:gd name="T27" fmla="*/ 142 h 178"/>
                <a:gd name="T28" fmla="*/ 48 w 208"/>
                <a:gd name="T29" fmla="*/ 146 h 178"/>
                <a:gd name="T30" fmla="*/ 46 w 208"/>
                <a:gd name="T31" fmla="*/ 150 h 178"/>
                <a:gd name="T32" fmla="*/ 46 w 208"/>
                <a:gd name="T33" fmla="*/ 164 h 178"/>
                <a:gd name="T34" fmla="*/ 50 w 208"/>
                <a:gd name="T35" fmla="*/ 166 h 178"/>
                <a:gd name="T36" fmla="*/ 56 w 208"/>
                <a:gd name="T37" fmla="*/ 164 h 178"/>
                <a:gd name="T38" fmla="*/ 62 w 208"/>
                <a:gd name="T39" fmla="*/ 158 h 178"/>
                <a:gd name="T40" fmla="*/ 68 w 208"/>
                <a:gd name="T41" fmla="*/ 160 h 178"/>
                <a:gd name="T42" fmla="*/ 66 w 208"/>
                <a:gd name="T43" fmla="*/ 168 h 178"/>
                <a:gd name="T44" fmla="*/ 62 w 208"/>
                <a:gd name="T45" fmla="*/ 174 h 178"/>
                <a:gd name="T46" fmla="*/ 66 w 208"/>
                <a:gd name="T47" fmla="*/ 176 h 178"/>
                <a:gd name="T48" fmla="*/ 78 w 208"/>
                <a:gd name="T49" fmla="*/ 170 h 178"/>
                <a:gd name="T50" fmla="*/ 98 w 208"/>
                <a:gd name="T51" fmla="*/ 166 h 178"/>
                <a:gd name="T52" fmla="*/ 138 w 208"/>
                <a:gd name="T53" fmla="*/ 154 h 178"/>
                <a:gd name="T54" fmla="*/ 148 w 208"/>
                <a:gd name="T55" fmla="*/ 150 h 178"/>
                <a:gd name="T56" fmla="*/ 158 w 208"/>
                <a:gd name="T57" fmla="*/ 150 h 178"/>
                <a:gd name="T58" fmla="*/ 162 w 208"/>
                <a:gd name="T59" fmla="*/ 152 h 178"/>
                <a:gd name="T60" fmla="*/ 168 w 208"/>
                <a:gd name="T61" fmla="*/ 148 h 178"/>
                <a:gd name="T62" fmla="*/ 174 w 208"/>
                <a:gd name="T63" fmla="*/ 144 h 178"/>
                <a:gd name="T64" fmla="*/ 190 w 208"/>
                <a:gd name="T65" fmla="*/ 142 h 178"/>
                <a:gd name="T66" fmla="*/ 200 w 208"/>
                <a:gd name="T67" fmla="*/ 138 h 178"/>
                <a:gd name="T68" fmla="*/ 208 w 208"/>
                <a:gd name="T69" fmla="*/ 138 h 178"/>
                <a:gd name="T70" fmla="*/ 112 w 208"/>
                <a:gd name="T71" fmla="*/ 62 h 178"/>
                <a:gd name="T72" fmla="*/ 8 w 208"/>
                <a:gd name="T73" fmla="*/ 0 h 178"/>
                <a:gd name="T74" fmla="*/ 4 w 208"/>
                <a:gd name="T75" fmla="*/ 6 h 178"/>
                <a:gd name="T76" fmla="*/ 0 w 208"/>
                <a:gd name="T77" fmla="*/ 22 h 178"/>
                <a:gd name="T78" fmla="*/ 4 w 208"/>
                <a:gd name="T79" fmla="*/ 3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 h="178">
                  <a:moveTo>
                    <a:pt x="4" y="32"/>
                  </a:moveTo>
                  <a:lnTo>
                    <a:pt x="4" y="32"/>
                  </a:lnTo>
                  <a:lnTo>
                    <a:pt x="6" y="40"/>
                  </a:lnTo>
                  <a:lnTo>
                    <a:pt x="8" y="44"/>
                  </a:lnTo>
                  <a:lnTo>
                    <a:pt x="6" y="48"/>
                  </a:lnTo>
                  <a:lnTo>
                    <a:pt x="4" y="50"/>
                  </a:lnTo>
                  <a:lnTo>
                    <a:pt x="2" y="52"/>
                  </a:lnTo>
                  <a:lnTo>
                    <a:pt x="4" y="54"/>
                  </a:lnTo>
                  <a:lnTo>
                    <a:pt x="6" y="60"/>
                  </a:lnTo>
                  <a:lnTo>
                    <a:pt x="12" y="68"/>
                  </a:lnTo>
                  <a:lnTo>
                    <a:pt x="12" y="68"/>
                  </a:lnTo>
                  <a:lnTo>
                    <a:pt x="18" y="74"/>
                  </a:lnTo>
                  <a:lnTo>
                    <a:pt x="16" y="76"/>
                  </a:lnTo>
                  <a:lnTo>
                    <a:pt x="16" y="78"/>
                  </a:lnTo>
                  <a:lnTo>
                    <a:pt x="12" y="78"/>
                  </a:lnTo>
                  <a:lnTo>
                    <a:pt x="10" y="80"/>
                  </a:lnTo>
                  <a:lnTo>
                    <a:pt x="10" y="84"/>
                  </a:lnTo>
                  <a:lnTo>
                    <a:pt x="10" y="84"/>
                  </a:lnTo>
                  <a:lnTo>
                    <a:pt x="12" y="92"/>
                  </a:lnTo>
                  <a:lnTo>
                    <a:pt x="12" y="98"/>
                  </a:lnTo>
                  <a:lnTo>
                    <a:pt x="8" y="116"/>
                  </a:lnTo>
                  <a:lnTo>
                    <a:pt x="8" y="116"/>
                  </a:lnTo>
                  <a:lnTo>
                    <a:pt x="6" y="126"/>
                  </a:lnTo>
                  <a:lnTo>
                    <a:pt x="6" y="130"/>
                  </a:lnTo>
                  <a:lnTo>
                    <a:pt x="10" y="134"/>
                  </a:lnTo>
                  <a:lnTo>
                    <a:pt x="20" y="138"/>
                  </a:lnTo>
                  <a:lnTo>
                    <a:pt x="20" y="138"/>
                  </a:lnTo>
                  <a:lnTo>
                    <a:pt x="42" y="142"/>
                  </a:lnTo>
                  <a:lnTo>
                    <a:pt x="46" y="144"/>
                  </a:lnTo>
                  <a:lnTo>
                    <a:pt x="48" y="146"/>
                  </a:lnTo>
                  <a:lnTo>
                    <a:pt x="46" y="150"/>
                  </a:lnTo>
                  <a:lnTo>
                    <a:pt x="46" y="150"/>
                  </a:lnTo>
                  <a:lnTo>
                    <a:pt x="46" y="158"/>
                  </a:lnTo>
                  <a:lnTo>
                    <a:pt x="46" y="164"/>
                  </a:lnTo>
                  <a:lnTo>
                    <a:pt x="48" y="166"/>
                  </a:lnTo>
                  <a:lnTo>
                    <a:pt x="50" y="166"/>
                  </a:lnTo>
                  <a:lnTo>
                    <a:pt x="52" y="166"/>
                  </a:lnTo>
                  <a:lnTo>
                    <a:pt x="56" y="164"/>
                  </a:lnTo>
                  <a:lnTo>
                    <a:pt x="56" y="164"/>
                  </a:lnTo>
                  <a:lnTo>
                    <a:pt x="62" y="158"/>
                  </a:lnTo>
                  <a:lnTo>
                    <a:pt x="66" y="158"/>
                  </a:lnTo>
                  <a:lnTo>
                    <a:pt x="68" y="160"/>
                  </a:lnTo>
                  <a:lnTo>
                    <a:pt x="70" y="162"/>
                  </a:lnTo>
                  <a:lnTo>
                    <a:pt x="66" y="168"/>
                  </a:lnTo>
                  <a:lnTo>
                    <a:pt x="66" y="168"/>
                  </a:lnTo>
                  <a:lnTo>
                    <a:pt x="62" y="174"/>
                  </a:lnTo>
                  <a:lnTo>
                    <a:pt x="62" y="178"/>
                  </a:lnTo>
                  <a:lnTo>
                    <a:pt x="66" y="176"/>
                  </a:lnTo>
                  <a:lnTo>
                    <a:pt x="78" y="170"/>
                  </a:lnTo>
                  <a:lnTo>
                    <a:pt x="78" y="170"/>
                  </a:lnTo>
                  <a:lnTo>
                    <a:pt x="88" y="168"/>
                  </a:lnTo>
                  <a:lnTo>
                    <a:pt x="98" y="166"/>
                  </a:lnTo>
                  <a:lnTo>
                    <a:pt x="114" y="162"/>
                  </a:lnTo>
                  <a:lnTo>
                    <a:pt x="138" y="154"/>
                  </a:lnTo>
                  <a:lnTo>
                    <a:pt x="138" y="154"/>
                  </a:lnTo>
                  <a:lnTo>
                    <a:pt x="148" y="150"/>
                  </a:lnTo>
                  <a:lnTo>
                    <a:pt x="154" y="150"/>
                  </a:lnTo>
                  <a:lnTo>
                    <a:pt x="158" y="150"/>
                  </a:lnTo>
                  <a:lnTo>
                    <a:pt x="160" y="150"/>
                  </a:lnTo>
                  <a:lnTo>
                    <a:pt x="162" y="152"/>
                  </a:lnTo>
                  <a:lnTo>
                    <a:pt x="168" y="148"/>
                  </a:lnTo>
                  <a:lnTo>
                    <a:pt x="168" y="148"/>
                  </a:lnTo>
                  <a:lnTo>
                    <a:pt x="172" y="144"/>
                  </a:lnTo>
                  <a:lnTo>
                    <a:pt x="174" y="144"/>
                  </a:lnTo>
                  <a:lnTo>
                    <a:pt x="180" y="144"/>
                  </a:lnTo>
                  <a:lnTo>
                    <a:pt x="190" y="142"/>
                  </a:lnTo>
                  <a:lnTo>
                    <a:pt x="190" y="142"/>
                  </a:lnTo>
                  <a:lnTo>
                    <a:pt x="200" y="138"/>
                  </a:lnTo>
                  <a:lnTo>
                    <a:pt x="208" y="138"/>
                  </a:lnTo>
                  <a:lnTo>
                    <a:pt x="208" y="138"/>
                  </a:lnTo>
                  <a:lnTo>
                    <a:pt x="162" y="98"/>
                  </a:lnTo>
                  <a:lnTo>
                    <a:pt x="112" y="62"/>
                  </a:lnTo>
                  <a:lnTo>
                    <a:pt x="60" y="30"/>
                  </a:lnTo>
                  <a:lnTo>
                    <a:pt x="8" y="0"/>
                  </a:lnTo>
                  <a:lnTo>
                    <a:pt x="8" y="0"/>
                  </a:lnTo>
                  <a:lnTo>
                    <a:pt x="4" y="6"/>
                  </a:lnTo>
                  <a:lnTo>
                    <a:pt x="0" y="14"/>
                  </a:lnTo>
                  <a:lnTo>
                    <a:pt x="0" y="22"/>
                  </a:lnTo>
                  <a:lnTo>
                    <a:pt x="4" y="32"/>
                  </a:lnTo>
                  <a:lnTo>
                    <a:pt x="4" y="3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2" name="Freeform 261"/>
            <p:cNvSpPr>
              <a:spLocks/>
            </p:cNvSpPr>
            <p:nvPr/>
          </p:nvSpPr>
          <p:spPr bwMode="auto">
            <a:xfrm>
              <a:off x="5314950" y="2311400"/>
              <a:ext cx="41275" cy="31750"/>
            </a:xfrm>
            <a:custGeom>
              <a:avLst/>
              <a:gdLst>
                <a:gd name="T0" fmla="*/ 4 w 26"/>
                <a:gd name="T1" fmla="*/ 14 h 20"/>
                <a:gd name="T2" fmla="*/ 4 w 26"/>
                <a:gd name="T3" fmla="*/ 14 h 20"/>
                <a:gd name="T4" fmla="*/ 6 w 26"/>
                <a:gd name="T5" fmla="*/ 16 h 20"/>
                <a:gd name="T6" fmla="*/ 10 w 26"/>
                <a:gd name="T7" fmla="*/ 20 h 20"/>
                <a:gd name="T8" fmla="*/ 10 w 26"/>
                <a:gd name="T9" fmla="*/ 20 h 20"/>
                <a:gd name="T10" fmla="*/ 12 w 26"/>
                <a:gd name="T11" fmla="*/ 20 h 20"/>
                <a:gd name="T12" fmla="*/ 16 w 26"/>
                <a:gd name="T13" fmla="*/ 18 h 20"/>
                <a:gd name="T14" fmla="*/ 16 w 26"/>
                <a:gd name="T15" fmla="*/ 18 h 20"/>
                <a:gd name="T16" fmla="*/ 16 w 26"/>
                <a:gd name="T17" fmla="*/ 18 h 20"/>
                <a:gd name="T18" fmla="*/ 16 w 26"/>
                <a:gd name="T19" fmla="*/ 16 h 20"/>
                <a:gd name="T20" fmla="*/ 16 w 26"/>
                <a:gd name="T21" fmla="*/ 14 h 20"/>
                <a:gd name="T22" fmla="*/ 18 w 26"/>
                <a:gd name="T23" fmla="*/ 12 h 20"/>
                <a:gd name="T24" fmla="*/ 18 w 26"/>
                <a:gd name="T25" fmla="*/ 12 h 20"/>
                <a:gd name="T26" fmla="*/ 18 w 26"/>
                <a:gd name="T27" fmla="*/ 12 h 20"/>
                <a:gd name="T28" fmla="*/ 20 w 26"/>
                <a:gd name="T29" fmla="*/ 12 h 20"/>
                <a:gd name="T30" fmla="*/ 22 w 26"/>
                <a:gd name="T31" fmla="*/ 12 h 20"/>
                <a:gd name="T32" fmla="*/ 24 w 26"/>
                <a:gd name="T33" fmla="*/ 10 h 20"/>
                <a:gd name="T34" fmla="*/ 24 w 26"/>
                <a:gd name="T35" fmla="*/ 10 h 20"/>
                <a:gd name="T36" fmla="*/ 26 w 26"/>
                <a:gd name="T37" fmla="*/ 8 h 20"/>
                <a:gd name="T38" fmla="*/ 24 w 26"/>
                <a:gd name="T39" fmla="*/ 6 h 20"/>
                <a:gd name="T40" fmla="*/ 14 w 26"/>
                <a:gd name="T41" fmla="*/ 2 h 20"/>
                <a:gd name="T42" fmla="*/ 14 w 26"/>
                <a:gd name="T43" fmla="*/ 2 h 20"/>
                <a:gd name="T44" fmla="*/ 8 w 26"/>
                <a:gd name="T45" fmla="*/ 0 h 20"/>
                <a:gd name="T46" fmla="*/ 8 w 26"/>
                <a:gd name="T47" fmla="*/ 2 h 20"/>
                <a:gd name="T48" fmla="*/ 12 w 26"/>
                <a:gd name="T49" fmla="*/ 6 h 20"/>
                <a:gd name="T50" fmla="*/ 12 w 26"/>
                <a:gd name="T51" fmla="*/ 8 h 20"/>
                <a:gd name="T52" fmla="*/ 12 w 26"/>
                <a:gd name="T53" fmla="*/ 10 h 20"/>
                <a:gd name="T54" fmla="*/ 12 w 26"/>
                <a:gd name="T55" fmla="*/ 10 h 20"/>
                <a:gd name="T56" fmla="*/ 10 w 26"/>
                <a:gd name="T57" fmla="*/ 12 h 20"/>
                <a:gd name="T58" fmla="*/ 8 w 26"/>
                <a:gd name="T59" fmla="*/ 10 h 20"/>
                <a:gd name="T60" fmla="*/ 8 w 26"/>
                <a:gd name="T61" fmla="*/ 8 h 20"/>
                <a:gd name="T62" fmla="*/ 6 w 26"/>
                <a:gd name="T63" fmla="*/ 8 h 20"/>
                <a:gd name="T64" fmla="*/ 6 w 26"/>
                <a:gd name="T65" fmla="*/ 8 h 20"/>
                <a:gd name="T66" fmla="*/ 4 w 26"/>
                <a:gd name="T67" fmla="*/ 10 h 20"/>
                <a:gd name="T68" fmla="*/ 2 w 26"/>
                <a:gd name="T69" fmla="*/ 10 h 20"/>
                <a:gd name="T70" fmla="*/ 0 w 26"/>
                <a:gd name="T71" fmla="*/ 12 h 20"/>
                <a:gd name="T72" fmla="*/ 0 w 26"/>
                <a:gd name="T73" fmla="*/ 14 h 20"/>
                <a:gd name="T74" fmla="*/ 0 w 26"/>
                <a:gd name="T75" fmla="*/ 14 h 20"/>
                <a:gd name="T76" fmla="*/ 0 w 26"/>
                <a:gd name="T77" fmla="*/ 16 h 20"/>
                <a:gd name="T78" fmla="*/ 0 w 26"/>
                <a:gd name="T79" fmla="*/ 16 h 20"/>
                <a:gd name="T80" fmla="*/ 4 w 26"/>
                <a:gd name="T81" fmla="*/ 14 h 20"/>
                <a:gd name="T82" fmla="*/ 4 w 26"/>
                <a:gd name="T8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0">
                  <a:moveTo>
                    <a:pt x="4" y="14"/>
                  </a:moveTo>
                  <a:lnTo>
                    <a:pt x="4" y="14"/>
                  </a:lnTo>
                  <a:lnTo>
                    <a:pt x="6" y="16"/>
                  </a:lnTo>
                  <a:lnTo>
                    <a:pt x="10" y="20"/>
                  </a:lnTo>
                  <a:lnTo>
                    <a:pt x="10" y="20"/>
                  </a:lnTo>
                  <a:lnTo>
                    <a:pt x="12" y="20"/>
                  </a:lnTo>
                  <a:lnTo>
                    <a:pt x="16" y="18"/>
                  </a:lnTo>
                  <a:lnTo>
                    <a:pt x="16" y="18"/>
                  </a:lnTo>
                  <a:lnTo>
                    <a:pt x="16" y="18"/>
                  </a:lnTo>
                  <a:lnTo>
                    <a:pt x="16" y="16"/>
                  </a:lnTo>
                  <a:lnTo>
                    <a:pt x="16" y="14"/>
                  </a:lnTo>
                  <a:lnTo>
                    <a:pt x="18" y="12"/>
                  </a:lnTo>
                  <a:lnTo>
                    <a:pt x="18" y="12"/>
                  </a:lnTo>
                  <a:lnTo>
                    <a:pt x="18" y="12"/>
                  </a:lnTo>
                  <a:lnTo>
                    <a:pt x="20" y="12"/>
                  </a:lnTo>
                  <a:lnTo>
                    <a:pt x="22" y="12"/>
                  </a:lnTo>
                  <a:lnTo>
                    <a:pt x="24" y="10"/>
                  </a:lnTo>
                  <a:lnTo>
                    <a:pt x="24" y="10"/>
                  </a:lnTo>
                  <a:lnTo>
                    <a:pt x="26" y="8"/>
                  </a:lnTo>
                  <a:lnTo>
                    <a:pt x="24" y="6"/>
                  </a:lnTo>
                  <a:lnTo>
                    <a:pt x="14" y="2"/>
                  </a:lnTo>
                  <a:lnTo>
                    <a:pt x="14" y="2"/>
                  </a:lnTo>
                  <a:lnTo>
                    <a:pt x="8" y="0"/>
                  </a:lnTo>
                  <a:lnTo>
                    <a:pt x="8" y="2"/>
                  </a:lnTo>
                  <a:lnTo>
                    <a:pt x="12" y="6"/>
                  </a:lnTo>
                  <a:lnTo>
                    <a:pt x="12" y="8"/>
                  </a:lnTo>
                  <a:lnTo>
                    <a:pt x="12" y="10"/>
                  </a:lnTo>
                  <a:lnTo>
                    <a:pt x="12" y="10"/>
                  </a:lnTo>
                  <a:lnTo>
                    <a:pt x="10" y="12"/>
                  </a:lnTo>
                  <a:lnTo>
                    <a:pt x="8" y="10"/>
                  </a:lnTo>
                  <a:lnTo>
                    <a:pt x="8" y="8"/>
                  </a:lnTo>
                  <a:lnTo>
                    <a:pt x="6" y="8"/>
                  </a:lnTo>
                  <a:lnTo>
                    <a:pt x="6" y="8"/>
                  </a:lnTo>
                  <a:lnTo>
                    <a:pt x="4" y="10"/>
                  </a:lnTo>
                  <a:lnTo>
                    <a:pt x="2" y="10"/>
                  </a:lnTo>
                  <a:lnTo>
                    <a:pt x="0" y="12"/>
                  </a:lnTo>
                  <a:lnTo>
                    <a:pt x="0" y="14"/>
                  </a:lnTo>
                  <a:lnTo>
                    <a:pt x="0" y="14"/>
                  </a:lnTo>
                  <a:lnTo>
                    <a:pt x="0" y="16"/>
                  </a:lnTo>
                  <a:lnTo>
                    <a:pt x="0" y="16"/>
                  </a:lnTo>
                  <a:lnTo>
                    <a:pt x="4" y="14"/>
                  </a:lnTo>
                  <a:lnTo>
                    <a:pt x="4"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3" name="Freeform 264"/>
            <p:cNvSpPr>
              <a:spLocks/>
            </p:cNvSpPr>
            <p:nvPr/>
          </p:nvSpPr>
          <p:spPr bwMode="auto">
            <a:xfrm>
              <a:off x="5343525" y="2339975"/>
              <a:ext cx="6350" cy="9525"/>
            </a:xfrm>
            <a:custGeom>
              <a:avLst/>
              <a:gdLst>
                <a:gd name="T0" fmla="*/ 0 w 4"/>
                <a:gd name="T1" fmla="*/ 0 h 6"/>
                <a:gd name="T2" fmla="*/ 0 w 4"/>
                <a:gd name="T3" fmla="*/ 0 h 6"/>
                <a:gd name="T4" fmla="*/ 0 w 4"/>
                <a:gd name="T5" fmla="*/ 2 h 6"/>
                <a:gd name="T6" fmla="*/ 2 w 4"/>
                <a:gd name="T7" fmla="*/ 6 h 6"/>
                <a:gd name="T8" fmla="*/ 4 w 4"/>
                <a:gd name="T9" fmla="*/ 6 h 6"/>
                <a:gd name="T10" fmla="*/ 4 w 4"/>
                <a:gd name="T11" fmla="*/ 6 h 6"/>
                <a:gd name="T12" fmla="*/ 4 w 4"/>
                <a:gd name="T13" fmla="*/ 6 h 6"/>
                <a:gd name="T14" fmla="*/ 4 w 4"/>
                <a:gd name="T15" fmla="*/ 4 h 6"/>
                <a:gd name="T16" fmla="*/ 4 w 4"/>
                <a:gd name="T17" fmla="*/ 2 h 6"/>
                <a:gd name="T18" fmla="*/ 0 w 4"/>
                <a:gd name="T19" fmla="*/ 0 h 6"/>
                <a:gd name="T20" fmla="*/ 0 w 4"/>
                <a:gd name="T21" fmla="*/ 0 h 6"/>
                <a:gd name="T22" fmla="*/ 0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0" y="0"/>
                  </a:moveTo>
                  <a:lnTo>
                    <a:pt x="0" y="0"/>
                  </a:lnTo>
                  <a:lnTo>
                    <a:pt x="0" y="2"/>
                  </a:lnTo>
                  <a:lnTo>
                    <a:pt x="2" y="6"/>
                  </a:lnTo>
                  <a:lnTo>
                    <a:pt x="4" y="6"/>
                  </a:lnTo>
                  <a:lnTo>
                    <a:pt x="4" y="6"/>
                  </a:lnTo>
                  <a:lnTo>
                    <a:pt x="4" y="6"/>
                  </a:lnTo>
                  <a:lnTo>
                    <a:pt x="4" y="4"/>
                  </a:lnTo>
                  <a:lnTo>
                    <a:pt x="4" y="2"/>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4" name="Freeform 274"/>
            <p:cNvSpPr>
              <a:spLocks/>
            </p:cNvSpPr>
            <p:nvPr/>
          </p:nvSpPr>
          <p:spPr bwMode="auto">
            <a:xfrm>
              <a:off x="4514850" y="1943100"/>
              <a:ext cx="508000" cy="581025"/>
            </a:xfrm>
            <a:custGeom>
              <a:avLst/>
              <a:gdLst>
                <a:gd name="T0" fmla="*/ 174 w 320"/>
                <a:gd name="T1" fmla="*/ 30 h 366"/>
                <a:gd name="T2" fmla="*/ 168 w 320"/>
                <a:gd name="T3" fmla="*/ 46 h 366"/>
                <a:gd name="T4" fmla="*/ 194 w 320"/>
                <a:gd name="T5" fmla="*/ 52 h 366"/>
                <a:gd name="T6" fmla="*/ 206 w 320"/>
                <a:gd name="T7" fmla="*/ 32 h 366"/>
                <a:gd name="T8" fmla="*/ 222 w 320"/>
                <a:gd name="T9" fmla="*/ 38 h 366"/>
                <a:gd name="T10" fmla="*/ 202 w 320"/>
                <a:gd name="T11" fmla="*/ 54 h 366"/>
                <a:gd name="T12" fmla="*/ 184 w 320"/>
                <a:gd name="T13" fmla="*/ 62 h 366"/>
                <a:gd name="T14" fmla="*/ 162 w 320"/>
                <a:gd name="T15" fmla="*/ 50 h 366"/>
                <a:gd name="T16" fmla="*/ 134 w 320"/>
                <a:gd name="T17" fmla="*/ 60 h 366"/>
                <a:gd name="T18" fmla="*/ 120 w 320"/>
                <a:gd name="T19" fmla="*/ 78 h 366"/>
                <a:gd name="T20" fmla="*/ 106 w 320"/>
                <a:gd name="T21" fmla="*/ 86 h 366"/>
                <a:gd name="T22" fmla="*/ 70 w 320"/>
                <a:gd name="T23" fmla="*/ 96 h 366"/>
                <a:gd name="T24" fmla="*/ 88 w 320"/>
                <a:gd name="T25" fmla="*/ 112 h 366"/>
                <a:gd name="T26" fmla="*/ 70 w 320"/>
                <a:gd name="T27" fmla="*/ 120 h 366"/>
                <a:gd name="T28" fmla="*/ 36 w 320"/>
                <a:gd name="T29" fmla="*/ 132 h 366"/>
                <a:gd name="T30" fmla="*/ 6 w 320"/>
                <a:gd name="T31" fmla="*/ 134 h 366"/>
                <a:gd name="T32" fmla="*/ 6 w 320"/>
                <a:gd name="T33" fmla="*/ 146 h 366"/>
                <a:gd name="T34" fmla="*/ 38 w 320"/>
                <a:gd name="T35" fmla="*/ 156 h 366"/>
                <a:gd name="T36" fmla="*/ 2 w 320"/>
                <a:gd name="T37" fmla="*/ 162 h 366"/>
                <a:gd name="T38" fmla="*/ 6 w 320"/>
                <a:gd name="T39" fmla="*/ 182 h 366"/>
                <a:gd name="T40" fmla="*/ 28 w 320"/>
                <a:gd name="T41" fmla="*/ 188 h 366"/>
                <a:gd name="T42" fmla="*/ 68 w 320"/>
                <a:gd name="T43" fmla="*/ 188 h 366"/>
                <a:gd name="T44" fmla="*/ 76 w 320"/>
                <a:gd name="T45" fmla="*/ 194 h 366"/>
                <a:gd name="T46" fmla="*/ 52 w 320"/>
                <a:gd name="T47" fmla="*/ 196 h 366"/>
                <a:gd name="T48" fmla="*/ 12 w 320"/>
                <a:gd name="T49" fmla="*/ 198 h 366"/>
                <a:gd name="T50" fmla="*/ 16 w 320"/>
                <a:gd name="T51" fmla="*/ 212 h 366"/>
                <a:gd name="T52" fmla="*/ 8 w 320"/>
                <a:gd name="T53" fmla="*/ 220 h 366"/>
                <a:gd name="T54" fmla="*/ 14 w 320"/>
                <a:gd name="T55" fmla="*/ 244 h 366"/>
                <a:gd name="T56" fmla="*/ 28 w 320"/>
                <a:gd name="T57" fmla="*/ 246 h 366"/>
                <a:gd name="T58" fmla="*/ 38 w 320"/>
                <a:gd name="T59" fmla="*/ 240 h 366"/>
                <a:gd name="T60" fmla="*/ 28 w 320"/>
                <a:gd name="T61" fmla="*/ 266 h 366"/>
                <a:gd name="T62" fmla="*/ 10 w 320"/>
                <a:gd name="T63" fmla="*/ 280 h 366"/>
                <a:gd name="T64" fmla="*/ 28 w 320"/>
                <a:gd name="T65" fmla="*/ 294 h 366"/>
                <a:gd name="T66" fmla="*/ 38 w 320"/>
                <a:gd name="T67" fmla="*/ 300 h 366"/>
                <a:gd name="T68" fmla="*/ 26 w 320"/>
                <a:gd name="T69" fmla="*/ 314 h 366"/>
                <a:gd name="T70" fmla="*/ 32 w 320"/>
                <a:gd name="T71" fmla="*/ 338 h 366"/>
                <a:gd name="T72" fmla="*/ 56 w 320"/>
                <a:gd name="T73" fmla="*/ 358 h 366"/>
                <a:gd name="T74" fmla="*/ 72 w 320"/>
                <a:gd name="T75" fmla="*/ 366 h 366"/>
                <a:gd name="T76" fmla="*/ 124 w 320"/>
                <a:gd name="T77" fmla="*/ 350 h 366"/>
                <a:gd name="T78" fmla="*/ 150 w 320"/>
                <a:gd name="T79" fmla="*/ 326 h 366"/>
                <a:gd name="T80" fmla="*/ 164 w 320"/>
                <a:gd name="T81" fmla="*/ 310 h 366"/>
                <a:gd name="T82" fmla="*/ 186 w 320"/>
                <a:gd name="T83" fmla="*/ 304 h 366"/>
                <a:gd name="T84" fmla="*/ 188 w 320"/>
                <a:gd name="T85" fmla="*/ 278 h 366"/>
                <a:gd name="T86" fmla="*/ 196 w 320"/>
                <a:gd name="T87" fmla="*/ 284 h 366"/>
                <a:gd name="T88" fmla="*/ 210 w 320"/>
                <a:gd name="T89" fmla="*/ 302 h 366"/>
                <a:gd name="T90" fmla="*/ 232 w 320"/>
                <a:gd name="T91" fmla="*/ 314 h 366"/>
                <a:gd name="T92" fmla="*/ 238 w 320"/>
                <a:gd name="T93" fmla="*/ 272 h 366"/>
                <a:gd name="T94" fmla="*/ 256 w 320"/>
                <a:gd name="T95" fmla="*/ 256 h 366"/>
                <a:gd name="T96" fmla="*/ 262 w 320"/>
                <a:gd name="T97" fmla="*/ 234 h 366"/>
                <a:gd name="T98" fmla="*/ 252 w 320"/>
                <a:gd name="T99" fmla="*/ 198 h 366"/>
                <a:gd name="T100" fmla="*/ 274 w 320"/>
                <a:gd name="T101" fmla="*/ 180 h 366"/>
                <a:gd name="T102" fmla="*/ 250 w 320"/>
                <a:gd name="T103" fmla="*/ 120 h 366"/>
                <a:gd name="T104" fmla="*/ 248 w 320"/>
                <a:gd name="T105" fmla="*/ 86 h 366"/>
                <a:gd name="T106" fmla="*/ 246 w 320"/>
                <a:gd name="T107" fmla="*/ 64 h 366"/>
                <a:gd name="T108" fmla="*/ 282 w 320"/>
                <a:gd name="T109" fmla="*/ 24 h 366"/>
                <a:gd name="T110" fmla="*/ 320 w 320"/>
                <a:gd name="T111" fmla="*/ 12 h 366"/>
                <a:gd name="T112" fmla="*/ 214 w 320"/>
                <a:gd name="T11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66">
                  <a:moveTo>
                    <a:pt x="192" y="8"/>
                  </a:moveTo>
                  <a:lnTo>
                    <a:pt x="192" y="8"/>
                  </a:lnTo>
                  <a:lnTo>
                    <a:pt x="192" y="10"/>
                  </a:lnTo>
                  <a:lnTo>
                    <a:pt x="192" y="12"/>
                  </a:lnTo>
                  <a:lnTo>
                    <a:pt x="188" y="14"/>
                  </a:lnTo>
                  <a:lnTo>
                    <a:pt x="182" y="14"/>
                  </a:lnTo>
                  <a:lnTo>
                    <a:pt x="182" y="16"/>
                  </a:lnTo>
                  <a:lnTo>
                    <a:pt x="180" y="20"/>
                  </a:lnTo>
                  <a:lnTo>
                    <a:pt x="180" y="20"/>
                  </a:lnTo>
                  <a:lnTo>
                    <a:pt x="174" y="30"/>
                  </a:lnTo>
                  <a:lnTo>
                    <a:pt x="168" y="36"/>
                  </a:lnTo>
                  <a:lnTo>
                    <a:pt x="162" y="38"/>
                  </a:lnTo>
                  <a:lnTo>
                    <a:pt x="158" y="44"/>
                  </a:lnTo>
                  <a:lnTo>
                    <a:pt x="158" y="44"/>
                  </a:lnTo>
                  <a:lnTo>
                    <a:pt x="158" y="46"/>
                  </a:lnTo>
                  <a:lnTo>
                    <a:pt x="160" y="48"/>
                  </a:lnTo>
                  <a:lnTo>
                    <a:pt x="162" y="46"/>
                  </a:lnTo>
                  <a:lnTo>
                    <a:pt x="166" y="46"/>
                  </a:lnTo>
                  <a:lnTo>
                    <a:pt x="168" y="46"/>
                  </a:lnTo>
                  <a:lnTo>
                    <a:pt x="168" y="46"/>
                  </a:lnTo>
                  <a:lnTo>
                    <a:pt x="168" y="46"/>
                  </a:lnTo>
                  <a:lnTo>
                    <a:pt x="170" y="50"/>
                  </a:lnTo>
                  <a:lnTo>
                    <a:pt x="170" y="50"/>
                  </a:lnTo>
                  <a:lnTo>
                    <a:pt x="172" y="52"/>
                  </a:lnTo>
                  <a:lnTo>
                    <a:pt x="172" y="54"/>
                  </a:lnTo>
                  <a:lnTo>
                    <a:pt x="172" y="54"/>
                  </a:lnTo>
                  <a:lnTo>
                    <a:pt x="174" y="56"/>
                  </a:lnTo>
                  <a:lnTo>
                    <a:pt x="176" y="56"/>
                  </a:lnTo>
                  <a:lnTo>
                    <a:pt x="184" y="56"/>
                  </a:lnTo>
                  <a:lnTo>
                    <a:pt x="194" y="52"/>
                  </a:lnTo>
                  <a:lnTo>
                    <a:pt x="206" y="42"/>
                  </a:lnTo>
                  <a:lnTo>
                    <a:pt x="206" y="42"/>
                  </a:lnTo>
                  <a:lnTo>
                    <a:pt x="210" y="38"/>
                  </a:lnTo>
                  <a:lnTo>
                    <a:pt x="212" y="36"/>
                  </a:lnTo>
                  <a:lnTo>
                    <a:pt x="212" y="36"/>
                  </a:lnTo>
                  <a:lnTo>
                    <a:pt x="208" y="36"/>
                  </a:lnTo>
                  <a:lnTo>
                    <a:pt x="204" y="34"/>
                  </a:lnTo>
                  <a:lnTo>
                    <a:pt x="204" y="34"/>
                  </a:lnTo>
                  <a:lnTo>
                    <a:pt x="206" y="32"/>
                  </a:lnTo>
                  <a:lnTo>
                    <a:pt x="206" y="32"/>
                  </a:lnTo>
                  <a:lnTo>
                    <a:pt x="214" y="28"/>
                  </a:lnTo>
                  <a:lnTo>
                    <a:pt x="216" y="26"/>
                  </a:lnTo>
                  <a:lnTo>
                    <a:pt x="222" y="28"/>
                  </a:lnTo>
                  <a:lnTo>
                    <a:pt x="222" y="28"/>
                  </a:lnTo>
                  <a:lnTo>
                    <a:pt x="226" y="28"/>
                  </a:lnTo>
                  <a:lnTo>
                    <a:pt x="226" y="28"/>
                  </a:lnTo>
                  <a:lnTo>
                    <a:pt x="220" y="32"/>
                  </a:lnTo>
                  <a:lnTo>
                    <a:pt x="216" y="36"/>
                  </a:lnTo>
                  <a:lnTo>
                    <a:pt x="216" y="36"/>
                  </a:lnTo>
                  <a:lnTo>
                    <a:pt x="222" y="38"/>
                  </a:lnTo>
                  <a:lnTo>
                    <a:pt x="222" y="38"/>
                  </a:lnTo>
                  <a:lnTo>
                    <a:pt x="226" y="40"/>
                  </a:lnTo>
                  <a:lnTo>
                    <a:pt x="222" y="42"/>
                  </a:lnTo>
                  <a:lnTo>
                    <a:pt x="204" y="50"/>
                  </a:lnTo>
                  <a:lnTo>
                    <a:pt x="204" y="50"/>
                  </a:lnTo>
                  <a:lnTo>
                    <a:pt x="198" y="52"/>
                  </a:lnTo>
                  <a:lnTo>
                    <a:pt x="198" y="54"/>
                  </a:lnTo>
                  <a:lnTo>
                    <a:pt x="200" y="54"/>
                  </a:lnTo>
                  <a:lnTo>
                    <a:pt x="202" y="54"/>
                  </a:lnTo>
                  <a:lnTo>
                    <a:pt x="202" y="54"/>
                  </a:lnTo>
                  <a:lnTo>
                    <a:pt x="202" y="56"/>
                  </a:lnTo>
                  <a:lnTo>
                    <a:pt x="202" y="56"/>
                  </a:lnTo>
                  <a:lnTo>
                    <a:pt x="202" y="58"/>
                  </a:lnTo>
                  <a:lnTo>
                    <a:pt x="204" y="58"/>
                  </a:lnTo>
                  <a:lnTo>
                    <a:pt x="206" y="60"/>
                  </a:lnTo>
                  <a:lnTo>
                    <a:pt x="204" y="62"/>
                  </a:lnTo>
                  <a:lnTo>
                    <a:pt x="204" y="62"/>
                  </a:lnTo>
                  <a:lnTo>
                    <a:pt x="198" y="62"/>
                  </a:lnTo>
                  <a:lnTo>
                    <a:pt x="192" y="62"/>
                  </a:lnTo>
                  <a:lnTo>
                    <a:pt x="184" y="62"/>
                  </a:lnTo>
                  <a:lnTo>
                    <a:pt x="180" y="62"/>
                  </a:lnTo>
                  <a:lnTo>
                    <a:pt x="176" y="64"/>
                  </a:lnTo>
                  <a:lnTo>
                    <a:pt x="176" y="64"/>
                  </a:lnTo>
                  <a:lnTo>
                    <a:pt x="172" y="68"/>
                  </a:lnTo>
                  <a:lnTo>
                    <a:pt x="172" y="66"/>
                  </a:lnTo>
                  <a:lnTo>
                    <a:pt x="172" y="62"/>
                  </a:lnTo>
                  <a:lnTo>
                    <a:pt x="168" y="56"/>
                  </a:lnTo>
                  <a:lnTo>
                    <a:pt x="168" y="56"/>
                  </a:lnTo>
                  <a:lnTo>
                    <a:pt x="166" y="50"/>
                  </a:lnTo>
                  <a:lnTo>
                    <a:pt x="162" y="50"/>
                  </a:lnTo>
                  <a:lnTo>
                    <a:pt x="158" y="52"/>
                  </a:lnTo>
                  <a:lnTo>
                    <a:pt x="154" y="54"/>
                  </a:lnTo>
                  <a:lnTo>
                    <a:pt x="154" y="54"/>
                  </a:lnTo>
                  <a:lnTo>
                    <a:pt x="148" y="56"/>
                  </a:lnTo>
                  <a:lnTo>
                    <a:pt x="146" y="60"/>
                  </a:lnTo>
                  <a:lnTo>
                    <a:pt x="146" y="62"/>
                  </a:lnTo>
                  <a:lnTo>
                    <a:pt x="144" y="60"/>
                  </a:lnTo>
                  <a:lnTo>
                    <a:pt x="144" y="60"/>
                  </a:lnTo>
                  <a:lnTo>
                    <a:pt x="140" y="60"/>
                  </a:lnTo>
                  <a:lnTo>
                    <a:pt x="134" y="60"/>
                  </a:lnTo>
                  <a:lnTo>
                    <a:pt x="122" y="66"/>
                  </a:lnTo>
                  <a:lnTo>
                    <a:pt x="122" y="66"/>
                  </a:lnTo>
                  <a:lnTo>
                    <a:pt x="118" y="68"/>
                  </a:lnTo>
                  <a:lnTo>
                    <a:pt x="120" y="68"/>
                  </a:lnTo>
                  <a:lnTo>
                    <a:pt x="124" y="72"/>
                  </a:lnTo>
                  <a:lnTo>
                    <a:pt x="126" y="74"/>
                  </a:lnTo>
                  <a:lnTo>
                    <a:pt x="126" y="76"/>
                  </a:lnTo>
                  <a:lnTo>
                    <a:pt x="124" y="76"/>
                  </a:lnTo>
                  <a:lnTo>
                    <a:pt x="120" y="78"/>
                  </a:lnTo>
                  <a:lnTo>
                    <a:pt x="120" y="78"/>
                  </a:lnTo>
                  <a:lnTo>
                    <a:pt x="114" y="78"/>
                  </a:lnTo>
                  <a:lnTo>
                    <a:pt x="112" y="80"/>
                  </a:lnTo>
                  <a:lnTo>
                    <a:pt x="112" y="80"/>
                  </a:lnTo>
                  <a:lnTo>
                    <a:pt x="114" y="82"/>
                  </a:lnTo>
                  <a:lnTo>
                    <a:pt x="114" y="84"/>
                  </a:lnTo>
                  <a:lnTo>
                    <a:pt x="108" y="82"/>
                  </a:lnTo>
                  <a:lnTo>
                    <a:pt x="108" y="82"/>
                  </a:lnTo>
                  <a:lnTo>
                    <a:pt x="102" y="82"/>
                  </a:lnTo>
                  <a:lnTo>
                    <a:pt x="102" y="82"/>
                  </a:lnTo>
                  <a:lnTo>
                    <a:pt x="106" y="86"/>
                  </a:lnTo>
                  <a:lnTo>
                    <a:pt x="106" y="88"/>
                  </a:lnTo>
                  <a:lnTo>
                    <a:pt x="102" y="88"/>
                  </a:lnTo>
                  <a:lnTo>
                    <a:pt x="102" y="88"/>
                  </a:lnTo>
                  <a:lnTo>
                    <a:pt x="90" y="90"/>
                  </a:lnTo>
                  <a:lnTo>
                    <a:pt x="82" y="88"/>
                  </a:lnTo>
                  <a:lnTo>
                    <a:pt x="76" y="88"/>
                  </a:lnTo>
                  <a:lnTo>
                    <a:pt x="70" y="88"/>
                  </a:lnTo>
                  <a:lnTo>
                    <a:pt x="70" y="88"/>
                  </a:lnTo>
                  <a:lnTo>
                    <a:pt x="70" y="92"/>
                  </a:lnTo>
                  <a:lnTo>
                    <a:pt x="70" y="96"/>
                  </a:lnTo>
                  <a:lnTo>
                    <a:pt x="74" y="98"/>
                  </a:lnTo>
                  <a:lnTo>
                    <a:pt x="84" y="100"/>
                  </a:lnTo>
                  <a:lnTo>
                    <a:pt x="84" y="100"/>
                  </a:lnTo>
                  <a:lnTo>
                    <a:pt x="90" y="98"/>
                  </a:lnTo>
                  <a:lnTo>
                    <a:pt x="90" y="100"/>
                  </a:lnTo>
                  <a:lnTo>
                    <a:pt x="86" y="104"/>
                  </a:lnTo>
                  <a:lnTo>
                    <a:pt x="86" y="106"/>
                  </a:lnTo>
                  <a:lnTo>
                    <a:pt x="88" y="110"/>
                  </a:lnTo>
                  <a:lnTo>
                    <a:pt x="88" y="110"/>
                  </a:lnTo>
                  <a:lnTo>
                    <a:pt x="88" y="112"/>
                  </a:lnTo>
                  <a:lnTo>
                    <a:pt x="84" y="110"/>
                  </a:lnTo>
                  <a:lnTo>
                    <a:pt x="72" y="106"/>
                  </a:lnTo>
                  <a:lnTo>
                    <a:pt x="64" y="106"/>
                  </a:lnTo>
                  <a:lnTo>
                    <a:pt x="56" y="108"/>
                  </a:lnTo>
                  <a:lnTo>
                    <a:pt x="56" y="108"/>
                  </a:lnTo>
                  <a:lnTo>
                    <a:pt x="48" y="112"/>
                  </a:lnTo>
                  <a:lnTo>
                    <a:pt x="52" y="114"/>
                  </a:lnTo>
                  <a:lnTo>
                    <a:pt x="62" y="116"/>
                  </a:lnTo>
                  <a:lnTo>
                    <a:pt x="66" y="118"/>
                  </a:lnTo>
                  <a:lnTo>
                    <a:pt x="70" y="120"/>
                  </a:lnTo>
                  <a:lnTo>
                    <a:pt x="70" y="120"/>
                  </a:lnTo>
                  <a:lnTo>
                    <a:pt x="70" y="124"/>
                  </a:lnTo>
                  <a:lnTo>
                    <a:pt x="68" y="122"/>
                  </a:lnTo>
                  <a:lnTo>
                    <a:pt x="60" y="120"/>
                  </a:lnTo>
                  <a:lnTo>
                    <a:pt x="54" y="120"/>
                  </a:lnTo>
                  <a:lnTo>
                    <a:pt x="48" y="122"/>
                  </a:lnTo>
                  <a:lnTo>
                    <a:pt x="48" y="122"/>
                  </a:lnTo>
                  <a:lnTo>
                    <a:pt x="38" y="128"/>
                  </a:lnTo>
                  <a:lnTo>
                    <a:pt x="36" y="130"/>
                  </a:lnTo>
                  <a:lnTo>
                    <a:pt x="36" y="132"/>
                  </a:lnTo>
                  <a:lnTo>
                    <a:pt x="36" y="132"/>
                  </a:lnTo>
                  <a:lnTo>
                    <a:pt x="32" y="132"/>
                  </a:lnTo>
                  <a:lnTo>
                    <a:pt x="32" y="132"/>
                  </a:lnTo>
                  <a:lnTo>
                    <a:pt x="28" y="132"/>
                  </a:lnTo>
                  <a:lnTo>
                    <a:pt x="28" y="134"/>
                  </a:lnTo>
                  <a:lnTo>
                    <a:pt x="28" y="136"/>
                  </a:lnTo>
                  <a:lnTo>
                    <a:pt x="22" y="136"/>
                  </a:lnTo>
                  <a:lnTo>
                    <a:pt x="22" y="136"/>
                  </a:lnTo>
                  <a:lnTo>
                    <a:pt x="6" y="134"/>
                  </a:lnTo>
                  <a:lnTo>
                    <a:pt x="6" y="134"/>
                  </a:lnTo>
                  <a:lnTo>
                    <a:pt x="10" y="138"/>
                  </a:lnTo>
                  <a:lnTo>
                    <a:pt x="10" y="138"/>
                  </a:lnTo>
                  <a:lnTo>
                    <a:pt x="10" y="140"/>
                  </a:lnTo>
                  <a:lnTo>
                    <a:pt x="10" y="142"/>
                  </a:lnTo>
                  <a:lnTo>
                    <a:pt x="6" y="142"/>
                  </a:lnTo>
                  <a:lnTo>
                    <a:pt x="2" y="142"/>
                  </a:lnTo>
                  <a:lnTo>
                    <a:pt x="2" y="142"/>
                  </a:lnTo>
                  <a:lnTo>
                    <a:pt x="2" y="144"/>
                  </a:lnTo>
                  <a:lnTo>
                    <a:pt x="2" y="144"/>
                  </a:lnTo>
                  <a:lnTo>
                    <a:pt x="6" y="146"/>
                  </a:lnTo>
                  <a:lnTo>
                    <a:pt x="10" y="148"/>
                  </a:lnTo>
                  <a:lnTo>
                    <a:pt x="22" y="148"/>
                  </a:lnTo>
                  <a:lnTo>
                    <a:pt x="34" y="148"/>
                  </a:lnTo>
                  <a:lnTo>
                    <a:pt x="46" y="152"/>
                  </a:lnTo>
                  <a:lnTo>
                    <a:pt x="46" y="152"/>
                  </a:lnTo>
                  <a:lnTo>
                    <a:pt x="52" y="154"/>
                  </a:lnTo>
                  <a:lnTo>
                    <a:pt x="50" y="154"/>
                  </a:lnTo>
                  <a:lnTo>
                    <a:pt x="44" y="154"/>
                  </a:lnTo>
                  <a:lnTo>
                    <a:pt x="38" y="156"/>
                  </a:lnTo>
                  <a:lnTo>
                    <a:pt x="38" y="156"/>
                  </a:lnTo>
                  <a:lnTo>
                    <a:pt x="36" y="156"/>
                  </a:lnTo>
                  <a:lnTo>
                    <a:pt x="34" y="156"/>
                  </a:lnTo>
                  <a:lnTo>
                    <a:pt x="28" y="152"/>
                  </a:lnTo>
                  <a:lnTo>
                    <a:pt x="24" y="150"/>
                  </a:lnTo>
                  <a:lnTo>
                    <a:pt x="20" y="150"/>
                  </a:lnTo>
                  <a:lnTo>
                    <a:pt x="14" y="150"/>
                  </a:lnTo>
                  <a:lnTo>
                    <a:pt x="8" y="154"/>
                  </a:lnTo>
                  <a:lnTo>
                    <a:pt x="8" y="154"/>
                  </a:lnTo>
                  <a:lnTo>
                    <a:pt x="4" y="158"/>
                  </a:lnTo>
                  <a:lnTo>
                    <a:pt x="2" y="162"/>
                  </a:lnTo>
                  <a:lnTo>
                    <a:pt x="4" y="164"/>
                  </a:lnTo>
                  <a:lnTo>
                    <a:pt x="6" y="166"/>
                  </a:lnTo>
                  <a:lnTo>
                    <a:pt x="10" y="170"/>
                  </a:lnTo>
                  <a:lnTo>
                    <a:pt x="10" y="172"/>
                  </a:lnTo>
                  <a:lnTo>
                    <a:pt x="6" y="174"/>
                  </a:lnTo>
                  <a:lnTo>
                    <a:pt x="6" y="174"/>
                  </a:lnTo>
                  <a:lnTo>
                    <a:pt x="0" y="176"/>
                  </a:lnTo>
                  <a:lnTo>
                    <a:pt x="2" y="178"/>
                  </a:lnTo>
                  <a:lnTo>
                    <a:pt x="6" y="180"/>
                  </a:lnTo>
                  <a:lnTo>
                    <a:pt x="6" y="182"/>
                  </a:lnTo>
                  <a:lnTo>
                    <a:pt x="6" y="184"/>
                  </a:lnTo>
                  <a:lnTo>
                    <a:pt x="6" y="184"/>
                  </a:lnTo>
                  <a:lnTo>
                    <a:pt x="4" y="186"/>
                  </a:lnTo>
                  <a:lnTo>
                    <a:pt x="4" y="188"/>
                  </a:lnTo>
                  <a:lnTo>
                    <a:pt x="8" y="192"/>
                  </a:lnTo>
                  <a:lnTo>
                    <a:pt x="14" y="194"/>
                  </a:lnTo>
                  <a:lnTo>
                    <a:pt x="18" y="192"/>
                  </a:lnTo>
                  <a:lnTo>
                    <a:pt x="24" y="190"/>
                  </a:lnTo>
                  <a:lnTo>
                    <a:pt x="24" y="190"/>
                  </a:lnTo>
                  <a:lnTo>
                    <a:pt x="28" y="188"/>
                  </a:lnTo>
                  <a:lnTo>
                    <a:pt x="34" y="188"/>
                  </a:lnTo>
                  <a:lnTo>
                    <a:pt x="42" y="190"/>
                  </a:lnTo>
                  <a:lnTo>
                    <a:pt x="50" y="192"/>
                  </a:lnTo>
                  <a:lnTo>
                    <a:pt x="52" y="190"/>
                  </a:lnTo>
                  <a:lnTo>
                    <a:pt x="54" y="188"/>
                  </a:lnTo>
                  <a:lnTo>
                    <a:pt x="54" y="188"/>
                  </a:lnTo>
                  <a:lnTo>
                    <a:pt x="56" y="184"/>
                  </a:lnTo>
                  <a:lnTo>
                    <a:pt x="58" y="184"/>
                  </a:lnTo>
                  <a:lnTo>
                    <a:pt x="62" y="186"/>
                  </a:lnTo>
                  <a:lnTo>
                    <a:pt x="68" y="188"/>
                  </a:lnTo>
                  <a:lnTo>
                    <a:pt x="72" y="190"/>
                  </a:lnTo>
                  <a:lnTo>
                    <a:pt x="76" y="188"/>
                  </a:lnTo>
                  <a:lnTo>
                    <a:pt x="76" y="188"/>
                  </a:lnTo>
                  <a:lnTo>
                    <a:pt x="84" y="188"/>
                  </a:lnTo>
                  <a:lnTo>
                    <a:pt x="90" y="188"/>
                  </a:lnTo>
                  <a:lnTo>
                    <a:pt x="90" y="190"/>
                  </a:lnTo>
                  <a:lnTo>
                    <a:pt x="88" y="190"/>
                  </a:lnTo>
                  <a:lnTo>
                    <a:pt x="80" y="194"/>
                  </a:lnTo>
                  <a:lnTo>
                    <a:pt x="80" y="194"/>
                  </a:lnTo>
                  <a:lnTo>
                    <a:pt x="76" y="194"/>
                  </a:lnTo>
                  <a:lnTo>
                    <a:pt x="74" y="196"/>
                  </a:lnTo>
                  <a:lnTo>
                    <a:pt x="74" y="200"/>
                  </a:lnTo>
                  <a:lnTo>
                    <a:pt x="74" y="202"/>
                  </a:lnTo>
                  <a:lnTo>
                    <a:pt x="68" y="196"/>
                  </a:lnTo>
                  <a:lnTo>
                    <a:pt x="68" y="196"/>
                  </a:lnTo>
                  <a:lnTo>
                    <a:pt x="64" y="192"/>
                  </a:lnTo>
                  <a:lnTo>
                    <a:pt x="60" y="190"/>
                  </a:lnTo>
                  <a:lnTo>
                    <a:pt x="58" y="192"/>
                  </a:lnTo>
                  <a:lnTo>
                    <a:pt x="56" y="192"/>
                  </a:lnTo>
                  <a:lnTo>
                    <a:pt x="52" y="196"/>
                  </a:lnTo>
                  <a:lnTo>
                    <a:pt x="50" y="196"/>
                  </a:lnTo>
                  <a:lnTo>
                    <a:pt x="48" y="194"/>
                  </a:lnTo>
                  <a:lnTo>
                    <a:pt x="48" y="194"/>
                  </a:lnTo>
                  <a:lnTo>
                    <a:pt x="44" y="192"/>
                  </a:lnTo>
                  <a:lnTo>
                    <a:pt x="40" y="192"/>
                  </a:lnTo>
                  <a:lnTo>
                    <a:pt x="30" y="196"/>
                  </a:lnTo>
                  <a:lnTo>
                    <a:pt x="22" y="198"/>
                  </a:lnTo>
                  <a:lnTo>
                    <a:pt x="16" y="200"/>
                  </a:lnTo>
                  <a:lnTo>
                    <a:pt x="12" y="198"/>
                  </a:lnTo>
                  <a:lnTo>
                    <a:pt x="12" y="198"/>
                  </a:lnTo>
                  <a:lnTo>
                    <a:pt x="4" y="196"/>
                  </a:lnTo>
                  <a:lnTo>
                    <a:pt x="4" y="198"/>
                  </a:lnTo>
                  <a:lnTo>
                    <a:pt x="4" y="204"/>
                  </a:lnTo>
                  <a:lnTo>
                    <a:pt x="4" y="204"/>
                  </a:lnTo>
                  <a:lnTo>
                    <a:pt x="4" y="208"/>
                  </a:lnTo>
                  <a:lnTo>
                    <a:pt x="6" y="208"/>
                  </a:lnTo>
                  <a:lnTo>
                    <a:pt x="10" y="208"/>
                  </a:lnTo>
                  <a:lnTo>
                    <a:pt x="12" y="210"/>
                  </a:lnTo>
                  <a:lnTo>
                    <a:pt x="14" y="210"/>
                  </a:lnTo>
                  <a:lnTo>
                    <a:pt x="16" y="212"/>
                  </a:lnTo>
                  <a:lnTo>
                    <a:pt x="16" y="212"/>
                  </a:lnTo>
                  <a:lnTo>
                    <a:pt x="14" y="216"/>
                  </a:lnTo>
                  <a:lnTo>
                    <a:pt x="12" y="216"/>
                  </a:lnTo>
                  <a:lnTo>
                    <a:pt x="8" y="214"/>
                  </a:lnTo>
                  <a:lnTo>
                    <a:pt x="4" y="212"/>
                  </a:lnTo>
                  <a:lnTo>
                    <a:pt x="4" y="214"/>
                  </a:lnTo>
                  <a:lnTo>
                    <a:pt x="4" y="216"/>
                  </a:lnTo>
                  <a:lnTo>
                    <a:pt x="4" y="216"/>
                  </a:lnTo>
                  <a:lnTo>
                    <a:pt x="6" y="220"/>
                  </a:lnTo>
                  <a:lnTo>
                    <a:pt x="8" y="220"/>
                  </a:lnTo>
                  <a:lnTo>
                    <a:pt x="12" y="220"/>
                  </a:lnTo>
                  <a:lnTo>
                    <a:pt x="16" y="220"/>
                  </a:lnTo>
                  <a:lnTo>
                    <a:pt x="16" y="226"/>
                  </a:lnTo>
                  <a:lnTo>
                    <a:pt x="16" y="226"/>
                  </a:lnTo>
                  <a:lnTo>
                    <a:pt x="12" y="232"/>
                  </a:lnTo>
                  <a:lnTo>
                    <a:pt x="8" y="234"/>
                  </a:lnTo>
                  <a:lnTo>
                    <a:pt x="6" y="236"/>
                  </a:lnTo>
                  <a:lnTo>
                    <a:pt x="6" y="236"/>
                  </a:lnTo>
                  <a:lnTo>
                    <a:pt x="6" y="236"/>
                  </a:lnTo>
                  <a:lnTo>
                    <a:pt x="14" y="244"/>
                  </a:lnTo>
                  <a:lnTo>
                    <a:pt x="16" y="246"/>
                  </a:lnTo>
                  <a:lnTo>
                    <a:pt x="20" y="244"/>
                  </a:lnTo>
                  <a:lnTo>
                    <a:pt x="20" y="244"/>
                  </a:lnTo>
                  <a:lnTo>
                    <a:pt x="22" y="242"/>
                  </a:lnTo>
                  <a:lnTo>
                    <a:pt x="24" y="246"/>
                  </a:lnTo>
                  <a:lnTo>
                    <a:pt x="24" y="248"/>
                  </a:lnTo>
                  <a:lnTo>
                    <a:pt x="26" y="246"/>
                  </a:lnTo>
                  <a:lnTo>
                    <a:pt x="26" y="246"/>
                  </a:lnTo>
                  <a:lnTo>
                    <a:pt x="28" y="244"/>
                  </a:lnTo>
                  <a:lnTo>
                    <a:pt x="28" y="246"/>
                  </a:lnTo>
                  <a:lnTo>
                    <a:pt x="28" y="250"/>
                  </a:lnTo>
                  <a:lnTo>
                    <a:pt x="28" y="254"/>
                  </a:lnTo>
                  <a:lnTo>
                    <a:pt x="28" y="254"/>
                  </a:lnTo>
                  <a:lnTo>
                    <a:pt x="30" y="254"/>
                  </a:lnTo>
                  <a:lnTo>
                    <a:pt x="30" y="254"/>
                  </a:lnTo>
                  <a:lnTo>
                    <a:pt x="32" y="252"/>
                  </a:lnTo>
                  <a:lnTo>
                    <a:pt x="34" y="248"/>
                  </a:lnTo>
                  <a:lnTo>
                    <a:pt x="34" y="244"/>
                  </a:lnTo>
                  <a:lnTo>
                    <a:pt x="36" y="242"/>
                  </a:lnTo>
                  <a:lnTo>
                    <a:pt x="38" y="240"/>
                  </a:lnTo>
                  <a:lnTo>
                    <a:pt x="38" y="240"/>
                  </a:lnTo>
                  <a:lnTo>
                    <a:pt x="42" y="240"/>
                  </a:lnTo>
                  <a:lnTo>
                    <a:pt x="42" y="242"/>
                  </a:lnTo>
                  <a:lnTo>
                    <a:pt x="40" y="250"/>
                  </a:lnTo>
                  <a:lnTo>
                    <a:pt x="34" y="256"/>
                  </a:lnTo>
                  <a:lnTo>
                    <a:pt x="30" y="260"/>
                  </a:lnTo>
                  <a:lnTo>
                    <a:pt x="30" y="260"/>
                  </a:lnTo>
                  <a:lnTo>
                    <a:pt x="26" y="262"/>
                  </a:lnTo>
                  <a:lnTo>
                    <a:pt x="26" y="262"/>
                  </a:lnTo>
                  <a:lnTo>
                    <a:pt x="28" y="266"/>
                  </a:lnTo>
                  <a:lnTo>
                    <a:pt x="32" y="268"/>
                  </a:lnTo>
                  <a:lnTo>
                    <a:pt x="32" y="270"/>
                  </a:lnTo>
                  <a:lnTo>
                    <a:pt x="30" y="272"/>
                  </a:lnTo>
                  <a:lnTo>
                    <a:pt x="30" y="272"/>
                  </a:lnTo>
                  <a:lnTo>
                    <a:pt x="26" y="274"/>
                  </a:lnTo>
                  <a:lnTo>
                    <a:pt x="24" y="272"/>
                  </a:lnTo>
                  <a:lnTo>
                    <a:pt x="20" y="270"/>
                  </a:lnTo>
                  <a:lnTo>
                    <a:pt x="14" y="276"/>
                  </a:lnTo>
                  <a:lnTo>
                    <a:pt x="14" y="276"/>
                  </a:lnTo>
                  <a:lnTo>
                    <a:pt x="10" y="280"/>
                  </a:lnTo>
                  <a:lnTo>
                    <a:pt x="10" y="284"/>
                  </a:lnTo>
                  <a:lnTo>
                    <a:pt x="10" y="288"/>
                  </a:lnTo>
                  <a:lnTo>
                    <a:pt x="12" y="290"/>
                  </a:lnTo>
                  <a:lnTo>
                    <a:pt x="16" y="294"/>
                  </a:lnTo>
                  <a:lnTo>
                    <a:pt x="20" y="294"/>
                  </a:lnTo>
                  <a:lnTo>
                    <a:pt x="20" y="294"/>
                  </a:lnTo>
                  <a:lnTo>
                    <a:pt x="20" y="294"/>
                  </a:lnTo>
                  <a:lnTo>
                    <a:pt x="24" y="292"/>
                  </a:lnTo>
                  <a:lnTo>
                    <a:pt x="26" y="294"/>
                  </a:lnTo>
                  <a:lnTo>
                    <a:pt x="28" y="294"/>
                  </a:lnTo>
                  <a:lnTo>
                    <a:pt x="30" y="290"/>
                  </a:lnTo>
                  <a:lnTo>
                    <a:pt x="30" y="290"/>
                  </a:lnTo>
                  <a:lnTo>
                    <a:pt x="34" y="288"/>
                  </a:lnTo>
                  <a:lnTo>
                    <a:pt x="38" y="288"/>
                  </a:lnTo>
                  <a:lnTo>
                    <a:pt x="38" y="292"/>
                  </a:lnTo>
                  <a:lnTo>
                    <a:pt x="36" y="294"/>
                  </a:lnTo>
                  <a:lnTo>
                    <a:pt x="36" y="294"/>
                  </a:lnTo>
                  <a:lnTo>
                    <a:pt x="34" y="298"/>
                  </a:lnTo>
                  <a:lnTo>
                    <a:pt x="36" y="300"/>
                  </a:lnTo>
                  <a:lnTo>
                    <a:pt x="38" y="300"/>
                  </a:lnTo>
                  <a:lnTo>
                    <a:pt x="34" y="304"/>
                  </a:lnTo>
                  <a:lnTo>
                    <a:pt x="34" y="304"/>
                  </a:lnTo>
                  <a:lnTo>
                    <a:pt x="32" y="304"/>
                  </a:lnTo>
                  <a:lnTo>
                    <a:pt x="32" y="306"/>
                  </a:lnTo>
                  <a:lnTo>
                    <a:pt x="34" y="308"/>
                  </a:lnTo>
                  <a:lnTo>
                    <a:pt x="36" y="310"/>
                  </a:lnTo>
                  <a:lnTo>
                    <a:pt x="32" y="312"/>
                  </a:lnTo>
                  <a:lnTo>
                    <a:pt x="32" y="312"/>
                  </a:lnTo>
                  <a:lnTo>
                    <a:pt x="28" y="314"/>
                  </a:lnTo>
                  <a:lnTo>
                    <a:pt x="26" y="314"/>
                  </a:lnTo>
                  <a:lnTo>
                    <a:pt x="24" y="310"/>
                  </a:lnTo>
                  <a:lnTo>
                    <a:pt x="22" y="310"/>
                  </a:lnTo>
                  <a:lnTo>
                    <a:pt x="22" y="310"/>
                  </a:lnTo>
                  <a:lnTo>
                    <a:pt x="20" y="318"/>
                  </a:lnTo>
                  <a:lnTo>
                    <a:pt x="20" y="318"/>
                  </a:lnTo>
                  <a:lnTo>
                    <a:pt x="20" y="326"/>
                  </a:lnTo>
                  <a:lnTo>
                    <a:pt x="22" y="332"/>
                  </a:lnTo>
                  <a:lnTo>
                    <a:pt x="22" y="332"/>
                  </a:lnTo>
                  <a:lnTo>
                    <a:pt x="28" y="338"/>
                  </a:lnTo>
                  <a:lnTo>
                    <a:pt x="32" y="338"/>
                  </a:lnTo>
                  <a:lnTo>
                    <a:pt x="36" y="338"/>
                  </a:lnTo>
                  <a:lnTo>
                    <a:pt x="38" y="340"/>
                  </a:lnTo>
                  <a:lnTo>
                    <a:pt x="38" y="340"/>
                  </a:lnTo>
                  <a:lnTo>
                    <a:pt x="40" y="344"/>
                  </a:lnTo>
                  <a:lnTo>
                    <a:pt x="46" y="348"/>
                  </a:lnTo>
                  <a:lnTo>
                    <a:pt x="56" y="352"/>
                  </a:lnTo>
                  <a:lnTo>
                    <a:pt x="56" y="352"/>
                  </a:lnTo>
                  <a:lnTo>
                    <a:pt x="60" y="354"/>
                  </a:lnTo>
                  <a:lnTo>
                    <a:pt x="58" y="356"/>
                  </a:lnTo>
                  <a:lnTo>
                    <a:pt x="56" y="358"/>
                  </a:lnTo>
                  <a:lnTo>
                    <a:pt x="58" y="362"/>
                  </a:lnTo>
                  <a:lnTo>
                    <a:pt x="58" y="362"/>
                  </a:lnTo>
                  <a:lnTo>
                    <a:pt x="62" y="362"/>
                  </a:lnTo>
                  <a:lnTo>
                    <a:pt x="62" y="362"/>
                  </a:lnTo>
                  <a:lnTo>
                    <a:pt x="64" y="360"/>
                  </a:lnTo>
                  <a:lnTo>
                    <a:pt x="68" y="360"/>
                  </a:lnTo>
                  <a:lnTo>
                    <a:pt x="68" y="360"/>
                  </a:lnTo>
                  <a:lnTo>
                    <a:pt x="72" y="364"/>
                  </a:lnTo>
                  <a:lnTo>
                    <a:pt x="72" y="366"/>
                  </a:lnTo>
                  <a:lnTo>
                    <a:pt x="72" y="366"/>
                  </a:lnTo>
                  <a:lnTo>
                    <a:pt x="76" y="364"/>
                  </a:lnTo>
                  <a:lnTo>
                    <a:pt x="76" y="364"/>
                  </a:lnTo>
                  <a:lnTo>
                    <a:pt x="86" y="362"/>
                  </a:lnTo>
                  <a:lnTo>
                    <a:pt x="96" y="362"/>
                  </a:lnTo>
                  <a:lnTo>
                    <a:pt x="108" y="360"/>
                  </a:lnTo>
                  <a:lnTo>
                    <a:pt x="112" y="358"/>
                  </a:lnTo>
                  <a:lnTo>
                    <a:pt x="116" y="356"/>
                  </a:lnTo>
                  <a:lnTo>
                    <a:pt x="116" y="356"/>
                  </a:lnTo>
                  <a:lnTo>
                    <a:pt x="120" y="354"/>
                  </a:lnTo>
                  <a:lnTo>
                    <a:pt x="124" y="350"/>
                  </a:lnTo>
                  <a:lnTo>
                    <a:pt x="132" y="346"/>
                  </a:lnTo>
                  <a:lnTo>
                    <a:pt x="136" y="338"/>
                  </a:lnTo>
                  <a:lnTo>
                    <a:pt x="136" y="338"/>
                  </a:lnTo>
                  <a:lnTo>
                    <a:pt x="140" y="332"/>
                  </a:lnTo>
                  <a:lnTo>
                    <a:pt x="144" y="332"/>
                  </a:lnTo>
                  <a:lnTo>
                    <a:pt x="146" y="332"/>
                  </a:lnTo>
                  <a:lnTo>
                    <a:pt x="148" y="328"/>
                  </a:lnTo>
                  <a:lnTo>
                    <a:pt x="148" y="328"/>
                  </a:lnTo>
                  <a:lnTo>
                    <a:pt x="148" y="326"/>
                  </a:lnTo>
                  <a:lnTo>
                    <a:pt x="150" y="326"/>
                  </a:lnTo>
                  <a:lnTo>
                    <a:pt x="154" y="324"/>
                  </a:lnTo>
                  <a:lnTo>
                    <a:pt x="156" y="324"/>
                  </a:lnTo>
                  <a:lnTo>
                    <a:pt x="154" y="320"/>
                  </a:lnTo>
                  <a:lnTo>
                    <a:pt x="154" y="320"/>
                  </a:lnTo>
                  <a:lnTo>
                    <a:pt x="152" y="316"/>
                  </a:lnTo>
                  <a:lnTo>
                    <a:pt x="156" y="316"/>
                  </a:lnTo>
                  <a:lnTo>
                    <a:pt x="162" y="314"/>
                  </a:lnTo>
                  <a:lnTo>
                    <a:pt x="164" y="314"/>
                  </a:lnTo>
                  <a:lnTo>
                    <a:pt x="164" y="310"/>
                  </a:lnTo>
                  <a:lnTo>
                    <a:pt x="164" y="310"/>
                  </a:lnTo>
                  <a:lnTo>
                    <a:pt x="164" y="306"/>
                  </a:lnTo>
                  <a:lnTo>
                    <a:pt x="166" y="308"/>
                  </a:lnTo>
                  <a:lnTo>
                    <a:pt x="170" y="312"/>
                  </a:lnTo>
                  <a:lnTo>
                    <a:pt x="172" y="312"/>
                  </a:lnTo>
                  <a:lnTo>
                    <a:pt x="174" y="312"/>
                  </a:lnTo>
                  <a:lnTo>
                    <a:pt x="174" y="312"/>
                  </a:lnTo>
                  <a:lnTo>
                    <a:pt x="178" y="310"/>
                  </a:lnTo>
                  <a:lnTo>
                    <a:pt x="182" y="310"/>
                  </a:lnTo>
                  <a:lnTo>
                    <a:pt x="186" y="308"/>
                  </a:lnTo>
                  <a:lnTo>
                    <a:pt x="186" y="304"/>
                  </a:lnTo>
                  <a:lnTo>
                    <a:pt x="186" y="304"/>
                  </a:lnTo>
                  <a:lnTo>
                    <a:pt x="186" y="300"/>
                  </a:lnTo>
                  <a:lnTo>
                    <a:pt x="188" y="298"/>
                  </a:lnTo>
                  <a:lnTo>
                    <a:pt x="192" y="296"/>
                  </a:lnTo>
                  <a:lnTo>
                    <a:pt x="192" y="294"/>
                  </a:lnTo>
                  <a:lnTo>
                    <a:pt x="190" y="288"/>
                  </a:lnTo>
                  <a:lnTo>
                    <a:pt x="190" y="288"/>
                  </a:lnTo>
                  <a:lnTo>
                    <a:pt x="186" y="284"/>
                  </a:lnTo>
                  <a:lnTo>
                    <a:pt x="186" y="280"/>
                  </a:lnTo>
                  <a:lnTo>
                    <a:pt x="188" y="278"/>
                  </a:lnTo>
                  <a:lnTo>
                    <a:pt x="190" y="280"/>
                  </a:lnTo>
                  <a:lnTo>
                    <a:pt x="190" y="280"/>
                  </a:lnTo>
                  <a:lnTo>
                    <a:pt x="192" y="282"/>
                  </a:lnTo>
                  <a:lnTo>
                    <a:pt x="194" y="282"/>
                  </a:lnTo>
                  <a:lnTo>
                    <a:pt x="196" y="280"/>
                  </a:lnTo>
                  <a:lnTo>
                    <a:pt x="198" y="276"/>
                  </a:lnTo>
                  <a:lnTo>
                    <a:pt x="198" y="280"/>
                  </a:lnTo>
                  <a:lnTo>
                    <a:pt x="198" y="280"/>
                  </a:lnTo>
                  <a:lnTo>
                    <a:pt x="198" y="284"/>
                  </a:lnTo>
                  <a:lnTo>
                    <a:pt x="196" y="284"/>
                  </a:lnTo>
                  <a:lnTo>
                    <a:pt x="196" y="286"/>
                  </a:lnTo>
                  <a:lnTo>
                    <a:pt x="198" y="290"/>
                  </a:lnTo>
                  <a:lnTo>
                    <a:pt x="198" y="290"/>
                  </a:lnTo>
                  <a:lnTo>
                    <a:pt x="200" y="294"/>
                  </a:lnTo>
                  <a:lnTo>
                    <a:pt x="200" y="296"/>
                  </a:lnTo>
                  <a:lnTo>
                    <a:pt x="202" y="300"/>
                  </a:lnTo>
                  <a:lnTo>
                    <a:pt x="206" y="300"/>
                  </a:lnTo>
                  <a:lnTo>
                    <a:pt x="206" y="300"/>
                  </a:lnTo>
                  <a:lnTo>
                    <a:pt x="210" y="300"/>
                  </a:lnTo>
                  <a:lnTo>
                    <a:pt x="210" y="302"/>
                  </a:lnTo>
                  <a:lnTo>
                    <a:pt x="212" y="304"/>
                  </a:lnTo>
                  <a:lnTo>
                    <a:pt x="218" y="304"/>
                  </a:lnTo>
                  <a:lnTo>
                    <a:pt x="218" y="304"/>
                  </a:lnTo>
                  <a:lnTo>
                    <a:pt x="220" y="304"/>
                  </a:lnTo>
                  <a:lnTo>
                    <a:pt x="222" y="306"/>
                  </a:lnTo>
                  <a:lnTo>
                    <a:pt x="226" y="314"/>
                  </a:lnTo>
                  <a:lnTo>
                    <a:pt x="226" y="314"/>
                  </a:lnTo>
                  <a:lnTo>
                    <a:pt x="226" y="316"/>
                  </a:lnTo>
                  <a:lnTo>
                    <a:pt x="228" y="316"/>
                  </a:lnTo>
                  <a:lnTo>
                    <a:pt x="232" y="314"/>
                  </a:lnTo>
                  <a:lnTo>
                    <a:pt x="232" y="314"/>
                  </a:lnTo>
                  <a:lnTo>
                    <a:pt x="234" y="308"/>
                  </a:lnTo>
                  <a:lnTo>
                    <a:pt x="236" y="302"/>
                  </a:lnTo>
                  <a:lnTo>
                    <a:pt x="236" y="296"/>
                  </a:lnTo>
                  <a:lnTo>
                    <a:pt x="232" y="286"/>
                  </a:lnTo>
                  <a:lnTo>
                    <a:pt x="232" y="286"/>
                  </a:lnTo>
                  <a:lnTo>
                    <a:pt x="232" y="282"/>
                  </a:lnTo>
                  <a:lnTo>
                    <a:pt x="232" y="278"/>
                  </a:lnTo>
                  <a:lnTo>
                    <a:pt x="232" y="278"/>
                  </a:lnTo>
                  <a:lnTo>
                    <a:pt x="238" y="272"/>
                  </a:lnTo>
                  <a:lnTo>
                    <a:pt x="238" y="272"/>
                  </a:lnTo>
                  <a:lnTo>
                    <a:pt x="238" y="270"/>
                  </a:lnTo>
                  <a:lnTo>
                    <a:pt x="238" y="266"/>
                  </a:lnTo>
                  <a:lnTo>
                    <a:pt x="238" y="266"/>
                  </a:lnTo>
                  <a:lnTo>
                    <a:pt x="238" y="262"/>
                  </a:lnTo>
                  <a:lnTo>
                    <a:pt x="238" y="262"/>
                  </a:lnTo>
                  <a:lnTo>
                    <a:pt x="240" y="262"/>
                  </a:lnTo>
                  <a:lnTo>
                    <a:pt x="244" y="262"/>
                  </a:lnTo>
                  <a:lnTo>
                    <a:pt x="250" y="260"/>
                  </a:lnTo>
                  <a:lnTo>
                    <a:pt x="256" y="256"/>
                  </a:lnTo>
                  <a:lnTo>
                    <a:pt x="256" y="256"/>
                  </a:lnTo>
                  <a:lnTo>
                    <a:pt x="258" y="252"/>
                  </a:lnTo>
                  <a:lnTo>
                    <a:pt x="258" y="252"/>
                  </a:lnTo>
                  <a:lnTo>
                    <a:pt x="260" y="248"/>
                  </a:lnTo>
                  <a:lnTo>
                    <a:pt x="260" y="244"/>
                  </a:lnTo>
                  <a:lnTo>
                    <a:pt x="258" y="242"/>
                  </a:lnTo>
                  <a:lnTo>
                    <a:pt x="260" y="238"/>
                  </a:lnTo>
                  <a:lnTo>
                    <a:pt x="260" y="238"/>
                  </a:lnTo>
                  <a:lnTo>
                    <a:pt x="262" y="234"/>
                  </a:lnTo>
                  <a:lnTo>
                    <a:pt x="262" y="234"/>
                  </a:lnTo>
                  <a:lnTo>
                    <a:pt x="262" y="234"/>
                  </a:lnTo>
                  <a:lnTo>
                    <a:pt x="262" y="234"/>
                  </a:lnTo>
                  <a:lnTo>
                    <a:pt x="264" y="230"/>
                  </a:lnTo>
                  <a:lnTo>
                    <a:pt x="262" y="226"/>
                  </a:lnTo>
                  <a:lnTo>
                    <a:pt x="258" y="216"/>
                  </a:lnTo>
                  <a:lnTo>
                    <a:pt x="254" y="206"/>
                  </a:lnTo>
                  <a:lnTo>
                    <a:pt x="252" y="202"/>
                  </a:lnTo>
                  <a:lnTo>
                    <a:pt x="252" y="200"/>
                  </a:lnTo>
                  <a:lnTo>
                    <a:pt x="252" y="200"/>
                  </a:lnTo>
                  <a:lnTo>
                    <a:pt x="252" y="198"/>
                  </a:lnTo>
                  <a:lnTo>
                    <a:pt x="252" y="198"/>
                  </a:lnTo>
                  <a:lnTo>
                    <a:pt x="252" y="198"/>
                  </a:lnTo>
                  <a:lnTo>
                    <a:pt x="252" y="198"/>
                  </a:lnTo>
                  <a:lnTo>
                    <a:pt x="256" y="196"/>
                  </a:lnTo>
                  <a:lnTo>
                    <a:pt x="260" y="196"/>
                  </a:lnTo>
                  <a:lnTo>
                    <a:pt x="264" y="196"/>
                  </a:lnTo>
                  <a:lnTo>
                    <a:pt x="268" y="192"/>
                  </a:lnTo>
                  <a:lnTo>
                    <a:pt x="268" y="192"/>
                  </a:lnTo>
                  <a:lnTo>
                    <a:pt x="272" y="186"/>
                  </a:lnTo>
                  <a:lnTo>
                    <a:pt x="274" y="180"/>
                  </a:lnTo>
                  <a:lnTo>
                    <a:pt x="270" y="174"/>
                  </a:lnTo>
                  <a:lnTo>
                    <a:pt x="260" y="168"/>
                  </a:lnTo>
                  <a:lnTo>
                    <a:pt x="260" y="168"/>
                  </a:lnTo>
                  <a:lnTo>
                    <a:pt x="252" y="162"/>
                  </a:lnTo>
                  <a:lnTo>
                    <a:pt x="248" y="158"/>
                  </a:lnTo>
                  <a:lnTo>
                    <a:pt x="248" y="152"/>
                  </a:lnTo>
                  <a:lnTo>
                    <a:pt x="250" y="146"/>
                  </a:lnTo>
                  <a:lnTo>
                    <a:pt x="254" y="132"/>
                  </a:lnTo>
                  <a:lnTo>
                    <a:pt x="254" y="126"/>
                  </a:lnTo>
                  <a:lnTo>
                    <a:pt x="250" y="120"/>
                  </a:lnTo>
                  <a:lnTo>
                    <a:pt x="250" y="120"/>
                  </a:lnTo>
                  <a:lnTo>
                    <a:pt x="246" y="110"/>
                  </a:lnTo>
                  <a:lnTo>
                    <a:pt x="246" y="106"/>
                  </a:lnTo>
                  <a:lnTo>
                    <a:pt x="248" y="104"/>
                  </a:lnTo>
                  <a:lnTo>
                    <a:pt x="246" y="98"/>
                  </a:lnTo>
                  <a:lnTo>
                    <a:pt x="246" y="98"/>
                  </a:lnTo>
                  <a:lnTo>
                    <a:pt x="244" y="96"/>
                  </a:lnTo>
                  <a:lnTo>
                    <a:pt x="246" y="94"/>
                  </a:lnTo>
                  <a:lnTo>
                    <a:pt x="248" y="90"/>
                  </a:lnTo>
                  <a:lnTo>
                    <a:pt x="248" y="86"/>
                  </a:lnTo>
                  <a:lnTo>
                    <a:pt x="248" y="84"/>
                  </a:lnTo>
                  <a:lnTo>
                    <a:pt x="246" y="80"/>
                  </a:lnTo>
                  <a:lnTo>
                    <a:pt x="246" y="80"/>
                  </a:lnTo>
                  <a:lnTo>
                    <a:pt x="242" y="76"/>
                  </a:lnTo>
                  <a:lnTo>
                    <a:pt x="242" y="70"/>
                  </a:lnTo>
                  <a:lnTo>
                    <a:pt x="244" y="68"/>
                  </a:lnTo>
                  <a:lnTo>
                    <a:pt x="246" y="64"/>
                  </a:lnTo>
                  <a:lnTo>
                    <a:pt x="246" y="64"/>
                  </a:lnTo>
                  <a:lnTo>
                    <a:pt x="246" y="64"/>
                  </a:lnTo>
                  <a:lnTo>
                    <a:pt x="246" y="64"/>
                  </a:lnTo>
                  <a:lnTo>
                    <a:pt x="250" y="60"/>
                  </a:lnTo>
                  <a:lnTo>
                    <a:pt x="250" y="56"/>
                  </a:lnTo>
                  <a:lnTo>
                    <a:pt x="250" y="56"/>
                  </a:lnTo>
                  <a:lnTo>
                    <a:pt x="248" y="52"/>
                  </a:lnTo>
                  <a:lnTo>
                    <a:pt x="248" y="50"/>
                  </a:lnTo>
                  <a:lnTo>
                    <a:pt x="254" y="44"/>
                  </a:lnTo>
                  <a:lnTo>
                    <a:pt x="254" y="44"/>
                  </a:lnTo>
                  <a:lnTo>
                    <a:pt x="268" y="32"/>
                  </a:lnTo>
                  <a:lnTo>
                    <a:pt x="282" y="24"/>
                  </a:lnTo>
                  <a:lnTo>
                    <a:pt x="282" y="24"/>
                  </a:lnTo>
                  <a:lnTo>
                    <a:pt x="286" y="24"/>
                  </a:lnTo>
                  <a:lnTo>
                    <a:pt x="290" y="24"/>
                  </a:lnTo>
                  <a:lnTo>
                    <a:pt x="300" y="26"/>
                  </a:lnTo>
                  <a:lnTo>
                    <a:pt x="308" y="26"/>
                  </a:lnTo>
                  <a:lnTo>
                    <a:pt x="312" y="26"/>
                  </a:lnTo>
                  <a:lnTo>
                    <a:pt x="316" y="22"/>
                  </a:lnTo>
                  <a:lnTo>
                    <a:pt x="316" y="22"/>
                  </a:lnTo>
                  <a:lnTo>
                    <a:pt x="318" y="14"/>
                  </a:lnTo>
                  <a:lnTo>
                    <a:pt x="318" y="14"/>
                  </a:lnTo>
                  <a:lnTo>
                    <a:pt x="320" y="12"/>
                  </a:lnTo>
                  <a:lnTo>
                    <a:pt x="320" y="12"/>
                  </a:lnTo>
                  <a:lnTo>
                    <a:pt x="274" y="6"/>
                  </a:lnTo>
                  <a:lnTo>
                    <a:pt x="226" y="2"/>
                  </a:lnTo>
                  <a:lnTo>
                    <a:pt x="226" y="2"/>
                  </a:lnTo>
                  <a:lnTo>
                    <a:pt x="224" y="4"/>
                  </a:lnTo>
                  <a:lnTo>
                    <a:pt x="220" y="4"/>
                  </a:lnTo>
                  <a:lnTo>
                    <a:pt x="220" y="4"/>
                  </a:lnTo>
                  <a:lnTo>
                    <a:pt x="216" y="2"/>
                  </a:lnTo>
                  <a:lnTo>
                    <a:pt x="214" y="0"/>
                  </a:lnTo>
                  <a:lnTo>
                    <a:pt x="214" y="0"/>
                  </a:lnTo>
                  <a:lnTo>
                    <a:pt x="200" y="0"/>
                  </a:lnTo>
                  <a:lnTo>
                    <a:pt x="200" y="0"/>
                  </a:lnTo>
                  <a:lnTo>
                    <a:pt x="192" y="4"/>
                  </a:lnTo>
                  <a:lnTo>
                    <a:pt x="192" y="6"/>
                  </a:lnTo>
                  <a:lnTo>
                    <a:pt x="192" y="8"/>
                  </a:lnTo>
                  <a:lnTo>
                    <a:pt x="192"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5" name="Freeform 282"/>
            <p:cNvSpPr>
              <a:spLocks/>
            </p:cNvSpPr>
            <p:nvPr/>
          </p:nvSpPr>
          <p:spPr bwMode="auto">
            <a:xfrm>
              <a:off x="4914900" y="2257425"/>
              <a:ext cx="19050" cy="57150"/>
            </a:xfrm>
            <a:custGeom>
              <a:avLst/>
              <a:gdLst>
                <a:gd name="T0" fmla="*/ 0 w 12"/>
                <a:gd name="T1" fmla="*/ 0 h 36"/>
                <a:gd name="T2" fmla="*/ 0 w 12"/>
                <a:gd name="T3" fmla="*/ 0 h 36"/>
                <a:gd name="T4" fmla="*/ 0 w 12"/>
                <a:gd name="T5" fmla="*/ 2 h 36"/>
                <a:gd name="T6" fmla="*/ 0 w 12"/>
                <a:gd name="T7" fmla="*/ 2 h 36"/>
                <a:gd name="T8" fmla="*/ 0 w 12"/>
                <a:gd name="T9" fmla="*/ 4 h 36"/>
                <a:gd name="T10" fmla="*/ 2 w 12"/>
                <a:gd name="T11" fmla="*/ 8 h 36"/>
                <a:gd name="T12" fmla="*/ 6 w 12"/>
                <a:gd name="T13" fmla="*/ 18 h 36"/>
                <a:gd name="T14" fmla="*/ 10 w 12"/>
                <a:gd name="T15" fmla="*/ 28 h 36"/>
                <a:gd name="T16" fmla="*/ 12 w 12"/>
                <a:gd name="T17" fmla="*/ 32 h 36"/>
                <a:gd name="T18" fmla="*/ 10 w 12"/>
                <a:gd name="T19" fmla="*/ 36 h 36"/>
                <a:gd name="T20" fmla="*/ 10 w 12"/>
                <a:gd name="T21" fmla="*/ 36 h 36"/>
                <a:gd name="T22" fmla="*/ 12 w 12"/>
                <a:gd name="T23" fmla="*/ 32 h 36"/>
                <a:gd name="T24" fmla="*/ 12 w 12"/>
                <a:gd name="T25" fmla="*/ 28 h 36"/>
                <a:gd name="T26" fmla="*/ 6 w 12"/>
                <a:gd name="T27" fmla="*/ 18 h 36"/>
                <a:gd name="T28" fmla="*/ 2 w 12"/>
                <a:gd name="T29" fmla="*/ 8 h 36"/>
                <a:gd name="T30" fmla="*/ 0 w 12"/>
                <a:gd name="T31" fmla="*/ 4 h 36"/>
                <a:gd name="T32" fmla="*/ 0 w 12"/>
                <a:gd name="T33" fmla="*/ 0 h 36"/>
                <a:gd name="T34" fmla="*/ 0 w 12"/>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6">
                  <a:moveTo>
                    <a:pt x="0" y="0"/>
                  </a:moveTo>
                  <a:lnTo>
                    <a:pt x="0" y="0"/>
                  </a:lnTo>
                  <a:lnTo>
                    <a:pt x="0" y="2"/>
                  </a:lnTo>
                  <a:lnTo>
                    <a:pt x="0" y="2"/>
                  </a:lnTo>
                  <a:lnTo>
                    <a:pt x="0" y="4"/>
                  </a:lnTo>
                  <a:lnTo>
                    <a:pt x="2" y="8"/>
                  </a:lnTo>
                  <a:lnTo>
                    <a:pt x="6" y="18"/>
                  </a:lnTo>
                  <a:lnTo>
                    <a:pt x="10" y="28"/>
                  </a:lnTo>
                  <a:lnTo>
                    <a:pt x="12" y="32"/>
                  </a:lnTo>
                  <a:lnTo>
                    <a:pt x="10" y="36"/>
                  </a:lnTo>
                  <a:lnTo>
                    <a:pt x="10" y="36"/>
                  </a:lnTo>
                  <a:lnTo>
                    <a:pt x="12" y="32"/>
                  </a:lnTo>
                  <a:lnTo>
                    <a:pt x="12" y="28"/>
                  </a:lnTo>
                  <a:lnTo>
                    <a:pt x="6" y="18"/>
                  </a:lnTo>
                  <a:lnTo>
                    <a:pt x="2" y="8"/>
                  </a:lnTo>
                  <a:lnTo>
                    <a:pt x="0"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6" name="Freeform 283"/>
            <p:cNvSpPr>
              <a:spLocks/>
            </p:cNvSpPr>
            <p:nvPr/>
          </p:nvSpPr>
          <p:spPr bwMode="auto">
            <a:xfrm>
              <a:off x="4924425" y="2320925"/>
              <a:ext cx="3175" cy="22225"/>
            </a:xfrm>
            <a:custGeom>
              <a:avLst/>
              <a:gdLst>
                <a:gd name="T0" fmla="*/ 2 w 2"/>
                <a:gd name="T1" fmla="*/ 0 h 14"/>
                <a:gd name="T2" fmla="*/ 2 w 2"/>
                <a:gd name="T3" fmla="*/ 0 h 14"/>
                <a:gd name="T4" fmla="*/ 0 w 2"/>
                <a:gd name="T5" fmla="*/ 4 h 14"/>
                <a:gd name="T6" fmla="*/ 2 w 2"/>
                <a:gd name="T7" fmla="*/ 6 h 14"/>
                <a:gd name="T8" fmla="*/ 2 w 2"/>
                <a:gd name="T9" fmla="*/ 10 h 14"/>
                <a:gd name="T10" fmla="*/ 0 w 2"/>
                <a:gd name="T11" fmla="*/ 14 h 14"/>
                <a:gd name="T12" fmla="*/ 0 w 2"/>
                <a:gd name="T13" fmla="*/ 14 h 14"/>
                <a:gd name="T14" fmla="*/ 2 w 2"/>
                <a:gd name="T15" fmla="*/ 10 h 14"/>
                <a:gd name="T16" fmla="*/ 2 w 2"/>
                <a:gd name="T17" fmla="*/ 6 h 14"/>
                <a:gd name="T18" fmla="*/ 0 w 2"/>
                <a:gd name="T19" fmla="*/ 4 h 14"/>
                <a:gd name="T20" fmla="*/ 2 w 2"/>
                <a:gd name="T21" fmla="*/ 0 h 14"/>
                <a:gd name="T22" fmla="*/ 2 w 2"/>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4">
                  <a:moveTo>
                    <a:pt x="2" y="0"/>
                  </a:moveTo>
                  <a:lnTo>
                    <a:pt x="2" y="0"/>
                  </a:lnTo>
                  <a:lnTo>
                    <a:pt x="0" y="4"/>
                  </a:lnTo>
                  <a:lnTo>
                    <a:pt x="2" y="6"/>
                  </a:lnTo>
                  <a:lnTo>
                    <a:pt x="2" y="10"/>
                  </a:lnTo>
                  <a:lnTo>
                    <a:pt x="0" y="14"/>
                  </a:lnTo>
                  <a:lnTo>
                    <a:pt x="0" y="14"/>
                  </a:lnTo>
                  <a:lnTo>
                    <a:pt x="2" y="10"/>
                  </a:lnTo>
                  <a:lnTo>
                    <a:pt x="2" y="6"/>
                  </a:lnTo>
                  <a:lnTo>
                    <a:pt x="0" y="4"/>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7" name="Freeform 284"/>
            <p:cNvSpPr>
              <a:spLocks/>
            </p:cNvSpPr>
            <p:nvPr/>
          </p:nvSpPr>
          <p:spPr bwMode="auto">
            <a:xfrm>
              <a:off x="4892675" y="2359025"/>
              <a:ext cx="0" cy="15875"/>
            </a:xfrm>
            <a:custGeom>
              <a:avLst/>
              <a:gdLst>
                <a:gd name="T0" fmla="*/ 4 h 10"/>
                <a:gd name="T1" fmla="*/ 4 h 10"/>
                <a:gd name="T2" fmla="*/ 0 h 10"/>
                <a:gd name="T3" fmla="*/ 0 h 10"/>
                <a:gd name="T4" fmla="*/ 4 h 10"/>
                <a:gd name="T5" fmla="*/ 4 h 10"/>
                <a:gd name="T6" fmla="*/ 8 h 10"/>
                <a:gd name="T7" fmla="*/ 10 h 10"/>
                <a:gd name="T8" fmla="*/ 10 h 10"/>
                <a:gd name="T9" fmla="*/ 8 h 10"/>
                <a:gd name="T10" fmla="*/ 4 h 10"/>
                <a:gd name="T11" fmla="*/ 4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4"/>
                  </a:moveTo>
                  <a:lnTo>
                    <a:pt x="0" y="4"/>
                  </a:lnTo>
                  <a:lnTo>
                    <a:pt x="0" y="0"/>
                  </a:lnTo>
                  <a:lnTo>
                    <a:pt x="0" y="0"/>
                  </a:lnTo>
                  <a:lnTo>
                    <a:pt x="0" y="4"/>
                  </a:lnTo>
                  <a:lnTo>
                    <a:pt x="0" y="4"/>
                  </a:lnTo>
                  <a:lnTo>
                    <a:pt x="0" y="8"/>
                  </a:lnTo>
                  <a:lnTo>
                    <a:pt x="0" y="10"/>
                  </a:lnTo>
                  <a:lnTo>
                    <a:pt x="0" y="10"/>
                  </a:lnTo>
                  <a:lnTo>
                    <a:pt x="0" y="8"/>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8" name="Freeform 285"/>
            <p:cNvSpPr>
              <a:spLocks/>
            </p:cNvSpPr>
            <p:nvPr/>
          </p:nvSpPr>
          <p:spPr bwMode="auto">
            <a:xfrm>
              <a:off x="4899025" y="2044700"/>
              <a:ext cx="50800" cy="203200"/>
            </a:xfrm>
            <a:custGeom>
              <a:avLst/>
              <a:gdLst>
                <a:gd name="T0" fmla="*/ 18 w 32"/>
                <a:gd name="T1" fmla="*/ 104 h 128"/>
                <a:gd name="T2" fmla="*/ 6 w 32"/>
                <a:gd name="T3" fmla="*/ 92 h 128"/>
                <a:gd name="T4" fmla="*/ 8 w 32"/>
                <a:gd name="T5" fmla="*/ 80 h 128"/>
                <a:gd name="T6" fmla="*/ 12 w 32"/>
                <a:gd name="T7" fmla="*/ 62 h 128"/>
                <a:gd name="T8" fmla="*/ 8 w 32"/>
                <a:gd name="T9" fmla="*/ 56 h 128"/>
                <a:gd name="T10" fmla="*/ 4 w 32"/>
                <a:gd name="T11" fmla="*/ 42 h 128"/>
                <a:gd name="T12" fmla="*/ 4 w 32"/>
                <a:gd name="T13" fmla="*/ 34 h 128"/>
                <a:gd name="T14" fmla="*/ 4 w 32"/>
                <a:gd name="T15" fmla="*/ 32 h 128"/>
                <a:gd name="T16" fmla="*/ 6 w 32"/>
                <a:gd name="T17" fmla="*/ 26 h 128"/>
                <a:gd name="T18" fmla="*/ 6 w 32"/>
                <a:gd name="T19" fmla="*/ 20 h 128"/>
                <a:gd name="T20" fmla="*/ 4 w 32"/>
                <a:gd name="T21" fmla="*/ 16 h 128"/>
                <a:gd name="T22" fmla="*/ 0 w 32"/>
                <a:gd name="T23" fmla="*/ 6 h 128"/>
                <a:gd name="T24" fmla="*/ 4 w 32"/>
                <a:gd name="T25" fmla="*/ 0 h 128"/>
                <a:gd name="T26" fmla="*/ 2 w 32"/>
                <a:gd name="T27" fmla="*/ 4 h 128"/>
                <a:gd name="T28" fmla="*/ 0 w 32"/>
                <a:gd name="T29" fmla="*/ 12 h 128"/>
                <a:gd name="T30" fmla="*/ 4 w 32"/>
                <a:gd name="T31" fmla="*/ 16 h 128"/>
                <a:gd name="T32" fmla="*/ 6 w 32"/>
                <a:gd name="T33" fmla="*/ 22 h 128"/>
                <a:gd name="T34" fmla="*/ 4 w 32"/>
                <a:gd name="T35" fmla="*/ 30 h 128"/>
                <a:gd name="T36" fmla="*/ 4 w 32"/>
                <a:gd name="T37" fmla="*/ 34 h 128"/>
                <a:gd name="T38" fmla="*/ 6 w 32"/>
                <a:gd name="T39" fmla="*/ 40 h 128"/>
                <a:gd name="T40" fmla="*/ 4 w 32"/>
                <a:gd name="T41" fmla="*/ 46 h 128"/>
                <a:gd name="T42" fmla="*/ 8 w 32"/>
                <a:gd name="T43" fmla="*/ 56 h 128"/>
                <a:gd name="T44" fmla="*/ 12 w 32"/>
                <a:gd name="T45" fmla="*/ 68 h 128"/>
                <a:gd name="T46" fmla="*/ 6 w 32"/>
                <a:gd name="T47" fmla="*/ 88 h 128"/>
                <a:gd name="T48" fmla="*/ 10 w 32"/>
                <a:gd name="T49" fmla="*/ 98 h 128"/>
                <a:gd name="T50" fmla="*/ 18 w 32"/>
                <a:gd name="T51" fmla="*/ 104 h 128"/>
                <a:gd name="T52" fmla="*/ 32 w 32"/>
                <a:gd name="T53" fmla="*/ 116 h 128"/>
                <a:gd name="T54" fmla="*/ 26 w 32"/>
                <a:gd name="T55" fmla="*/ 128 h 128"/>
                <a:gd name="T56" fmla="*/ 26 w 32"/>
                <a:gd name="T57" fmla="*/ 128 h 128"/>
                <a:gd name="T58" fmla="*/ 30 w 32"/>
                <a:gd name="T59" fmla="*/ 120 h 128"/>
                <a:gd name="T60" fmla="*/ 28 w 32"/>
                <a:gd name="T61" fmla="*/ 110 h 128"/>
                <a:gd name="T62" fmla="*/ 18 w 32"/>
                <a:gd name="T6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28">
                  <a:moveTo>
                    <a:pt x="18" y="104"/>
                  </a:moveTo>
                  <a:lnTo>
                    <a:pt x="18" y="104"/>
                  </a:lnTo>
                  <a:lnTo>
                    <a:pt x="10" y="98"/>
                  </a:lnTo>
                  <a:lnTo>
                    <a:pt x="6" y="92"/>
                  </a:lnTo>
                  <a:lnTo>
                    <a:pt x="6" y="86"/>
                  </a:lnTo>
                  <a:lnTo>
                    <a:pt x="8" y="80"/>
                  </a:lnTo>
                  <a:lnTo>
                    <a:pt x="12" y="68"/>
                  </a:lnTo>
                  <a:lnTo>
                    <a:pt x="12" y="62"/>
                  </a:lnTo>
                  <a:lnTo>
                    <a:pt x="8" y="56"/>
                  </a:lnTo>
                  <a:lnTo>
                    <a:pt x="8" y="56"/>
                  </a:lnTo>
                  <a:lnTo>
                    <a:pt x="4" y="46"/>
                  </a:lnTo>
                  <a:lnTo>
                    <a:pt x="4" y="42"/>
                  </a:lnTo>
                  <a:lnTo>
                    <a:pt x="6" y="38"/>
                  </a:lnTo>
                  <a:lnTo>
                    <a:pt x="4" y="34"/>
                  </a:lnTo>
                  <a:lnTo>
                    <a:pt x="4" y="34"/>
                  </a:lnTo>
                  <a:lnTo>
                    <a:pt x="4" y="32"/>
                  </a:lnTo>
                  <a:lnTo>
                    <a:pt x="4" y="30"/>
                  </a:lnTo>
                  <a:lnTo>
                    <a:pt x="6" y="26"/>
                  </a:lnTo>
                  <a:lnTo>
                    <a:pt x="8" y="22"/>
                  </a:lnTo>
                  <a:lnTo>
                    <a:pt x="6" y="20"/>
                  </a:lnTo>
                  <a:lnTo>
                    <a:pt x="4" y="16"/>
                  </a:lnTo>
                  <a:lnTo>
                    <a:pt x="4" y="16"/>
                  </a:lnTo>
                  <a:lnTo>
                    <a:pt x="0" y="10"/>
                  </a:lnTo>
                  <a:lnTo>
                    <a:pt x="0" y="6"/>
                  </a:lnTo>
                  <a:lnTo>
                    <a:pt x="2" y="4"/>
                  </a:lnTo>
                  <a:lnTo>
                    <a:pt x="4" y="0"/>
                  </a:lnTo>
                  <a:lnTo>
                    <a:pt x="4" y="0"/>
                  </a:lnTo>
                  <a:lnTo>
                    <a:pt x="2" y="4"/>
                  </a:lnTo>
                  <a:lnTo>
                    <a:pt x="0" y="6"/>
                  </a:lnTo>
                  <a:lnTo>
                    <a:pt x="0" y="12"/>
                  </a:lnTo>
                  <a:lnTo>
                    <a:pt x="4" y="16"/>
                  </a:lnTo>
                  <a:lnTo>
                    <a:pt x="4" y="16"/>
                  </a:lnTo>
                  <a:lnTo>
                    <a:pt x="6" y="20"/>
                  </a:lnTo>
                  <a:lnTo>
                    <a:pt x="6" y="22"/>
                  </a:lnTo>
                  <a:lnTo>
                    <a:pt x="6" y="26"/>
                  </a:lnTo>
                  <a:lnTo>
                    <a:pt x="4" y="30"/>
                  </a:lnTo>
                  <a:lnTo>
                    <a:pt x="2" y="32"/>
                  </a:lnTo>
                  <a:lnTo>
                    <a:pt x="4" y="34"/>
                  </a:lnTo>
                  <a:lnTo>
                    <a:pt x="4" y="34"/>
                  </a:lnTo>
                  <a:lnTo>
                    <a:pt x="6" y="40"/>
                  </a:lnTo>
                  <a:lnTo>
                    <a:pt x="4" y="42"/>
                  </a:lnTo>
                  <a:lnTo>
                    <a:pt x="4" y="46"/>
                  </a:lnTo>
                  <a:lnTo>
                    <a:pt x="8" y="56"/>
                  </a:lnTo>
                  <a:lnTo>
                    <a:pt x="8" y="56"/>
                  </a:lnTo>
                  <a:lnTo>
                    <a:pt x="12" y="62"/>
                  </a:lnTo>
                  <a:lnTo>
                    <a:pt x="12" y="68"/>
                  </a:lnTo>
                  <a:lnTo>
                    <a:pt x="8" y="82"/>
                  </a:lnTo>
                  <a:lnTo>
                    <a:pt x="6" y="88"/>
                  </a:lnTo>
                  <a:lnTo>
                    <a:pt x="6" y="94"/>
                  </a:lnTo>
                  <a:lnTo>
                    <a:pt x="10" y="98"/>
                  </a:lnTo>
                  <a:lnTo>
                    <a:pt x="18" y="104"/>
                  </a:lnTo>
                  <a:lnTo>
                    <a:pt x="18" y="104"/>
                  </a:lnTo>
                  <a:lnTo>
                    <a:pt x="28" y="110"/>
                  </a:lnTo>
                  <a:lnTo>
                    <a:pt x="32" y="116"/>
                  </a:lnTo>
                  <a:lnTo>
                    <a:pt x="30" y="122"/>
                  </a:lnTo>
                  <a:lnTo>
                    <a:pt x="26" y="128"/>
                  </a:lnTo>
                  <a:lnTo>
                    <a:pt x="26" y="128"/>
                  </a:lnTo>
                  <a:lnTo>
                    <a:pt x="26" y="128"/>
                  </a:lnTo>
                  <a:lnTo>
                    <a:pt x="26" y="128"/>
                  </a:lnTo>
                  <a:lnTo>
                    <a:pt x="30" y="120"/>
                  </a:lnTo>
                  <a:lnTo>
                    <a:pt x="32" y="116"/>
                  </a:lnTo>
                  <a:lnTo>
                    <a:pt x="28" y="110"/>
                  </a:lnTo>
                  <a:lnTo>
                    <a:pt x="18" y="104"/>
                  </a:lnTo>
                  <a:lnTo>
                    <a:pt x="18" y="10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39" name="Freeform 286"/>
            <p:cNvSpPr>
              <a:spLocks/>
            </p:cNvSpPr>
            <p:nvPr/>
          </p:nvSpPr>
          <p:spPr bwMode="auto">
            <a:xfrm>
              <a:off x="4905375" y="2012950"/>
              <a:ext cx="12700" cy="31750"/>
            </a:xfrm>
            <a:custGeom>
              <a:avLst/>
              <a:gdLst>
                <a:gd name="T0" fmla="*/ 4 w 8"/>
                <a:gd name="T1" fmla="*/ 12 h 20"/>
                <a:gd name="T2" fmla="*/ 4 w 8"/>
                <a:gd name="T3" fmla="*/ 12 h 20"/>
                <a:gd name="T4" fmla="*/ 2 w 8"/>
                <a:gd name="T5" fmla="*/ 8 h 20"/>
                <a:gd name="T6" fmla="*/ 4 w 8"/>
                <a:gd name="T7" fmla="*/ 6 h 20"/>
                <a:gd name="T8" fmla="*/ 8 w 8"/>
                <a:gd name="T9" fmla="*/ 0 h 20"/>
                <a:gd name="T10" fmla="*/ 8 w 8"/>
                <a:gd name="T11" fmla="*/ 0 h 20"/>
                <a:gd name="T12" fmla="*/ 2 w 8"/>
                <a:gd name="T13" fmla="*/ 6 h 20"/>
                <a:gd name="T14" fmla="*/ 2 w 8"/>
                <a:gd name="T15" fmla="*/ 8 h 20"/>
                <a:gd name="T16" fmla="*/ 4 w 8"/>
                <a:gd name="T17" fmla="*/ 12 h 20"/>
                <a:gd name="T18" fmla="*/ 4 w 8"/>
                <a:gd name="T19" fmla="*/ 12 h 20"/>
                <a:gd name="T20" fmla="*/ 4 w 8"/>
                <a:gd name="T21" fmla="*/ 16 h 20"/>
                <a:gd name="T22" fmla="*/ 0 w 8"/>
                <a:gd name="T23" fmla="*/ 20 h 20"/>
                <a:gd name="T24" fmla="*/ 0 w 8"/>
                <a:gd name="T25" fmla="*/ 20 h 20"/>
                <a:gd name="T26" fmla="*/ 4 w 8"/>
                <a:gd name="T27" fmla="*/ 16 h 20"/>
                <a:gd name="T28" fmla="*/ 4 w 8"/>
                <a:gd name="T29" fmla="*/ 14 h 20"/>
                <a:gd name="T30" fmla="*/ 4 w 8"/>
                <a:gd name="T31" fmla="*/ 12 h 20"/>
                <a:gd name="T32" fmla="*/ 4 w 8"/>
                <a:gd name="T3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0">
                  <a:moveTo>
                    <a:pt x="4" y="12"/>
                  </a:moveTo>
                  <a:lnTo>
                    <a:pt x="4" y="12"/>
                  </a:lnTo>
                  <a:lnTo>
                    <a:pt x="2" y="8"/>
                  </a:lnTo>
                  <a:lnTo>
                    <a:pt x="4" y="6"/>
                  </a:lnTo>
                  <a:lnTo>
                    <a:pt x="8" y="0"/>
                  </a:lnTo>
                  <a:lnTo>
                    <a:pt x="8" y="0"/>
                  </a:lnTo>
                  <a:lnTo>
                    <a:pt x="2" y="6"/>
                  </a:lnTo>
                  <a:lnTo>
                    <a:pt x="2" y="8"/>
                  </a:lnTo>
                  <a:lnTo>
                    <a:pt x="4" y="12"/>
                  </a:lnTo>
                  <a:lnTo>
                    <a:pt x="4" y="12"/>
                  </a:lnTo>
                  <a:lnTo>
                    <a:pt x="4" y="16"/>
                  </a:lnTo>
                  <a:lnTo>
                    <a:pt x="0" y="20"/>
                  </a:lnTo>
                  <a:lnTo>
                    <a:pt x="0" y="20"/>
                  </a:lnTo>
                  <a:lnTo>
                    <a:pt x="4" y="16"/>
                  </a:lnTo>
                  <a:lnTo>
                    <a:pt x="4" y="14"/>
                  </a:lnTo>
                  <a:lnTo>
                    <a:pt x="4" y="12"/>
                  </a:lnTo>
                  <a:lnTo>
                    <a:pt x="4"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0" name="Freeform 287"/>
            <p:cNvSpPr>
              <a:spLocks/>
            </p:cNvSpPr>
            <p:nvPr/>
          </p:nvSpPr>
          <p:spPr bwMode="auto">
            <a:xfrm>
              <a:off x="4883150" y="2384425"/>
              <a:ext cx="6350" cy="57150"/>
            </a:xfrm>
            <a:custGeom>
              <a:avLst/>
              <a:gdLst>
                <a:gd name="T0" fmla="*/ 0 w 4"/>
                <a:gd name="T1" fmla="*/ 8 h 36"/>
                <a:gd name="T2" fmla="*/ 0 w 4"/>
                <a:gd name="T3" fmla="*/ 8 h 36"/>
                <a:gd name="T4" fmla="*/ 0 w 4"/>
                <a:gd name="T5" fmla="*/ 4 h 36"/>
                <a:gd name="T6" fmla="*/ 0 w 4"/>
                <a:gd name="T7" fmla="*/ 0 h 36"/>
                <a:gd name="T8" fmla="*/ 0 w 4"/>
                <a:gd name="T9" fmla="*/ 0 h 36"/>
                <a:gd name="T10" fmla="*/ 0 w 4"/>
                <a:gd name="T11" fmla="*/ 4 h 36"/>
                <a:gd name="T12" fmla="*/ 0 w 4"/>
                <a:gd name="T13" fmla="*/ 8 h 36"/>
                <a:gd name="T14" fmla="*/ 0 w 4"/>
                <a:gd name="T15" fmla="*/ 8 h 36"/>
                <a:gd name="T16" fmla="*/ 4 w 4"/>
                <a:gd name="T17" fmla="*/ 18 h 36"/>
                <a:gd name="T18" fmla="*/ 4 w 4"/>
                <a:gd name="T19" fmla="*/ 24 h 36"/>
                <a:gd name="T20" fmla="*/ 2 w 4"/>
                <a:gd name="T21" fmla="*/ 30 h 36"/>
                <a:gd name="T22" fmla="*/ 0 w 4"/>
                <a:gd name="T23" fmla="*/ 36 h 36"/>
                <a:gd name="T24" fmla="*/ 0 w 4"/>
                <a:gd name="T25" fmla="*/ 36 h 36"/>
                <a:gd name="T26" fmla="*/ 2 w 4"/>
                <a:gd name="T27" fmla="*/ 30 h 36"/>
                <a:gd name="T28" fmla="*/ 4 w 4"/>
                <a:gd name="T29" fmla="*/ 24 h 36"/>
                <a:gd name="T30" fmla="*/ 4 w 4"/>
                <a:gd name="T31" fmla="*/ 18 h 36"/>
                <a:gd name="T32" fmla="*/ 0 w 4"/>
                <a:gd name="T33" fmla="*/ 8 h 36"/>
                <a:gd name="T34" fmla="*/ 0 w 4"/>
                <a:gd name="T35"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6">
                  <a:moveTo>
                    <a:pt x="0" y="8"/>
                  </a:moveTo>
                  <a:lnTo>
                    <a:pt x="0" y="8"/>
                  </a:lnTo>
                  <a:lnTo>
                    <a:pt x="0" y="4"/>
                  </a:lnTo>
                  <a:lnTo>
                    <a:pt x="0" y="0"/>
                  </a:lnTo>
                  <a:lnTo>
                    <a:pt x="0" y="0"/>
                  </a:lnTo>
                  <a:lnTo>
                    <a:pt x="0" y="4"/>
                  </a:lnTo>
                  <a:lnTo>
                    <a:pt x="0" y="8"/>
                  </a:lnTo>
                  <a:lnTo>
                    <a:pt x="0" y="8"/>
                  </a:lnTo>
                  <a:lnTo>
                    <a:pt x="4" y="18"/>
                  </a:lnTo>
                  <a:lnTo>
                    <a:pt x="4" y="24"/>
                  </a:lnTo>
                  <a:lnTo>
                    <a:pt x="2" y="30"/>
                  </a:lnTo>
                  <a:lnTo>
                    <a:pt x="0" y="36"/>
                  </a:lnTo>
                  <a:lnTo>
                    <a:pt x="0" y="36"/>
                  </a:lnTo>
                  <a:lnTo>
                    <a:pt x="2" y="30"/>
                  </a:lnTo>
                  <a:lnTo>
                    <a:pt x="4" y="24"/>
                  </a:lnTo>
                  <a:lnTo>
                    <a:pt x="4" y="18"/>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1" name="Freeform 288"/>
            <p:cNvSpPr>
              <a:spLocks/>
            </p:cNvSpPr>
            <p:nvPr/>
          </p:nvSpPr>
          <p:spPr bwMode="auto">
            <a:xfrm>
              <a:off x="5016500" y="1962150"/>
              <a:ext cx="6350" cy="15875"/>
            </a:xfrm>
            <a:custGeom>
              <a:avLst/>
              <a:gdLst>
                <a:gd name="T0" fmla="*/ 4 w 4"/>
                <a:gd name="T1" fmla="*/ 0 h 10"/>
                <a:gd name="T2" fmla="*/ 4 w 4"/>
                <a:gd name="T3" fmla="*/ 0 h 10"/>
                <a:gd name="T4" fmla="*/ 4 w 4"/>
                <a:gd name="T5" fmla="*/ 0 h 10"/>
                <a:gd name="T6" fmla="*/ 4 w 4"/>
                <a:gd name="T7" fmla="*/ 0 h 10"/>
                <a:gd name="T8" fmla="*/ 2 w 4"/>
                <a:gd name="T9" fmla="*/ 2 h 10"/>
                <a:gd name="T10" fmla="*/ 2 w 4"/>
                <a:gd name="T11" fmla="*/ 2 h 10"/>
                <a:gd name="T12" fmla="*/ 0 w 4"/>
                <a:gd name="T13" fmla="*/ 10 h 10"/>
                <a:gd name="T14" fmla="*/ 0 w 4"/>
                <a:gd name="T15" fmla="*/ 10 h 10"/>
                <a:gd name="T16" fmla="*/ 4 w 4"/>
                <a:gd name="T17" fmla="*/ 2 h 10"/>
                <a:gd name="T18" fmla="*/ 4 w 4"/>
                <a:gd name="T19" fmla="*/ 2 h 10"/>
                <a:gd name="T20" fmla="*/ 4 w 4"/>
                <a:gd name="T21" fmla="*/ 0 h 10"/>
                <a:gd name="T22" fmla="*/ 4 w 4"/>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4" y="0"/>
                  </a:moveTo>
                  <a:lnTo>
                    <a:pt x="4" y="0"/>
                  </a:lnTo>
                  <a:lnTo>
                    <a:pt x="4" y="0"/>
                  </a:lnTo>
                  <a:lnTo>
                    <a:pt x="4" y="0"/>
                  </a:lnTo>
                  <a:lnTo>
                    <a:pt x="2" y="2"/>
                  </a:lnTo>
                  <a:lnTo>
                    <a:pt x="2" y="2"/>
                  </a:lnTo>
                  <a:lnTo>
                    <a:pt x="0" y="10"/>
                  </a:lnTo>
                  <a:lnTo>
                    <a:pt x="0" y="10"/>
                  </a:lnTo>
                  <a:lnTo>
                    <a:pt x="4" y="2"/>
                  </a:lnTo>
                  <a:lnTo>
                    <a:pt x="4" y="2"/>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2" name="Freeform 289"/>
            <p:cNvSpPr>
              <a:spLocks/>
            </p:cNvSpPr>
            <p:nvPr/>
          </p:nvSpPr>
          <p:spPr bwMode="auto">
            <a:xfrm>
              <a:off x="3803650" y="2755900"/>
              <a:ext cx="146050" cy="101600"/>
            </a:xfrm>
            <a:custGeom>
              <a:avLst/>
              <a:gdLst>
                <a:gd name="T0" fmla="*/ 20 w 92"/>
                <a:gd name="T1" fmla="*/ 26 h 64"/>
                <a:gd name="T2" fmla="*/ 20 w 92"/>
                <a:gd name="T3" fmla="*/ 26 h 64"/>
                <a:gd name="T4" fmla="*/ 20 w 92"/>
                <a:gd name="T5" fmla="*/ 26 h 64"/>
                <a:gd name="T6" fmla="*/ 14 w 92"/>
                <a:gd name="T7" fmla="*/ 28 h 64"/>
                <a:gd name="T8" fmla="*/ 8 w 92"/>
                <a:gd name="T9" fmla="*/ 30 h 64"/>
                <a:gd name="T10" fmla="*/ 10 w 92"/>
                <a:gd name="T11" fmla="*/ 32 h 64"/>
                <a:gd name="T12" fmla="*/ 10 w 92"/>
                <a:gd name="T13" fmla="*/ 36 h 64"/>
                <a:gd name="T14" fmla="*/ 4 w 92"/>
                <a:gd name="T15" fmla="*/ 38 h 64"/>
                <a:gd name="T16" fmla="*/ 0 w 92"/>
                <a:gd name="T17" fmla="*/ 44 h 64"/>
                <a:gd name="T18" fmla="*/ 0 w 92"/>
                <a:gd name="T19" fmla="*/ 46 h 64"/>
                <a:gd name="T20" fmla="*/ 16 w 92"/>
                <a:gd name="T21" fmla="*/ 56 h 64"/>
                <a:gd name="T22" fmla="*/ 30 w 92"/>
                <a:gd name="T23" fmla="*/ 58 h 64"/>
                <a:gd name="T24" fmla="*/ 32 w 92"/>
                <a:gd name="T25" fmla="*/ 54 h 64"/>
                <a:gd name="T26" fmla="*/ 36 w 92"/>
                <a:gd name="T27" fmla="*/ 44 h 64"/>
                <a:gd name="T28" fmla="*/ 38 w 92"/>
                <a:gd name="T29" fmla="*/ 44 h 64"/>
                <a:gd name="T30" fmla="*/ 42 w 92"/>
                <a:gd name="T31" fmla="*/ 50 h 64"/>
                <a:gd name="T32" fmla="*/ 46 w 92"/>
                <a:gd name="T33" fmla="*/ 56 h 64"/>
                <a:gd name="T34" fmla="*/ 50 w 92"/>
                <a:gd name="T35" fmla="*/ 60 h 64"/>
                <a:gd name="T36" fmla="*/ 50 w 92"/>
                <a:gd name="T37" fmla="*/ 60 h 64"/>
                <a:gd name="T38" fmla="*/ 50 w 92"/>
                <a:gd name="T39" fmla="*/ 60 h 64"/>
                <a:gd name="T40" fmla="*/ 50 w 92"/>
                <a:gd name="T41" fmla="*/ 62 h 64"/>
                <a:gd name="T42" fmla="*/ 52 w 92"/>
                <a:gd name="T43" fmla="*/ 64 h 64"/>
                <a:gd name="T44" fmla="*/ 62 w 92"/>
                <a:gd name="T45" fmla="*/ 60 h 64"/>
                <a:gd name="T46" fmla="*/ 68 w 92"/>
                <a:gd name="T47" fmla="*/ 62 h 64"/>
                <a:gd name="T48" fmla="*/ 70 w 92"/>
                <a:gd name="T49" fmla="*/ 64 h 64"/>
                <a:gd name="T50" fmla="*/ 76 w 92"/>
                <a:gd name="T51" fmla="*/ 58 h 64"/>
                <a:gd name="T52" fmla="*/ 80 w 92"/>
                <a:gd name="T53" fmla="*/ 54 h 64"/>
                <a:gd name="T54" fmla="*/ 86 w 92"/>
                <a:gd name="T55" fmla="*/ 52 h 64"/>
                <a:gd name="T56" fmla="*/ 86 w 92"/>
                <a:gd name="T57" fmla="*/ 50 h 64"/>
                <a:gd name="T58" fmla="*/ 84 w 92"/>
                <a:gd name="T59" fmla="*/ 48 h 64"/>
                <a:gd name="T60" fmla="*/ 82 w 92"/>
                <a:gd name="T61" fmla="*/ 46 h 64"/>
                <a:gd name="T62" fmla="*/ 84 w 92"/>
                <a:gd name="T63" fmla="*/ 40 h 64"/>
                <a:gd name="T64" fmla="*/ 86 w 92"/>
                <a:gd name="T65" fmla="*/ 40 h 64"/>
                <a:gd name="T66" fmla="*/ 90 w 92"/>
                <a:gd name="T67" fmla="*/ 46 h 64"/>
                <a:gd name="T68" fmla="*/ 92 w 92"/>
                <a:gd name="T69" fmla="*/ 44 h 64"/>
                <a:gd name="T70" fmla="*/ 92 w 92"/>
                <a:gd name="T71" fmla="*/ 40 h 64"/>
                <a:gd name="T72" fmla="*/ 88 w 92"/>
                <a:gd name="T73" fmla="*/ 30 h 64"/>
                <a:gd name="T74" fmla="*/ 84 w 92"/>
                <a:gd name="T75" fmla="*/ 30 h 64"/>
                <a:gd name="T76" fmla="*/ 74 w 92"/>
                <a:gd name="T77" fmla="*/ 32 h 64"/>
                <a:gd name="T78" fmla="*/ 76 w 92"/>
                <a:gd name="T79" fmla="*/ 30 h 64"/>
                <a:gd name="T80" fmla="*/ 82 w 92"/>
                <a:gd name="T81" fmla="*/ 24 h 64"/>
                <a:gd name="T82" fmla="*/ 80 w 92"/>
                <a:gd name="T83" fmla="*/ 22 h 64"/>
                <a:gd name="T84" fmla="*/ 76 w 92"/>
                <a:gd name="T85" fmla="*/ 20 h 64"/>
                <a:gd name="T86" fmla="*/ 72 w 92"/>
                <a:gd name="T87" fmla="*/ 8 h 64"/>
                <a:gd name="T88" fmla="*/ 68 w 92"/>
                <a:gd name="T89" fmla="*/ 4 h 64"/>
                <a:gd name="T90" fmla="*/ 64 w 92"/>
                <a:gd name="T91" fmla="*/ 0 h 64"/>
                <a:gd name="T92" fmla="*/ 50 w 92"/>
                <a:gd name="T93" fmla="*/ 4 h 64"/>
                <a:gd name="T94" fmla="*/ 44 w 92"/>
                <a:gd name="T95" fmla="*/ 4 h 64"/>
                <a:gd name="T96" fmla="*/ 38 w 92"/>
                <a:gd name="T97" fmla="*/ 8 h 64"/>
                <a:gd name="T98" fmla="*/ 30 w 92"/>
                <a:gd name="T99" fmla="*/ 12 h 64"/>
                <a:gd name="T100" fmla="*/ 24 w 92"/>
                <a:gd name="T101" fmla="*/ 14 h 64"/>
                <a:gd name="T102" fmla="*/ 22 w 92"/>
                <a:gd name="T103" fmla="*/ 20 h 64"/>
                <a:gd name="T104" fmla="*/ 20 w 92"/>
                <a:gd name="T105" fmla="*/ 26 h 64"/>
                <a:gd name="T106" fmla="*/ 20 w 92"/>
                <a:gd name="T107"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64">
                  <a:moveTo>
                    <a:pt x="20" y="26"/>
                  </a:moveTo>
                  <a:lnTo>
                    <a:pt x="20" y="26"/>
                  </a:lnTo>
                  <a:lnTo>
                    <a:pt x="20" y="26"/>
                  </a:lnTo>
                  <a:lnTo>
                    <a:pt x="20" y="26"/>
                  </a:lnTo>
                  <a:lnTo>
                    <a:pt x="20" y="26"/>
                  </a:lnTo>
                  <a:lnTo>
                    <a:pt x="20" y="26"/>
                  </a:lnTo>
                  <a:lnTo>
                    <a:pt x="14" y="28"/>
                  </a:lnTo>
                  <a:lnTo>
                    <a:pt x="14" y="28"/>
                  </a:lnTo>
                  <a:lnTo>
                    <a:pt x="8" y="30"/>
                  </a:lnTo>
                  <a:lnTo>
                    <a:pt x="8" y="30"/>
                  </a:lnTo>
                  <a:lnTo>
                    <a:pt x="10" y="30"/>
                  </a:lnTo>
                  <a:lnTo>
                    <a:pt x="10" y="32"/>
                  </a:lnTo>
                  <a:lnTo>
                    <a:pt x="10" y="32"/>
                  </a:lnTo>
                  <a:lnTo>
                    <a:pt x="10" y="36"/>
                  </a:lnTo>
                  <a:lnTo>
                    <a:pt x="4" y="38"/>
                  </a:lnTo>
                  <a:lnTo>
                    <a:pt x="4" y="38"/>
                  </a:lnTo>
                  <a:lnTo>
                    <a:pt x="0" y="40"/>
                  </a:lnTo>
                  <a:lnTo>
                    <a:pt x="0" y="44"/>
                  </a:lnTo>
                  <a:lnTo>
                    <a:pt x="0" y="44"/>
                  </a:lnTo>
                  <a:lnTo>
                    <a:pt x="0" y="46"/>
                  </a:lnTo>
                  <a:lnTo>
                    <a:pt x="4" y="50"/>
                  </a:lnTo>
                  <a:lnTo>
                    <a:pt x="16" y="56"/>
                  </a:lnTo>
                  <a:lnTo>
                    <a:pt x="26" y="58"/>
                  </a:lnTo>
                  <a:lnTo>
                    <a:pt x="30" y="58"/>
                  </a:lnTo>
                  <a:lnTo>
                    <a:pt x="32" y="54"/>
                  </a:lnTo>
                  <a:lnTo>
                    <a:pt x="32" y="54"/>
                  </a:lnTo>
                  <a:lnTo>
                    <a:pt x="34" y="48"/>
                  </a:lnTo>
                  <a:lnTo>
                    <a:pt x="36" y="44"/>
                  </a:lnTo>
                  <a:lnTo>
                    <a:pt x="38" y="44"/>
                  </a:lnTo>
                  <a:lnTo>
                    <a:pt x="38" y="44"/>
                  </a:lnTo>
                  <a:lnTo>
                    <a:pt x="42" y="50"/>
                  </a:lnTo>
                  <a:lnTo>
                    <a:pt x="42" y="50"/>
                  </a:lnTo>
                  <a:lnTo>
                    <a:pt x="44" y="54"/>
                  </a:lnTo>
                  <a:lnTo>
                    <a:pt x="46" y="56"/>
                  </a:lnTo>
                  <a:lnTo>
                    <a:pt x="48" y="56"/>
                  </a:lnTo>
                  <a:lnTo>
                    <a:pt x="50" y="60"/>
                  </a:lnTo>
                  <a:lnTo>
                    <a:pt x="50" y="60"/>
                  </a:lnTo>
                  <a:lnTo>
                    <a:pt x="50" y="60"/>
                  </a:lnTo>
                  <a:lnTo>
                    <a:pt x="50" y="60"/>
                  </a:lnTo>
                  <a:lnTo>
                    <a:pt x="50" y="60"/>
                  </a:lnTo>
                  <a:lnTo>
                    <a:pt x="50" y="60"/>
                  </a:lnTo>
                  <a:lnTo>
                    <a:pt x="50" y="62"/>
                  </a:lnTo>
                  <a:lnTo>
                    <a:pt x="50" y="62"/>
                  </a:lnTo>
                  <a:lnTo>
                    <a:pt x="52" y="64"/>
                  </a:lnTo>
                  <a:lnTo>
                    <a:pt x="54" y="64"/>
                  </a:lnTo>
                  <a:lnTo>
                    <a:pt x="62" y="60"/>
                  </a:lnTo>
                  <a:lnTo>
                    <a:pt x="62" y="60"/>
                  </a:lnTo>
                  <a:lnTo>
                    <a:pt x="68" y="62"/>
                  </a:lnTo>
                  <a:lnTo>
                    <a:pt x="70" y="64"/>
                  </a:lnTo>
                  <a:lnTo>
                    <a:pt x="70" y="64"/>
                  </a:lnTo>
                  <a:lnTo>
                    <a:pt x="72" y="64"/>
                  </a:lnTo>
                  <a:lnTo>
                    <a:pt x="76" y="58"/>
                  </a:lnTo>
                  <a:lnTo>
                    <a:pt x="76" y="58"/>
                  </a:lnTo>
                  <a:lnTo>
                    <a:pt x="80" y="54"/>
                  </a:lnTo>
                  <a:lnTo>
                    <a:pt x="84" y="52"/>
                  </a:lnTo>
                  <a:lnTo>
                    <a:pt x="86" y="52"/>
                  </a:lnTo>
                  <a:lnTo>
                    <a:pt x="86" y="50"/>
                  </a:lnTo>
                  <a:lnTo>
                    <a:pt x="86" y="50"/>
                  </a:lnTo>
                  <a:lnTo>
                    <a:pt x="86" y="48"/>
                  </a:lnTo>
                  <a:lnTo>
                    <a:pt x="84" y="48"/>
                  </a:lnTo>
                  <a:lnTo>
                    <a:pt x="82" y="48"/>
                  </a:lnTo>
                  <a:lnTo>
                    <a:pt x="82" y="46"/>
                  </a:lnTo>
                  <a:lnTo>
                    <a:pt x="82" y="46"/>
                  </a:lnTo>
                  <a:lnTo>
                    <a:pt x="84" y="40"/>
                  </a:lnTo>
                  <a:lnTo>
                    <a:pt x="86" y="38"/>
                  </a:lnTo>
                  <a:lnTo>
                    <a:pt x="86" y="40"/>
                  </a:lnTo>
                  <a:lnTo>
                    <a:pt x="86" y="40"/>
                  </a:lnTo>
                  <a:lnTo>
                    <a:pt x="90" y="46"/>
                  </a:lnTo>
                  <a:lnTo>
                    <a:pt x="90" y="46"/>
                  </a:lnTo>
                  <a:lnTo>
                    <a:pt x="92" y="44"/>
                  </a:lnTo>
                  <a:lnTo>
                    <a:pt x="92" y="44"/>
                  </a:lnTo>
                  <a:lnTo>
                    <a:pt x="92" y="40"/>
                  </a:lnTo>
                  <a:lnTo>
                    <a:pt x="90" y="34"/>
                  </a:lnTo>
                  <a:lnTo>
                    <a:pt x="88" y="30"/>
                  </a:lnTo>
                  <a:lnTo>
                    <a:pt x="84" y="30"/>
                  </a:lnTo>
                  <a:lnTo>
                    <a:pt x="84" y="30"/>
                  </a:lnTo>
                  <a:lnTo>
                    <a:pt x="76" y="32"/>
                  </a:lnTo>
                  <a:lnTo>
                    <a:pt x="74" y="32"/>
                  </a:lnTo>
                  <a:lnTo>
                    <a:pt x="76" y="30"/>
                  </a:lnTo>
                  <a:lnTo>
                    <a:pt x="76" y="30"/>
                  </a:lnTo>
                  <a:lnTo>
                    <a:pt x="80" y="26"/>
                  </a:lnTo>
                  <a:lnTo>
                    <a:pt x="82" y="24"/>
                  </a:lnTo>
                  <a:lnTo>
                    <a:pt x="82" y="22"/>
                  </a:lnTo>
                  <a:lnTo>
                    <a:pt x="80" y="22"/>
                  </a:lnTo>
                  <a:lnTo>
                    <a:pt x="80" y="22"/>
                  </a:lnTo>
                  <a:lnTo>
                    <a:pt x="76" y="20"/>
                  </a:lnTo>
                  <a:lnTo>
                    <a:pt x="74" y="14"/>
                  </a:lnTo>
                  <a:lnTo>
                    <a:pt x="72" y="8"/>
                  </a:lnTo>
                  <a:lnTo>
                    <a:pt x="68" y="4"/>
                  </a:lnTo>
                  <a:lnTo>
                    <a:pt x="68" y="4"/>
                  </a:lnTo>
                  <a:lnTo>
                    <a:pt x="66" y="2"/>
                  </a:lnTo>
                  <a:lnTo>
                    <a:pt x="64" y="0"/>
                  </a:lnTo>
                  <a:lnTo>
                    <a:pt x="58" y="2"/>
                  </a:lnTo>
                  <a:lnTo>
                    <a:pt x="50" y="4"/>
                  </a:lnTo>
                  <a:lnTo>
                    <a:pt x="44" y="4"/>
                  </a:lnTo>
                  <a:lnTo>
                    <a:pt x="44" y="4"/>
                  </a:lnTo>
                  <a:lnTo>
                    <a:pt x="40" y="6"/>
                  </a:lnTo>
                  <a:lnTo>
                    <a:pt x="38" y="8"/>
                  </a:lnTo>
                  <a:lnTo>
                    <a:pt x="36" y="10"/>
                  </a:lnTo>
                  <a:lnTo>
                    <a:pt x="30" y="12"/>
                  </a:lnTo>
                  <a:lnTo>
                    <a:pt x="30" y="12"/>
                  </a:lnTo>
                  <a:lnTo>
                    <a:pt x="24" y="14"/>
                  </a:lnTo>
                  <a:lnTo>
                    <a:pt x="24" y="14"/>
                  </a:lnTo>
                  <a:lnTo>
                    <a:pt x="22" y="20"/>
                  </a:lnTo>
                  <a:lnTo>
                    <a:pt x="20" y="26"/>
                  </a:lnTo>
                  <a:lnTo>
                    <a:pt x="20" y="26"/>
                  </a:lnTo>
                  <a:lnTo>
                    <a:pt x="20" y="26"/>
                  </a:lnTo>
                  <a:lnTo>
                    <a:pt x="20" y="2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3" name="Freeform 290"/>
            <p:cNvSpPr>
              <a:spLocks/>
            </p:cNvSpPr>
            <p:nvPr/>
          </p:nvSpPr>
          <p:spPr bwMode="auto">
            <a:xfrm>
              <a:off x="4156075" y="2292350"/>
              <a:ext cx="31750" cy="69850"/>
            </a:xfrm>
            <a:custGeom>
              <a:avLst/>
              <a:gdLst>
                <a:gd name="T0" fmla="*/ 6 w 20"/>
                <a:gd name="T1" fmla="*/ 24 h 44"/>
                <a:gd name="T2" fmla="*/ 6 w 20"/>
                <a:gd name="T3" fmla="*/ 24 h 44"/>
                <a:gd name="T4" fmla="*/ 6 w 20"/>
                <a:gd name="T5" fmla="*/ 26 h 44"/>
                <a:gd name="T6" fmla="*/ 8 w 20"/>
                <a:gd name="T7" fmla="*/ 24 h 44"/>
                <a:gd name="T8" fmla="*/ 10 w 20"/>
                <a:gd name="T9" fmla="*/ 24 h 44"/>
                <a:gd name="T10" fmla="*/ 12 w 20"/>
                <a:gd name="T11" fmla="*/ 24 h 44"/>
                <a:gd name="T12" fmla="*/ 12 w 20"/>
                <a:gd name="T13" fmla="*/ 24 h 44"/>
                <a:gd name="T14" fmla="*/ 14 w 20"/>
                <a:gd name="T15" fmla="*/ 28 h 44"/>
                <a:gd name="T16" fmla="*/ 12 w 20"/>
                <a:gd name="T17" fmla="*/ 32 h 44"/>
                <a:gd name="T18" fmla="*/ 10 w 20"/>
                <a:gd name="T19" fmla="*/ 38 h 44"/>
                <a:gd name="T20" fmla="*/ 10 w 20"/>
                <a:gd name="T21" fmla="*/ 40 h 44"/>
                <a:gd name="T22" fmla="*/ 12 w 20"/>
                <a:gd name="T23" fmla="*/ 42 h 44"/>
                <a:gd name="T24" fmla="*/ 12 w 20"/>
                <a:gd name="T25" fmla="*/ 42 h 44"/>
                <a:gd name="T26" fmla="*/ 14 w 20"/>
                <a:gd name="T27" fmla="*/ 44 h 44"/>
                <a:gd name="T28" fmla="*/ 14 w 20"/>
                <a:gd name="T29" fmla="*/ 42 h 44"/>
                <a:gd name="T30" fmla="*/ 14 w 20"/>
                <a:gd name="T31" fmla="*/ 34 h 44"/>
                <a:gd name="T32" fmla="*/ 14 w 20"/>
                <a:gd name="T33" fmla="*/ 34 h 44"/>
                <a:gd name="T34" fmla="*/ 18 w 20"/>
                <a:gd name="T35" fmla="*/ 30 h 44"/>
                <a:gd name="T36" fmla="*/ 16 w 20"/>
                <a:gd name="T37" fmla="*/ 24 h 44"/>
                <a:gd name="T38" fmla="*/ 16 w 20"/>
                <a:gd name="T39" fmla="*/ 24 h 44"/>
                <a:gd name="T40" fmla="*/ 16 w 20"/>
                <a:gd name="T41" fmla="*/ 22 h 44"/>
                <a:gd name="T42" fmla="*/ 16 w 20"/>
                <a:gd name="T43" fmla="*/ 20 h 44"/>
                <a:gd name="T44" fmla="*/ 20 w 20"/>
                <a:gd name="T45" fmla="*/ 12 h 44"/>
                <a:gd name="T46" fmla="*/ 20 w 20"/>
                <a:gd name="T47" fmla="*/ 12 h 44"/>
                <a:gd name="T48" fmla="*/ 20 w 20"/>
                <a:gd name="T49" fmla="*/ 8 h 44"/>
                <a:gd name="T50" fmla="*/ 18 w 20"/>
                <a:gd name="T51" fmla="*/ 10 h 44"/>
                <a:gd name="T52" fmla="*/ 18 w 20"/>
                <a:gd name="T53" fmla="*/ 12 h 44"/>
                <a:gd name="T54" fmla="*/ 16 w 20"/>
                <a:gd name="T55" fmla="*/ 10 h 44"/>
                <a:gd name="T56" fmla="*/ 16 w 20"/>
                <a:gd name="T57" fmla="*/ 10 h 44"/>
                <a:gd name="T58" fmla="*/ 16 w 20"/>
                <a:gd name="T59" fmla="*/ 8 h 44"/>
                <a:gd name="T60" fmla="*/ 16 w 20"/>
                <a:gd name="T61" fmla="*/ 6 h 44"/>
                <a:gd name="T62" fmla="*/ 14 w 20"/>
                <a:gd name="T63" fmla="*/ 6 h 44"/>
                <a:gd name="T64" fmla="*/ 14 w 20"/>
                <a:gd name="T65" fmla="*/ 10 h 44"/>
                <a:gd name="T66" fmla="*/ 14 w 20"/>
                <a:gd name="T67" fmla="*/ 10 h 44"/>
                <a:gd name="T68" fmla="*/ 12 w 20"/>
                <a:gd name="T69" fmla="*/ 10 h 44"/>
                <a:gd name="T70" fmla="*/ 12 w 20"/>
                <a:gd name="T71" fmla="*/ 8 h 44"/>
                <a:gd name="T72" fmla="*/ 12 w 20"/>
                <a:gd name="T73" fmla="*/ 0 h 44"/>
                <a:gd name="T74" fmla="*/ 12 w 20"/>
                <a:gd name="T75" fmla="*/ 0 h 44"/>
                <a:gd name="T76" fmla="*/ 12 w 20"/>
                <a:gd name="T77" fmla="*/ 0 h 44"/>
                <a:gd name="T78" fmla="*/ 10 w 20"/>
                <a:gd name="T79" fmla="*/ 0 h 44"/>
                <a:gd name="T80" fmla="*/ 6 w 20"/>
                <a:gd name="T81" fmla="*/ 2 h 44"/>
                <a:gd name="T82" fmla="*/ 2 w 20"/>
                <a:gd name="T83" fmla="*/ 6 h 44"/>
                <a:gd name="T84" fmla="*/ 2 w 20"/>
                <a:gd name="T85" fmla="*/ 8 h 44"/>
                <a:gd name="T86" fmla="*/ 2 w 20"/>
                <a:gd name="T87" fmla="*/ 8 h 44"/>
                <a:gd name="T88" fmla="*/ 8 w 20"/>
                <a:gd name="T89" fmla="*/ 10 h 44"/>
                <a:gd name="T90" fmla="*/ 10 w 20"/>
                <a:gd name="T91" fmla="*/ 12 h 44"/>
                <a:gd name="T92" fmla="*/ 10 w 20"/>
                <a:gd name="T93" fmla="*/ 14 h 44"/>
                <a:gd name="T94" fmla="*/ 10 w 20"/>
                <a:gd name="T95" fmla="*/ 14 h 44"/>
                <a:gd name="T96" fmla="*/ 8 w 20"/>
                <a:gd name="T97" fmla="*/ 16 h 44"/>
                <a:gd name="T98" fmla="*/ 4 w 20"/>
                <a:gd name="T99" fmla="*/ 18 h 44"/>
                <a:gd name="T100" fmla="*/ 0 w 20"/>
                <a:gd name="T101" fmla="*/ 18 h 44"/>
                <a:gd name="T102" fmla="*/ 0 w 20"/>
                <a:gd name="T103" fmla="*/ 20 h 44"/>
                <a:gd name="T104" fmla="*/ 0 w 20"/>
                <a:gd name="T105" fmla="*/ 20 h 44"/>
                <a:gd name="T106" fmla="*/ 0 w 20"/>
                <a:gd name="T107" fmla="*/ 24 h 44"/>
                <a:gd name="T108" fmla="*/ 2 w 20"/>
                <a:gd name="T109" fmla="*/ 24 h 44"/>
                <a:gd name="T110" fmla="*/ 4 w 20"/>
                <a:gd name="T111" fmla="*/ 24 h 44"/>
                <a:gd name="T112" fmla="*/ 6 w 20"/>
                <a:gd name="T113" fmla="*/ 24 h 44"/>
                <a:gd name="T114" fmla="*/ 6 w 20"/>
                <a:gd name="T11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44">
                  <a:moveTo>
                    <a:pt x="6" y="24"/>
                  </a:moveTo>
                  <a:lnTo>
                    <a:pt x="6" y="24"/>
                  </a:lnTo>
                  <a:lnTo>
                    <a:pt x="6" y="26"/>
                  </a:lnTo>
                  <a:lnTo>
                    <a:pt x="8" y="24"/>
                  </a:lnTo>
                  <a:lnTo>
                    <a:pt x="10" y="24"/>
                  </a:lnTo>
                  <a:lnTo>
                    <a:pt x="12" y="24"/>
                  </a:lnTo>
                  <a:lnTo>
                    <a:pt x="12" y="24"/>
                  </a:lnTo>
                  <a:lnTo>
                    <a:pt x="14" y="28"/>
                  </a:lnTo>
                  <a:lnTo>
                    <a:pt x="12" y="32"/>
                  </a:lnTo>
                  <a:lnTo>
                    <a:pt x="10" y="38"/>
                  </a:lnTo>
                  <a:lnTo>
                    <a:pt x="10" y="40"/>
                  </a:lnTo>
                  <a:lnTo>
                    <a:pt x="12" y="42"/>
                  </a:lnTo>
                  <a:lnTo>
                    <a:pt x="12" y="42"/>
                  </a:lnTo>
                  <a:lnTo>
                    <a:pt x="14" y="44"/>
                  </a:lnTo>
                  <a:lnTo>
                    <a:pt x="14" y="42"/>
                  </a:lnTo>
                  <a:lnTo>
                    <a:pt x="14" y="34"/>
                  </a:lnTo>
                  <a:lnTo>
                    <a:pt x="14" y="34"/>
                  </a:lnTo>
                  <a:lnTo>
                    <a:pt x="18" y="30"/>
                  </a:lnTo>
                  <a:lnTo>
                    <a:pt x="16" y="24"/>
                  </a:lnTo>
                  <a:lnTo>
                    <a:pt x="16" y="24"/>
                  </a:lnTo>
                  <a:lnTo>
                    <a:pt x="16" y="22"/>
                  </a:lnTo>
                  <a:lnTo>
                    <a:pt x="16" y="20"/>
                  </a:lnTo>
                  <a:lnTo>
                    <a:pt x="20" y="12"/>
                  </a:lnTo>
                  <a:lnTo>
                    <a:pt x="20" y="12"/>
                  </a:lnTo>
                  <a:lnTo>
                    <a:pt x="20" y="8"/>
                  </a:lnTo>
                  <a:lnTo>
                    <a:pt x="18" y="10"/>
                  </a:lnTo>
                  <a:lnTo>
                    <a:pt x="18" y="12"/>
                  </a:lnTo>
                  <a:lnTo>
                    <a:pt x="16" y="10"/>
                  </a:lnTo>
                  <a:lnTo>
                    <a:pt x="16" y="10"/>
                  </a:lnTo>
                  <a:lnTo>
                    <a:pt x="16" y="8"/>
                  </a:lnTo>
                  <a:lnTo>
                    <a:pt x="16" y="6"/>
                  </a:lnTo>
                  <a:lnTo>
                    <a:pt x="14" y="6"/>
                  </a:lnTo>
                  <a:lnTo>
                    <a:pt x="14" y="10"/>
                  </a:lnTo>
                  <a:lnTo>
                    <a:pt x="14" y="10"/>
                  </a:lnTo>
                  <a:lnTo>
                    <a:pt x="12" y="10"/>
                  </a:lnTo>
                  <a:lnTo>
                    <a:pt x="12" y="8"/>
                  </a:lnTo>
                  <a:lnTo>
                    <a:pt x="12" y="0"/>
                  </a:lnTo>
                  <a:lnTo>
                    <a:pt x="12" y="0"/>
                  </a:lnTo>
                  <a:lnTo>
                    <a:pt x="12" y="0"/>
                  </a:lnTo>
                  <a:lnTo>
                    <a:pt x="10" y="0"/>
                  </a:lnTo>
                  <a:lnTo>
                    <a:pt x="6" y="2"/>
                  </a:lnTo>
                  <a:lnTo>
                    <a:pt x="2" y="6"/>
                  </a:lnTo>
                  <a:lnTo>
                    <a:pt x="2" y="8"/>
                  </a:lnTo>
                  <a:lnTo>
                    <a:pt x="2" y="8"/>
                  </a:lnTo>
                  <a:lnTo>
                    <a:pt x="8" y="10"/>
                  </a:lnTo>
                  <a:lnTo>
                    <a:pt x="10" y="12"/>
                  </a:lnTo>
                  <a:lnTo>
                    <a:pt x="10" y="14"/>
                  </a:lnTo>
                  <a:lnTo>
                    <a:pt x="10" y="14"/>
                  </a:lnTo>
                  <a:lnTo>
                    <a:pt x="8" y="16"/>
                  </a:lnTo>
                  <a:lnTo>
                    <a:pt x="4" y="18"/>
                  </a:lnTo>
                  <a:lnTo>
                    <a:pt x="0" y="18"/>
                  </a:lnTo>
                  <a:lnTo>
                    <a:pt x="0" y="20"/>
                  </a:lnTo>
                  <a:lnTo>
                    <a:pt x="0" y="20"/>
                  </a:lnTo>
                  <a:lnTo>
                    <a:pt x="0" y="24"/>
                  </a:lnTo>
                  <a:lnTo>
                    <a:pt x="2" y="24"/>
                  </a:lnTo>
                  <a:lnTo>
                    <a:pt x="4" y="24"/>
                  </a:lnTo>
                  <a:lnTo>
                    <a:pt x="6" y="24"/>
                  </a:lnTo>
                  <a:lnTo>
                    <a:pt x="6" y="2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4" name="Freeform 291"/>
            <p:cNvSpPr>
              <a:spLocks/>
            </p:cNvSpPr>
            <p:nvPr/>
          </p:nvSpPr>
          <p:spPr bwMode="auto">
            <a:xfrm>
              <a:off x="4095750" y="2406650"/>
              <a:ext cx="12700" cy="9525"/>
            </a:xfrm>
            <a:custGeom>
              <a:avLst/>
              <a:gdLst>
                <a:gd name="T0" fmla="*/ 4 w 8"/>
                <a:gd name="T1" fmla="*/ 6 h 6"/>
                <a:gd name="T2" fmla="*/ 4 w 8"/>
                <a:gd name="T3" fmla="*/ 6 h 6"/>
                <a:gd name="T4" fmla="*/ 6 w 8"/>
                <a:gd name="T5" fmla="*/ 4 h 6"/>
                <a:gd name="T6" fmla="*/ 8 w 8"/>
                <a:gd name="T7" fmla="*/ 2 h 6"/>
                <a:gd name="T8" fmla="*/ 8 w 8"/>
                <a:gd name="T9" fmla="*/ 0 h 6"/>
                <a:gd name="T10" fmla="*/ 6 w 8"/>
                <a:gd name="T11" fmla="*/ 0 h 6"/>
                <a:gd name="T12" fmla="*/ 6 w 8"/>
                <a:gd name="T13" fmla="*/ 0 h 6"/>
                <a:gd name="T14" fmla="*/ 6 w 8"/>
                <a:gd name="T15" fmla="*/ 0 h 6"/>
                <a:gd name="T16" fmla="*/ 4 w 8"/>
                <a:gd name="T17" fmla="*/ 0 h 6"/>
                <a:gd name="T18" fmla="*/ 2 w 8"/>
                <a:gd name="T19" fmla="*/ 2 h 6"/>
                <a:gd name="T20" fmla="*/ 0 w 8"/>
                <a:gd name="T21" fmla="*/ 6 h 6"/>
                <a:gd name="T22" fmla="*/ 0 w 8"/>
                <a:gd name="T23" fmla="*/ 6 h 6"/>
                <a:gd name="T24" fmla="*/ 2 w 8"/>
                <a:gd name="T25" fmla="*/ 6 h 6"/>
                <a:gd name="T26" fmla="*/ 4 w 8"/>
                <a:gd name="T27" fmla="*/ 6 h 6"/>
                <a:gd name="T28" fmla="*/ 4 w 8"/>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4" y="6"/>
                  </a:moveTo>
                  <a:lnTo>
                    <a:pt x="4" y="6"/>
                  </a:lnTo>
                  <a:lnTo>
                    <a:pt x="6" y="4"/>
                  </a:lnTo>
                  <a:lnTo>
                    <a:pt x="8" y="2"/>
                  </a:lnTo>
                  <a:lnTo>
                    <a:pt x="8" y="0"/>
                  </a:lnTo>
                  <a:lnTo>
                    <a:pt x="6" y="0"/>
                  </a:lnTo>
                  <a:lnTo>
                    <a:pt x="6" y="0"/>
                  </a:lnTo>
                  <a:lnTo>
                    <a:pt x="6" y="0"/>
                  </a:lnTo>
                  <a:lnTo>
                    <a:pt x="4" y="0"/>
                  </a:lnTo>
                  <a:lnTo>
                    <a:pt x="2" y="2"/>
                  </a:lnTo>
                  <a:lnTo>
                    <a:pt x="0" y="6"/>
                  </a:lnTo>
                  <a:lnTo>
                    <a:pt x="0" y="6"/>
                  </a:lnTo>
                  <a:lnTo>
                    <a:pt x="2" y="6"/>
                  </a:lnTo>
                  <a:lnTo>
                    <a:pt x="4" y="6"/>
                  </a:lnTo>
                  <a:lnTo>
                    <a:pt x="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5" name="Freeform 292"/>
            <p:cNvSpPr>
              <a:spLocks/>
            </p:cNvSpPr>
            <p:nvPr/>
          </p:nvSpPr>
          <p:spPr bwMode="auto">
            <a:xfrm>
              <a:off x="4064000" y="2422525"/>
              <a:ext cx="31750" cy="22225"/>
            </a:xfrm>
            <a:custGeom>
              <a:avLst/>
              <a:gdLst>
                <a:gd name="T0" fmla="*/ 12 w 20"/>
                <a:gd name="T1" fmla="*/ 12 h 14"/>
                <a:gd name="T2" fmla="*/ 12 w 20"/>
                <a:gd name="T3" fmla="*/ 12 h 14"/>
                <a:gd name="T4" fmla="*/ 16 w 20"/>
                <a:gd name="T5" fmla="*/ 14 h 14"/>
                <a:gd name="T6" fmla="*/ 18 w 20"/>
                <a:gd name="T7" fmla="*/ 14 h 14"/>
                <a:gd name="T8" fmla="*/ 20 w 20"/>
                <a:gd name="T9" fmla="*/ 12 h 14"/>
                <a:gd name="T10" fmla="*/ 20 w 20"/>
                <a:gd name="T11" fmla="*/ 10 h 14"/>
                <a:gd name="T12" fmla="*/ 20 w 20"/>
                <a:gd name="T13" fmla="*/ 10 h 14"/>
                <a:gd name="T14" fmla="*/ 20 w 20"/>
                <a:gd name="T15" fmla="*/ 10 h 14"/>
                <a:gd name="T16" fmla="*/ 18 w 20"/>
                <a:gd name="T17" fmla="*/ 10 h 14"/>
                <a:gd name="T18" fmla="*/ 18 w 20"/>
                <a:gd name="T19" fmla="*/ 12 h 14"/>
                <a:gd name="T20" fmla="*/ 18 w 20"/>
                <a:gd name="T21" fmla="*/ 10 h 14"/>
                <a:gd name="T22" fmla="*/ 18 w 20"/>
                <a:gd name="T23" fmla="*/ 10 h 14"/>
                <a:gd name="T24" fmla="*/ 14 w 20"/>
                <a:gd name="T25" fmla="*/ 8 h 14"/>
                <a:gd name="T26" fmla="*/ 12 w 20"/>
                <a:gd name="T27" fmla="*/ 8 h 14"/>
                <a:gd name="T28" fmla="*/ 10 w 20"/>
                <a:gd name="T29" fmla="*/ 8 h 14"/>
                <a:gd name="T30" fmla="*/ 10 w 20"/>
                <a:gd name="T31" fmla="*/ 6 h 14"/>
                <a:gd name="T32" fmla="*/ 10 w 20"/>
                <a:gd name="T33" fmla="*/ 6 h 14"/>
                <a:gd name="T34" fmla="*/ 12 w 20"/>
                <a:gd name="T35" fmla="*/ 2 h 14"/>
                <a:gd name="T36" fmla="*/ 10 w 20"/>
                <a:gd name="T37" fmla="*/ 2 h 14"/>
                <a:gd name="T38" fmla="*/ 6 w 20"/>
                <a:gd name="T39" fmla="*/ 0 h 14"/>
                <a:gd name="T40" fmla="*/ 6 w 20"/>
                <a:gd name="T41" fmla="*/ 0 h 14"/>
                <a:gd name="T42" fmla="*/ 4 w 20"/>
                <a:gd name="T43" fmla="*/ 0 h 14"/>
                <a:gd name="T44" fmla="*/ 2 w 20"/>
                <a:gd name="T45" fmla="*/ 2 h 14"/>
                <a:gd name="T46" fmla="*/ 0 w 20"/>
                <a:gd name="T47" fmla="*/ 6 h 14"/>
                <a:gd name="T48" fmla="*/ 2 w 20"/>
                <a:gd name="T49" fmla="*/ 10 h 14"/>
                <a:gd name="T50" fmla="*/ 2 w 20"/>
                <a:gd name="T51" fmla="*/ 10 h 14"/>
                <a:gd name="T52" fmla="*/ 4 w 20"/>
                <a:gd name="T53" fmla="*/ 12 h 14"/>
                <a:gd name="T54" fmla="*/ 8 w 20"/>
                <a:gd name="T55" fmla="*/ 12 h 14"/>
                <a:gd name="T56" fmla="*/ 10 w 20"/>
                <a:gd name="T57" fmla="*/ 12 h 14"/>
                <a:gd name="T58" fmla="*/ 12 w 20"/>
                <a:gd name="T59" fmla="*/ 12 h 14"/>
                <a:gd name="T60" fmla="*/ 12 w 20"/>
                <a:gd name="T6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4">
                  <a:moveTo>
                    <a:pt x="12" y="12"/>
                  </a:moveTo>
                  <a:lnTo>
                    <a:pt x="12" y="12"/>
                  </a:lnTo>
                  <a:lnTo>
                    <a:pt x="16" y="14"/>
                  </a:lnTo>
                  <a:lnTo>
                    <a:pt x="18" y="14"/>
                  </a:lnTo>
                  <a:lnTo>
                    <a:pt x="20" y="12"/>
                  </a:lnTo>
                  <a:lnTo>
                    <a:pt x="20" y="10"/>
                  </a:lnTo>
                  <a:lnTo>
                    <a:pt x="20" y="10"/>
                  </a:lnTo>
                  <a:lnTo>
                    <a:pt x="20" y="10"/>
                  </a:lnTo>
                  <a:lnTo>
                    <a:pt x="18" y="10"/>
                  </a:lnTo>
                  <a:lnTo>
                    <a:pt x="18" y="12"/>
                  </a:lnTo>
                  <a:lnTo>
                    <a:pt x="18" y="10"/>
                  </a:lnTo>
                  <a:lnTo>
                    <a:pt x="18" y="10"/>
                  </a:lnTo>
                  <a:lnTo>
                    <a:pt x="14" y="8"/>
                  </a:lnTo>
                  <a:lnTo>
                    <a:pt x="12" y="8"/>
                  </a:lnTo>
                  <a:lnTo>
                    <a:pt x="10" y="8"/>
                  </a:lnTo>
                  <a:lnTo>
                    <a:pt x="10" y="6"/>
                  </a:lnTo>
                  <a:lnTo>
                    <a:pt x="10" y="6"/>
                  </a:lnTo>
                  <a:lnTo>
                    <a:pt x="12" y="2"/>
                  </a:lnTo>
                  <a:lnTo>
                    <a:pt x="10" y="2"/>
                  </a:lnTo>
                  <a:lnTo>
                    <a:pt x="6" y="0"/>
                  </a:lnTo>
                  <a:lnTo>
                    <a:pt x="6" y="0"/>
                  </a:lnTo>
                  <a:lnTo>
                    <a:pt x="4" y="0"/>
                  </a:lnTo>
                  <a:lnTo>
                    <a:pt x="2" y="2"/>
                  </a:lnTo>
                  <a:lnTo>
                    <a:pt x="0" y="6"/>
                  </a:lnTo>
                  <a:lnTo>
                    <a:pt x="2" y="10"/>
                  </a:lnTo>
                  <a:lnTo>
                    <a:pt x="2" y="10"/>
                  </a:lnTo>
                  <a:lnTo>
                    <a:pt x="4" y="12"/>
                  </a:lnTo>
                  <a:lnTo>
                    <a:pt x="8" y="12"/>
                  </a:lnTo>
                  <a:lnTo>
                    <a:pt x="10" y="12"/>
                  </a:lnTo>
                  <a:lnTo>
                    <a:pt x="12" y="12"/>
                  </a:lnTo>
                  <a:lnTo>
                    <a:pt x="12"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6" name="Freeform 293"/>
            <p:cNvSpPr>
              <a:spLocks/>
            </p:cNvSpPr>
            <p:nvPr/>
          </p:nvSpPr>
          <p:spPr bwMode="auto">
            <a:xfrm>
              <a:off x="4098925" y="2419350"/>
              <a:ext cx="6350" cy="9525"/>
            </a:xfrm>
            <a:custGeom>
              <a:avLst/>
              <a:gdLst>
                <a:gd name="T0" fmla="*/ 0 w 4"/>
                <a:gd name="T1" fmla="*/ 4 h 6"/>
                <a:gd name="T2" fmla="*/ 0 w 4"/>
                <a:gd name="T3" fmla="*/ 4 h 6"/>
                <a:gd name="T4" fmla="*/ 0 w 4"/>
                <a:gd name="T5" fmla="*/ 4 h 6"/>
                <a:gd name="T6" fmla="*/ 0 w 4"/>
                <a:gd name="T7" fmla="*/ 6 h 6"/>
                <a:gd name="T8" fmla="*/ 4 w 4"/>
                <a:gd name="T9" fmla="*/ 4 h 6"/>
                <a:gd name="T10" fmla="*/ 4 w 4"/>
                <a:gd name="T11" fmla="*/ 4 h 6"/>
                <a:gd name="T12" fmla="*/ 2 w 4"/>
                <a:gd name="T13" fmla="*/ 2 h 6"/>
                <a:gd name="T14" fmla="*/ 0 w 4"/>
                <a:gd name="T15" fmla="*/ 0 h 6"/>
                <a:gd name="T16" fmla="*/ 0 w 4"/>
                <a:gd name="T17" fmla="*/ 4 h 6"/>
                <a:gd name="T18" fmla="*/ 0 w 4"/>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0" y="4"/>
                  </a:moveTo>
                  <a:lnTo>
                    <a:pt x="0" y="4"/>
                  </a:lnTo>
                  <a:lnTo>
                    <a:pt x="0" y="4"/>
                  </a:lnTo>
                  <a:lnTo>
                    <a:pt x="0" y="6"/>
                  </a:lnTo>
                  <a:lnTo>
                    <a:pt x="4" y="4"/>
                  </a:lnTo>
                  <a:lnTo>
                    <a:pt x="4" y="4"/>
                  </a:lnTo>
                  <a:lnTo>
                    <a:pt x="2" y="2"/>
                  </a:lnTo>
                  <a:lnTo>
                    <a:pt x="0"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7" name="Freeform 294"/>
            <p:cNvSpPr>
              <a:spLocks/>
            </p:cNvSpPr>
            <p:nvPr/>
          </p:nvSpPr>
          <p:spPr bwMode="auto">
            <a:xfrm>
              <a:off x="4079875" y="2403475"/>
              <a:ext cx="9525" cy="9525"/>
            </a:xfrm>
            <a:custGeom>
              <a:avLst/>
              <a:gdLst>
                <a:gd name="T0" fmla="*/ 6 w 6"/>
                <a:gd name="T1" fmla="*/ 6 h 6"/>
                <a:gd name="T2" fmla="*/ 6 w 6"/>
                <a:gd name="T3" fmla="*/ 6 h 6"/>
                <a:gd name="T4" fmla="*/ 6 w 6"/>
                <a:gd name="T5" fmla="*/ 4 h 6"/>
                <a:gd name="T6" fmla="*/ 4 w 6"/>
                <a:gd name="T7" fmla="*/ 2 h 6"/>
                <a:gd name="T8" fmla="*/ 2 w 6"/>
                <a:gd name="T9" fmla="*/ 0 h 6"/>
                <a:gd name="T10" fmla="*/ 0 w 6"/>
                <a:gd name="T11" fmla="*/ 0 h 6"/>
                <a:gd name="T12" fmla="*/ 0 w 6"/>
                <a:gd name="T13" fmla="*/ 0 h 6"/>
                <a:gd name="T14" fmla="*/ 0 w 6"/>
                <a:gd name="T15" fmla="*/ 2 h 6"/>
                <a:gd name="T16" fmla="*/ 2 w 6"/>
                <a:gd name="T17" fmla="*/ 4 h 6"/>
                <a:gd name="T18" fmla="*/ 6 w 6"/>
                <a:gd name="T19" fmla="*/ 6 h 6"/>
                <a:gd name="T20" fmla="*/ 6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6"/>
                  </a:moveTo>
                  <a:lnTo>
                    <a:pt x="6" y="6"/>
                  </a:lnTo>
                  <a:lnTo>
                    <a:pt x="6" y="4"/>
                  </a:lnTo>
                  <a:lnTo>
                    <a:pt x="4" y="2"/>
                  </a:lnTo>
                  <a:lnTo>
                    <a:pt x="2" y="0"/>
                  </a:lnTo>
                  <a:lnTo>
                    <a:pt x="0" y="0"/>
                  </a:lnTo>
                  <a:lnTo>
                    <a:pt x="0" y="0"/>
                  </a:lnTo>
                  <a:lnTo>
                    <a:pt x="0" y="2"/>
                  </a:lnTo>
                  <a:lnTo>
                    <a:pt x="2" y="4"/>
                  </a:lnTo>
                  <a:lnTo>
                    <a:pt x="6" y="6"/>
                  </a:lnTo>
                  <a:lnTo>
                    <a:pt x="6"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8" name="Freeform 295"/>
            <p:cNvSpPr>
              <a:spLocks/>
            </p:cNvSpPr>
            <p:nvPr/>
          </p:nvSpPr>
          <p:spPr bwMode="auto">
            <a:xfrm>
              <a:off x="3835400" y="2546350"/>
              <a:ext cx="28575" cy="15875"/>
            </a:xfrm>
            <a:custGeom>
              <a:avLst/>
              <a:gdLst>
                <a:gd name="T0" fmla="*/ 16 w 18"/>
                <a:gd name="T1" fmla="*/ 6 h 10"/>
                <a:gd name="T2" fmla="*/ 16 w 18"/>
                <a:gd name="T3" fmla="*/ 6 h 10"/>
                <a:gd name="T4" fmla="*/ 18 w 18"/>
                <a:gd name="T5" fmla="*/ 4 h 10"/>
                <a:gd name="T6" fmla="*/ 16 w 18"/>
                <a:gd name="T7" fmla="*/ 2 h 10"/>
                <a:gd name="T8" fmla="*/ 14 w 18"/>
                <a:gd name="T9" fmla="*/ 0 h 10"/>
                <a:gd name="T10" fmla="*/ 12 w 18"/>
                <a:gd name="T11" fmla="*/ 2 h 10"/>
                <a:gd name="T12" fmla="*/ 12 w 18"/>
                <a:gd name="T13" fmla="*/ 2 h 10"/>
                <a:gd name="T14" fmla="*/ 10 w 18"/>
                <a:gd name="T15" fmla="*/ 2 h 10"/>
                <a:gd name="T16" fmla="*/ 6 w 18"/>
                <a:gd name="T17" fmla="*/ 2 h 10"/>
                <a:gd name="T18" fmla="*/ 4 w 18"/>
                <a:gd name="T19" fmla="*/ 2 h 10"/>
                <a:gd name="T20" fmla="*/ 0 w 18"/>
                <a:gd name="T21" fmla="*/ 4 h 10"/>
                <a:gd name="T22" fmla="*/ 0 w 18"/>
                <a:gd name="T23" fmla="*/ 4 h 10"/>
                <a:gd name="T24" fmla="*/ 0 w 18"/>
                <a:gd name="T25" fmla="*/ 6 h 10"/>
                <a:gd name="T26" fmla="*/ 2 w 18"/>
                <a:gd name="T27" fmla="*/ 6 h 10"/>
                <a:gd name="T28" fmla="*/ 6 w 18"/>
                <a:gd name="T29" fmla="*/ 10 h 10"/>
                <a:gd name="T30" fmla="*/ 12 w 18"/>
                <a:gd name="T31" fmla="*/ 10 h 10"/>
                <a:gd name="T32" fmla="*/ 14 w 18"/>
                <a:gd name="T33" fmla="*/ 8 h 10"/>
                <a:gd name="T34" fmla="*/ 16 w 18"/>
                <a:gd name="T35" fmla="*/ 6 h 10"/>
                <a:gd name="T36" fmla="*/ 16 w 18"/>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0">
                  <a:moveTo>
                    <a:pt x="16" y="6"/>
                  </a:moveTo>
                  <a:lnTo>
                    <a:pt x="16" y="6"/>
                  </a:lnTo>
                  <a:lnTo>
                    <a:pt x="18" y="4"/>
                  </a:lnTo>
                  <a:lnTo>
                    <a:pt x="16" y="2"/>
                  </a:lnTo>
                  <a:lnTo>
                    <a:pt x="14" y="0"/>
                  </a:lnTo>
                  <a:lnTo>
                    <a:pt x="12" y="2"/>
                  </a:lnTo>
                  <a:lnTo>
                    <a:pt x="12" y="2"/>
                  </a:lnTo>
                  <a:lnTo>
                    <a:pt x="10" y="2"/>
                  </a:lnTo>
                  <a:lnTo>
                    <a:pt x="6" y="2"/>
                  </a:lnTo>
                  <a:lnTo>
                    <a:pt x="4" y="2"/>
                  </a:lnTo>
                  <a:lnTo>
                    <a:pt x="0" y="4"/>
                  </a:lnTo>
                  <a:lnTo>
                    <a:pt x="0" y="4"/>
                  </a:lnTo>
                  <a:lnTo>
                    <a:pt x="0" y="6"/>
                  </a:lnTo>
                  <a:lnTo>
                    <a:pt x="2" y="6"/>
                  </a:lnTo>
                  <a:lnTo>
                    <a:pt x="6" y="10"/>
                  </a:lnTo>
                  <a:lnTo>
                    <a:pt x="12" y="10"/>
                  </a:lnTo>
                  <a:lnTo>
                    <a:pt x="14" y="8"/>
                  </a:lnTo>
                  <a:lnTo>
                    <a:pt x="16" y="6"/>
                  </a:lnTo>
                  <a:lnTo>
                    <a:pt x="16"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49" name="Freeform 296"/>
            <p:cNvSpPr>
              <a:spLocks/>
            </p:cNvSpPr>
            <p:nvPr/>
          </p:nvSpPr>
          <p:spPr bwMode="auto">
            <a:xfrm>
              <a:off x="3838575" y="2574925"/>
              <a:ext cx="12700" cy="25400"/>
            </a:xfrm>
            <a:custGeom>
              <a:avLst/>
              <a:gdLst>
                <a:gd name="T0" fmla="*/ 6 w 8"/>
                <a:gd name="T1" fmla="*/ 0 h 16"/>
                <a:gd name="T2" fmla="*/ 6 w 8"/>
                <a:gd name="T3" fmla="*/ 0 h 16"/>
                <a:gd name="T4" fmla="*/ 4 w 8"/>
                <a:gd name="T5" fmla="*/ 0 h 16"/>
                <a:gd name="T6" fmla="*/ 2 w 8"/>
                <a:gd name="T7" fmla="*/ 2 h 16"/>
                <a:gd name="T8" fmla="*/ 0 w 8"/>
                <a:gd name="T9" fmla="*/ 8 h 16"/>
                <a:gd name="T10" fmla="*/ 2 w 8"/>
                <a:gd name="T11" fmla="*/ 14 h 16"/>
                <a:gd name="T12" fmla="*/ 4 w 8"/>
                <a:gd name="T13" fmla="*/ 16 h 16"/>
                <a:gd name="T14" fmla="*/ 6 w 8"/>
                <a:gd name="T15" fmla="*/ 16 h 16"/>
                <a:gd name="T16" fmla="*/ 6 w 8"/>
                <a:gd name="T17" fmla="*/ 16 h 16"/>
                <a:gd name="T18" fmla="*/ 8 w 8"/>
                <a:gd name="T19" fmla="*/ 16 h 16"/>
                <a:gd name="T20" fmla="*/ 6 w 8"/>
                <a:gd name="T21" fmla="*/ 12 h 16"/>
                <a:gd name="T22" fmla="*/ 6 w 8"/>
                <a:gd name="T23" fmla="*/ 10 h 16"/>
                <a:gd name="T24" fmla="*/ 6 w 8"/>
                <a:gd name="T25" fmla="*/ 8 h 16"/>
                <a:gd name="T26" fmla="*/ 6 w 8"/>
                <a:gd name="T27" fmla="*/ 8 h 16"/>
                <a:gd name="T28" fmla="*/ 8 w 8"/>
                <a:gd name="T29" fmla="*/ 4 h 16"/>
                <a:gd name="T30" fmla="*/ 8 w 8"/>
                <a:gd name="T31" fmla="*/ 2 h 16"/>
                <a:gd name="T32" fmla="*/ 6 w 8"/>
                <a:gd name="T33" fmla="*/ 0 h 16"/>
                <a:gd name="T34" fmla="*/ 6 w 8"/>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6">
                  <a:moveTo>
                    <a:pt x="6" y="0"/>
                  </a:moveTo>
                  <a:lnTo>
                    <a:pt x="6" y="0"/>
                  </a:lnTo>
                  <a:lnTo>
                    <a:pt x="4" y="0"/>
                  </a:lnTo>
                  <a:lnTo>
                    <a:pt x="2" y="2"/>
                  </a:lnTo>
                  <a:lnTo>
                    <a:pt x="0" y="8"/>
                  </a:lnTo>
                  <a:lnTo>
                    <a:pt x="2" y="14"/>
                  </a:lnTo>
                  <a:lnTo>
                    <a:pt x="4" y="16"/>
                  </a:lnTo>
                  <a:lnTo>
                    <a:pt x="6" y="16"/>
                  </a:lnTo>
                  <a:lnTo>
                    <a:pt x="6" y="16"/>
                  </a:lnTo>
                  <a:lnTo>
                    <a:pt x="8" y="16"/>
                  </a:lnTo>
                  <a:lnTo>
                    <a:pt x="6" y="12"/>
                  </a:lnTo>
                  <a:lnTo>
                    <a:pt x="6" y="10"/>
                  </a:lnTo>
                  <a:lnTo>
                    <a:pt x="6" y="8"/>
                  </a:lnTo>
                  <a:lnTo>
                    <a:pt x="6" y="8"/>
                  </a:lnTo>
                  <a:lnTo>
                    <a:pt x="8" y="4"/>
                  </a:lnTo>
                  <a:lnTo>
                    <a:pt x="8" y="2"/>
                  </a:lnTo>
                  <a:lnTo>
                    <a:pt x="6" y="0"/>
                  </a:lnTo>
                  <a:lnTo>
                    <a:pt x="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0" name="Freeform 297"/>
            <p:cNvSpPr>
              <a:spLocks/>
            </p:cNvSpPr>
            <p:nvPr/>
          </p:nvSpPr>
          <p:spPr bwMode="auto">
            <a:xfrm>
              <a:off x="3876675" y="2549525"/>
              <a:ext cx="57150" cy="57150"/>
            </a:xfrm>
            <a:custGeom>
              <a:avLst/>
              <a:gdLst>
                <a:gd name="T0" fmla="*/ 16 w 36"/>
                <a:gd name="T1" fmla="*/ 0 h 36"/>
                <a:gd name="T2" fmla="*/ 16 w 36"/>
                <a:gd name="T3" fmla="*/ 0 h 36"/>
                <a:gd name="T4" fmla="*/ 14 w 36"/>
                <a:gd name="T5" fmla="*/ 0 h 36"/>
                <a:gd name="T6" fmla="*/ 14 w 36"/>
                <a:gd name="T7" fmla="*/ 0 h 36"/>
                <a:gd name="T8" fmla="*/ 14 w 36"/>
                <a:gd name="T9" fmla="*/ 4 h 36"/>
                <a:gd name="T10" fmla="*/ 14 w 36"/>
                <a:gd name="T11" fmla="*/ 8 h 36"/>
                <a:gd name="T12" fmla="*/ 12 w 36"/>
                <a:gd name="T13" fmla="*/ 12 h 36"/>
                <a:gd name="T14" fmla="*/ 12 w 36"/>
                <a:gd name="T15" fmla="*/ 12 h 36"/>
                <a:gd name="T16" fmla="*/ 10 w 36"/>
                <a:gd name="T17" fmla="*/ 10 h 36"/>
                <a:gd name="T18" fmla="*/ 8 w 36"/>
                <a:gd name="T19" fmla="*/ 8 h 36"/>
                <a:gd name="T20" fmla="*/ 6 w 36"/>
                <a:gd name="T21" fmla="*/ 4 h 36"/>
                <a:gd name="T22" fmla="*/ 4 w 36"/>
                <a:gd name="T23" fmla="*/ 4 h 36"/>
                <a:gd name="T24" fmla="*/ 4 w 36"/>
                <a:gd name="T25" fmla="*/ 4 h 36"/>
                <a:gd name="T26" fmla="*/ 4 w 36"/>
                <a:gd name="T27" fmla="*/ 6 h 36"/>
                <a:gd name="T28" fmla="*/ 4 w 36"/>
                <a:gd name="T29" fmla="*/ 8 h 36"/>
                <a:gd name="T30" fmla="*/ 6 w 36"/>
                <a:gd name="T31" fmla="*/ 12 h 36"/>
                <a:gd name="T32" fmla="*/ 6 w 36"/>
                <a:gd name="T33" fmla="*/ 12 h 36"/>
                <a:gd name="T34" fmla="*/ 0 w 36"/>
                <a:gd name="T35" fmla="*/ 12 h 36"/>
                <a:gd name="T36" fmla="*/ 0 w 36"/>
                <a:gd name="T37" fmla="*/ 14 h 36"/>
                <a:gd name="T38" fmla="*/ 2 w 36"/>
                <a:gd name="T39" fmla="*/ 18 h 36"/>
                <a:gd name="T40" fmla="*/ 2 w 36"/>
                <a:gd name="T41" fmla="*/ 18 h 36"/>
                <a:gd name="T42" fmla="*/ 4 w 36"/>
                <a:gd name="T43" fmla="*/ 18 h 36"/>
                <a:gd name="T44" fmla="*/ 6 w 36"/>
                <a:gd name="T45" fmla="*/ 18 h 36"/>
                <a:gd name="T46" fmla="*/ 8 w 36"/>
                <a:gd name="T47" fmla="*/ 16 h 36"/>
                <a:gd name="T48" fmla="*/ 10 w 36"/>
                <a:gd name="T49" fmla="*/ 18 h 36"/>
                <a:gd name="T50" fmla="*/ 10 w 36"/>
                <a:gd name="T51" fmla="*/ 18 h 36"/>
                <a:gd name="T52" fmla="*/ 12 w 36"/>
                <a:gd name="T53" fmla="*/ 20 h 36"/>
                <a:gd name="T54" fmla="*/ 10 w 36"/>
                <a:gd name="T55" fmla="*/ 20 h 36"/>
                <a:gd name="T56" fmla="*/ 10 w 36"/>
                <a:gd name="T57" fmla="*/ 22 h 36"/>
                <a:gd name="T58" fmla="*/ 12 w 36"/>
                <a:gd name="T59" fmla="*/ 26 h 36"/>
                <a:gd name="T60" fmla="*/ 12 w 36"/>
                <a:gd name="T61" fmla="*/ 26 h 36"/>
                <a:gd name="T62" fmla="*/ 16 w 36"/>
                <a:gd name="T63" fmla="*/ 28 h 36"/>
                <a:gd name="T64" fmla="*/ 18 w 36"/>
                <a:gd name="T65" fmla="*/ 28 h 36"/>
                <a:gd name="T66" fmla="*/ 20 w 36"/>
                <a:gd name="T67" fmla="*/ 26 h 36"/>
                <a:gd name="T68" fmla="*/ 24 w 36"/>
                <a:gd name="T69" fmla="*/ 28 h 36"/>
                <a:gd name="T70" fmla="*/ 24 w 36"/>
                <a:gd name="T71" fmla="*/ 28 h 36"/>
                <a:gd name="T72" fmla="*/ 28 w 36"/>
                <a:gd name="T73" fmla="*/ 28 h 36"/>
                <a:gd name="T74" fmla="*/ 26 w 36"/>
                <a:gd name="T75" fmla="*/ 30 h 36"/>
                <a:gd name="T76" fmla="*/ 24 w 36"/>
                <a:gd name="T77" fmla="*/ 34 h 36"/>
                <a:gd name="T78" fmla="*/ 24 w 36"/>
                <a:gd name="T79" fmla="*/ 36 h 36"/>
                <a:gd name="T80" fmla="*/ 24 w 36"/>
                <a:gd name="T81" fmla="*/ 36 h 36"/>
                <a:gd name="T82" fmla="*/ 28 w 36"/>
                <a:gd name="T83" fmla="*/ 36 h 36"/>
                <a:gd name="T84" fmla="*/ 32 w 36"/>
                <a:gd name="T85" fmla="*/ 32 h 36"/>
                <a:gd name="T86" fmla="*/ 34 w 36"/>
                <a:gd name="T87" fmla="*/ 28 h 36"/>
                <a:gd name="T88" fmla="*/ 36 w 36"/>
                <a:gd name="T89" fmla="*/ 22 h 36"/>
                <a:gd name="T90" fmla="*/ 36 w 36"/>
                <a:gd name="T91" fmla="*/ 22 h 36"/>
                <a:gd name="T92" fmla="*/ 36 w 36"/>
                <a:gd name="T93" fmla="*/ 22 h 36"/>
                <a:gd name="T94" fmla="*/ 34 w 36"/>
                <a:gd name="T95" fmla="*/ 22 h 36"/>
                <a:gd name="T96" fmla="*/ 24 w 36"/>
                <a:gd name="T97" fmla="*/ 22 h 36"/>
                <a:gd name="T98" fmla="*/ 24 w 36"/>
                <a:gd name="T99" fmla="*/ 22 h 36"/>
                <a:gd name="T100" fmla="*/ 24 w 36"/>
                <a:gd name="T101" fmla="*/ 20 h 36"/>
                <a:gd name="T102" fmla="*/ 22 w 36"/>
                <a:gd name="T103" fmla="*/ 18 h 36"/>
                <a:gd name="T104" fmla="*/ 20 w 36"/>
                <a:gd name="T105" fmla="*/ 10 h 36"/>
                <a:gd name="T106" fmla="*/ 18 w 36"/>
                <a:gd name="T107" fmla="*/ 2 h 36"/>
                <a:gd name="T108" fmla="*/ 18 w 36"/>
                <a:gd name="T109" fmla="*/ 0 h 36"/>
                <a:gd name="T110" fmla="*/ 16 w 36"/>
                <a:gd name="T111" fmla="*/ 0 h 36"/>
                <a:gd name="T112" fmla="*/ 16 w 36"/>
                <a:gd name="T11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6">
                  <a:moveTo>
                    <a:pt x="16" y="0"/>
                  </a:moveTo>
                  <a:lnTo>
                    <a:pt x="16" y="0"/>
                  </a:lnTo>
                  <a:lnTo>
                    <a:pt x="14" y="0"/>
                  </a:lnTo>
                  <a:lnTo>
                    <a:pt x="14" y="0"/>
                  </a:lnTo>
                  <a:lnTo>
                    <a:pt x="14" y="4"/>
                  </a:lnTo>
                  <a:lnTo>
                    <a:pt x="14" y="8"/>
                  </a:lnTo>
                  <a:lnTo>
                    <a:pt x="12" y="12"/>
                  </a:lnTo>
                  <a:lnTo>
                    <a:pt x="12" y="12"/>
                  </a:lnTo>
                  <a:lnTo>
                    <a:pt x="10" y="10"/>
                  </a:lnTo>
                  <a:lnTo>
                    <a:pt x="8" y="8"/>
                  </a:lnTo>
                  <a:lnTo>
                    <a:pt x="6" y="4"/>
                  </a:lnTo>
                  <a:lnTo>
                    <a:pt x="4" y="4"/>
                  </a:lnTo>
                  <a:lnTo>
                    <a:pt x="4" y="4"/>
                  </a:lnTo>
                  <a:lnTo>
                    <a:pt x="4" y="6"/>
                  </a:lnTo>
                  <a:lnTo>
                    <a:pt x="4" y="8"/>
                  </a:lnTo>
                  <a:lnTo>
                    <a:pt x="6" y="12"/>
                  </a:lnTo>
                  <a:lnTo>
                    <a:pt x="6" y="12"/>
                  </a:lnTo>
                  <a:lnTo>
                    <a:pt x="0" y="12"/>
                  </a:lnTo>
                  <a:lnTo>
                    <a:pt x="0" y="14"/>
                  </a:lnTo>
                  <a:lnTo>
                    <a:pt x="2" y="18"/>
                  </a:lnTo>
                  <a:lnTo>
                    <a:pt x="2" y="18"/>
                  </a:lnTo>
                  <a:lnTo>
                    <a:pt x="4" y="18"/>
                  </a:lnTo>
                  <a:lnTo>
                    <a:pt x="6" y="18"/>
                  </a:lnTo>
                  <a:lnTo>
                    <a:pt x="8" y="16"/>
                  </a:lnTo>
                  <a:lnTo>
                    <a:pt x="10" y="18"/>
                  </a:lnTo>
                  <a:lnTo>
                    <a:pt x="10" y="18"/>
                  </a:lnTo>
                  <a:lnTo>
                    <a:pt x="12" y="20"/>
                  </a:lnTo>
                  <a:lnTo>
                    <a:pt x="10" y="20"/>
                  </a:lnTo>
                  <a:lnTo>
                    <a:pt x="10" y="22"/>
                  </a:lnTo>
                  <a:lnTo>
                    <a:pt x="12" y="26"/>
                  </a:lnTo>
                  <a:lnTo>
                    <a:pt x="12" y="26"/>
                  </a:lnTo>
                  <a:lnTo>
                    <a:pt x="16" y="28"/>
                  </a:lnTo>
                  <a:lnTo>
                    <a:pt x="18" y="28"/>
                  </a:lnTo>
                  <a:lnTo>
                    <a:pt x="20" y="26"/>
                  </a:lnTo>
                  <a:lnTo>
                    <a:pt x="24" y="28"/>
                  </a:lnTo>
                  <a:lnTo>
                    <a:pt x="24" y="28"/>
                  </a:lnTo>
                  <a:lnTo>
                    <a:pt x="28" y="28"/>
                  </a:lnTo>
                  <a:lnTo>
                    <a:pt x="26" y="30"/>
                  </a:lnTo>
                  <a:lnTo>
                    <a:pt x="24" y="34"/>
                  </a:lnTo>
                  <a:lnTo>
                    <a:pt x="24" y="36"/>
                  </a:lnTo>
                  <a:lnTo>
                    <a:pt x="24" y="36"/>
                  </a:lnTo>
                  <a:lnTo>
                    <a:pt x="28" y="36"/>
                  </a:lnTo>
                  <a:lnTo>
                    <a:pt x="32" y="32"/>
                  </a:lnTo>
                  <a:lnTo>
                    <a:pt x="34" y="28"/>
                  </a:lnTo>
                  <a:lnTo>
                    <a:pt x="36" y="22"/>
                  </a:lnTo>
                  <a:lnTo>
                    <a:pt x="36" y="22"/>
                  </a:lnTo>
                  <a:lnTo>
                    <a:pt x="36" y="22"/>
                  </a:lnTo>
                  <a:lnTo>
                    <a:pt x="34" y="22"/>
                  </a:lnTo>
                  <a:lnTo>
                    <a:pt x="24" y="22"/>
                  </a:lnTo>
                  <a:lnTo>
                    <a:pt x="24" y="22"/>
                  </a:lnTo>
                  <a:lnTo>
                    <a:pt x="24" y="20"/>
                  </a:lnTo>
                  <a:lnTo>
                    <a:pt x="22" y="18"/>
                  </a:lnTo>
                  <a:lnTo>
                    <a:pt x="20" y="10"/>
                  </a:lnTo>
                  <a:lnTo>
                    <a:pt x="18" y="2"/>
                  </a:lnTo>
                  <a:lnTo>
                    <a:pt x="18" y="0"/>
                  </a:lnTo>
                  <a:lnTo>
                    <a:pt x="16" y="0"/>
                  </a:lnTo>
                  <a:lnTo>
                    <a:pt x="16"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1" name="Freeform 298"/>
            <p:cNvSpPr>
              <a:spLocks/>
            </p:cNvSpPr>
            <p:nvPr/>
          </p:nvSpPr>
          <p:spPr bwMode="auto">
            <a:xfrm>
              <a:off x="4194175" y="2273300"/>
              <a:ext cx="6350" cy="12700"/>
            </a:xfrm>
            <a:custGeom>
              <a:avLst/>
              <a:gdLst>
                <a:gd name="T0" fmla="*/ 2 w 4"/>
                <a:gd name="T1" fmla="*/ 8 h 8"/>
                <a:gd name="T2" fmla="*/ 2 w 4"/>
                <a:gd name="T3" fmla="*/ 8 h 8"/>
                <a:gd name="T4" fmla="*/ 4 w 4"/>
                <a:gd name="T5" fmla="*/ 6 h 8"/>
                <a:gd name="T6" fmla="*/ 4 w 4"/>
                <a:gd name="T7" fmla="*/ 4 h 8"/>
                <a:gd name="T8" fmla="*/ 4 w 4"/>
                <a:gd name="T9" fmla="*/ 0 h 8"/>
                <a:gd name="T10" fmla="*/ 2 w 4"/>
                <a:gd name="T11" fmla="*/ 0 h 8"/>
                <a:gd name="T12" fmla="*/ 2 w 4"/>
                <a:gd name="T13" fmla="*/ 0 h 8"/>
                <a:gd name="T14" fmla="*/ 0 w 4"/>
                <a:gd name="T15" fmla="*/ 0 h 8"/>
                <a:gd name="T16" fmla="*/ 0 w 4"/>
                <a:gd name="T17" fmla="*/ 2 h 8"/>
                <a:gd name="T18" fmla="*/ 0 w 4"/>
                <a:gd name="T19" fmla="*/ 4 h 8"/>
                <a:gd name="T20" fmla="*/ 2 w 4"/>
                <a:gd name="T21" fmla="*/ 8 h 8"/>
                <a:gd name="T22" fmla="*/ 2 w 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8"/>
                  </a:moveTo>
                  <a:lnTo>
                    <a:pt x="2" y="8"/>
                  </a:lnTo>
                  <a:lnTo>
                    <a:pt x="4" y="6"/>
                  </a:lnTo>
                  <a:lnTo>
                    <a:pt x="4" y="4"/>
                  </a:lnTo>
                  <a:lnTo>
                    <a:pt x="4" y="0"/>
                  </a:lnTo>
                  <a:lnTo>
                    <a:pt x="2" y="0"/>
                  </a:lnTo>
                  <a:lnTo>
                    <a:pt x="2" y="0"/>
                  </a:lnTo>
                  <a:lnTo>
                    <a:pt x="0" y="0"/>
                  </a:lnTo>
                  <a:lnTo>
                    <a:pt x="0" y="2"/>
                  </a:lnTo>
                  <a:lnTo>
                    <a:pt x="0" y="4"/>
                  </a:lnTo>
                  <a:lnTo>
                    <a:pt x="2" y="8"/>
                  </a:lnTo>
                  <a:lnTo>
                    <a:pt x="2"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2" name="Freeform 299"/>
            <p:cNvSpPr>
              <a:spLocks/>
            </p:cNvSpPr>
            <p:nvPr/>
          </p:nvSpPr>
          <p:spPr bwMode="auto">
            <a:xfrm>
              <a:off x="4181475" y="2279650"/>
              <a:ext cx="9525" cy="22225"/>
            </a:xfrm>
            <a:custGeom>
              <a:avLst/>
              <a:gdLst>
                <a:gd name="T0" fmla="*/ 4 w 6"/>
                <a:gd name="T1" fmla="*/ 8 h 14"/>
                <a:gd name="T2" fmla="*/ 4 w 6"/>
                <a:gd name="T3" fmla="*/ 8 h 14"/>
                <a:gd name="T4" fmla="*/ 6 w 6"/>
                <a:gd name="T5" fmla="*/ 6 h 14"/>
                <a:gd name="T6" fmla="*/ 6 w 6"/>
                <a:gd name="T7" fmla="*/ 4 h 14"/>
                <a:gd name="T8" fmla="*/ 4 w 6"/>
                <a:gd name="T9" fmla="*/ 0 h 14"/>
                <a:gd name="T10" fmla="*/ 4 w 6"/>
                <a:gd name="T11" fmla="*/ 0 h 14"/>
                <a:gd name="T12" fmla="*/ 4 w 6"/>
                <a:gd name="T13" fmla="*/ 2 h 14"/>
                <a:gd name="T14" fmla="*/ 2 w 6"/>
                <a:gd name="T15" fmla="*/ 2 h 14"/>
                <a:gd name="T16" fmla="*/ 2 w 6"/>
                <a:gd name="T17" fmla="*/ 4 h 14"/>
                <a:gd name="T18" fmla="*/ 0 w 6"/>
                <a:gd name="T19" fmla="*/ 6 h 14"/>
                <a:gd name="T20" fmla="*/ 0 w 6"/>
                <a:gd name="T21" fmla="*/ 6 h 14"/>
                <a:gd name="T22" fmla="*/ 0 w 6"/>
                <a:gd name="T23" fmla="*/ 8 h 14"/>
                <a:gd name="T24" fmla="*/ 2 w 6"/>
                <a:gd name="T25" fmla="*/ 14 h 14"/>
                <a:gd name="T26" fmla="*/ 2 w 6"/>
                <a:gd name="T27" fmla="*/ 14 h 14"/>
                <a:gd name="T28" fmla="*/ 2 w 6"/>
                <a:gd name="T29" fmla="*/ 14 h 14"/>
                <a:gd name="T30" fmla="*/ 4 w 6"/>
                <a:gd name="T31" fmla="*/ 12 h 14"/>
                <a:gd name="T32" fmla="*/ 4 w 6"/>
                <a:gd name="T33" fmla="*/ 8 h 14"/>
                <a:gd name="T34" fmla="*/ 4 w 6"/>
                <a:gd name="T3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4">
                  <a:moveTo>
                    <a:pt x="4" y="8"/>
                  </a:moveTo>
                  <a:lnTo>
                    <a:pt x="4" y="8"/>
                  </a:lnTo>
                  <a:lnTo>
                    <a:pt x="6" y="6"/>
                  </a:lnTo>
                  <a:lnTo>
                    <a:pt x="6" y="4"/>
                  </a:lnTo>
                  <a:lnTo>
                    <a:pt x="4" y="0"/>
                  </a:lnTo>
                  <a:lnTo>
                    <a:pt x="4" y="0"/>
                  </a:lnTo>
                  <a:lnTo>
                    <a:pt x="4" y="2"/>
                  </a:lnTo>
                  <a:lnTo>
                    <a:pt x="2" y="2"/>
                  </a:lnTo>
                  <a:lnTo>
                    <a:pt x="2" y="4"/>
                  </a:lnTo>
                  <a:lnTo>
                    <a:pt x="0" y="6"/>
                  </a:lnTo>
                  <a:lnTo>
                    <a:pt x="0" y="6"/>
                  </a:lnTo>
                  <a:lnTo>
                    <a:pt x="0" y="8"/>
                  </a:lnTo>
                  <a:lnTo>
                    <a:pt x="2" y="14"/>
                  </a:lnTo>
                  <a:lnTo>
                    <a:pt x="2" y="14"/>
                  </a:lnTo>
                  <a:lnTo>
                    <a:pt x="2" y="14"/>
                  </a:lnTo>
                  <a:lnTo>
                    <a:pt x="4" y="12"/>
                  </a:lnTo>
                  <a:lnTo>
                    <a:pt x="4" y="8"/>
                  </a:lnTo>
                  <a:lnTo>
                    <a:pt x="4"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3" name="Freeform 300"/>
            <p:cNvSpPr>
              <a:spLocks/>
            </p:cNvSpPr>
            <p:nvPr/>
          </p:nvSpPr>
          <p:spPr bwMode="auto">
            <a:xfrm>
              <a:off x="3889375" y="2698750"/>
              <a:ext cx="25400" cy="31750"/>
            </a:xfrm>
            <a:custGeom>
              <a:avLst/>
              <a:gdLst>
                <a:gd name="T0" fmla="*/ 8 w 16"/>
                <a:gd name="T1" fmla="*/ 18 h 20"/>
                <a:gd name="T2" fmla="*/ 8 w 16"/>
                <a:gd name="T3" fmla="*/ 18 h 20"/>
                <a:gd name="T4" fmla="*/ 8 w 16"/>
                <a:gd name="T5" fmla="*/ 20 h 20"/>
                <a:gd name="T6" fmla="*/ 10 w 16"/>
                <a:gd name="T7" fmla="*/ 18 h 20"/>
                <a:gd name="T8" fmla="*/ 14 w 16"/>
                <a:gd name="T9" fmla="*/ 16 h 20"/>
                <a:gd name="T10" fmla="*/ 14 w 16"/>
                <a:gd name="T11" fmla="*/ 16 h 20"/>
                <a:gd name="T12" fmla="*/ 16 w 16"/>
                <a:gd name="T13" fmla="*/ 14 h 20"/>
                <a:gd name="T14" fmla="*/ 16 w 16"/>
                <a:gd name="T15" fmla="*/ 10 h 20"/>
                <a:gd name="T16" fmla="*/ 14 w 16"/>
                <a:gd name="T17" fmla="*/ 6 h 20"/>
                <a:gd name="T18" fmla="*/ 14 w 16"/>
                <a:gd name="T19" fmla="*/ 2 h 20"/>
                <a:gd name="T20" fmla="*/ 14 w 16"/>
                <a:gd name="T21" fmla="*/ 2 h 20"/>
                <a:gd name="T22" fmla="*/ 12 w 16"/>
                <a:gd name="T23" fmla="*/ 0 h 20"/>
                <a:gd name="T24" fmla="*/ 10 w 16"/>
                <a:gd name="T25" fmla="*/ 2 h 20"/>
                <a:gd name="T26" fmla="*/ 8 w 16"/>
                <a:gd name="T27" fmla="*/ 4 h 20"/>
                <a:gd name="T28" fmla="*/ 8 w 16"/>
                <a:gd name="T29" fmla="*/ 4 h 20"/>
                <a:gd name="T30" fmla="*/ 8 w 16"/>
                <a:gd name="T31" fmla="*/ 4 h 20"/>
                <a:gd name="T32" fmla="*/ 6 w 16"/>
                <a:gd name="T33" fmla="*/ 4 h 20"/>
                <a:gd name="T34" fmla="*/ 4 w 16"/>
                <a:gd name="T35" fmla="*/ 4 h 20"/>
                <a:gd name="T36" fmla="*/ 2 w 16"/>
                <a:gd name="T37" fmla="*/ 6 h 20"/>
                <a:gd name="T38" fmla="*/ 0 w 16"/>
                <a:gd name="T39" fmla="*/ 10 h 20"/>
                <a:gd name="T40" fmla="*/ 0 w 16"/>
                <a:gd name="T41" fmla="*/ 12 h 20"/>
                <a:gd name="T42" fmla="*/ 0 w 16"/>
                <a:gd name="T43" fmla="*/ 12 h 20"/>
                <a:gd name="T44" fmla="*/ 0 w 16"/>
                <a:gd name="T45" fmla="*/ 12 h 20"/>
                <a:gd name="T46" fmla="*/ 2 w 16"/>
                <a:gd name="T47" fmla="*/ 12 h 20"/>
                <a:gd name="T48" fmla="*/ 4 w 16"/>
                <a:gd name="T49" fmla="*/ 10 h 20"/>
                <a:gd name="T50" fmla="*/ 8 w 16"/>
                <a:gd name="T51" fmla="*/ 10 h 20"/>
                <a:gd name="T52" fmla="*/ 8 w 16"/>
                <a:gd name="T53" fmla="*/ 12 h 20"/>
                <a:gd name="T54" fmla="*/ 8 w 16"/>
                <a:gd name="T55" fmla="*/ 12 h 20"/>
                <a:gd name="T56" fmla="*/ 8 w 16"/>
                <a:gd name="T57" fmla="*/ 14 h 20"/>
                <a:gd name="T58" fmla="*/ 8 w 16"/>
                <a:gd name="T59" fmla="*/ 16 h 20"/>
                <a:gd name="T60" fmla="*/ 6 w 16"/>
                <a:gd name="T61" fmla="*/ 18 h 20"/>
                <a:gd name="T62" fmla="*/ 8 w 16"/>
                <a:gd name="T63" fmla="*/ 18 h 20"/>
                <a:gd name="T64" fmla="*/ 8 w 16"/>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20">
                  <a:moveTo>
                    <a:pt x="8" y="18"/>
                  </a:moveTo>
                  <a:lnTo>
                    <a:pt x="8" y="18"/>
                  </a:lnTo>
                  <a:lnTo>
                    <a:pt x="8" y="20"/>
                  </a:lnTo>
                  <a:lnTo>
                    <a:pt x="10" y="18"/>
                  </a:lnTo>
                  <a:lnTo>
                    <a:pt x="14" y="16"/>
                  </a:lnTo>
                  <a:lnTo>
                    <a:pt x="14" y="16"/>
                  </a:lnTo>
                  <a:lnTo>
                    <a:pt x="16" y="14"/>
                  </a:lnTo>
                  <a:lnTo>
                    <a:pt x="16" y="10"/>
                  </a:lnTo>
                  <a:lnTo>
                    <a:pt x="14" y="6"/>
                  </a:lnTo>
                  <a:lnTo>
                    <a:pt x="14" y="2"/>
                  </a:lnTo>
                  <a:lnTo>
                    <a:pt x="14" y="2"/>
                  </a:lnTo>
                  <a:lnTo>
                    <a:pt x="12" y="0"/>
                  </a:lnTo>
                  <a:lnTo>
                    <a:pt x="10" y="2"/>
                  </a:lnTo>
                  <a:lnTo>
                    <a:pt x="8" y="4"/>
                  </a:lnTo>
                  <a:lnTo>
                    <a:pt x="8" y="4"/>
                  </a:lnTo>
                  <a:lnTo>
                    <a:pt x="8" y="4"/>
                  </a:lnTo>
                  <a:lnTo>
                    <a:pt x="6" y="4"/>
                  </a:lnTo>
                  <a:lnTo>
                    <a:pt x="4" y="4"/>
                  </a:lnTo>
                  <a:lnTo>
                    <a:pt x="2" y="6"/>
                  </a:lnTo>
                  <a:lnTo>
                    <a:pt x="0" y="10"/>
                  </a:lnTo>
                  <a:lnTo>
                    <a:pt x="0" y="12"/>
                  </a:lnTo>
                  <a:lnTo>
                    <a:pt x="0" y="12"/>
                  </a:lnTo>
                  <a:lnTo>
                    <a:pt x="0" y="12"/>
                  </a:lnTo>
                  <a:lnTo>
                    <a:pt x="2" y="12"/>
                  </a:lnTo>
                  <a:lnTo>
                    <a:pt x="4" y="10"/>
                  </a:lnTo>
                  <a:lnTo>
                    <a:pt x="8" y="10"/>
                  </a:lnTo>
                  <a:lnTo>
                    <a:pt x="8" y="12"/>
                  </a:lnTo>
                  <a:lnTo>
                    <a:pt x="8" y="12"/>
                  </a:lnTo>
                  <a:lnTo>
                    <a:pt x="8" y="14"/>
                  </a:lnTo>
                  <a:lnTo>
                    <a:pt x="8" y="16"/>
                  </a:lnTo>
                  <a:lnTo>
                    <a:pt x="6" y="18"/>
                  </a:lnTo>
                  <a:lnTo>
                    <a:pt x="8" y="18"/>
                  </a:lnTo>
                  <a:lnTo>
                    <a:pt x="8"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4" name="Freeform 301"/>
            <p:cNvSpPr>
              <a:spLocks/>
            </p:cNvSpPr>
            <p:nvPr/>
          </p:nvSpPr>
          <p:spPr bwMode="auto">
            <a:xfrm>
              <a:off x="4083050" y="2447925"/>
              <a:ext cx="3175" cy="9525"/>
            </a:xfrm>
            <a:custGeom>
              <a:avLst/>
              <a:gdLst>
                <a:gd name="T0" fmla="*/ 0 w 2"/>
                <a:gd name="T1" fmla="*/ 6 h 6"/>
                <a:gd name="T2" fmla="*/ 0 w 2"/>
                <a:gd name="T3" fmla="*/ 6 h 6"/>
                <a:gd name="T4" fmla="*/ 2 w 2"/>
                <a:gd name="T5" fmla="*/ 6 h 6"/>
                <a:gd name="T6" fmla="*/ 2 w 2"/>
                <a:gd name="T7" fmla="*/ 4 h 6"/>
                <a:gd name="T8" fmla="*/ 2 w 2"/>
                <a:gd name="T9" fmla="*/ 2 h 6"/>
                <a:gd name="T10" fmla="*/ 0 w 2"/>
                <a:gd name="T11" fmla="*/ 0 h 6"/>
                <a:gd name="T12" fmla="*/ 0 w 2"/>
                <a:gd name="T13" fmla="*/ 0 h 6"/>
                <a:gd name="T14" fmla="*/ 0 w 2"/>
                <a:gd name="T15" fmla="*/ 4 h 6"/>
                <a:gd name="T16" fmla="*/ 0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lnTo>
                    <a:pt x="0" y="6"/>
                  </a:lnTo>
                  <a:lnTo>
                    <a:pt x="2" y="6"/>
                  </a:lnTo>
                  <a:lnTo>
                    <a:pt x="2" y="4"/>
                  </a:lnTo>
                  <a:lnTo>
                    <a:pt x="2" y="2"/>
                  </a:lnTo>
                  <a:lnTo>
                    <a:pt x="0" y="0"/>
                  </a:lnTo>
                  <a:lnTo>
                    <a:pt x="0" y="0"/>
                  </a:lnTo>
                  <a:lnTo>
                    <a:pt x="0" y="4"/>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5" name="Freeform 302"/>
            <p:cNvSpPr>
              <a:spLocks/>
            </p:cNvSpPr>
            <p:nvPr/>
          </p:nvSpPr>
          <p:spPr bwMode="auto">
            <a:xfrm>
              <a:off x="3994150" y="2908300"/>
              <a:ext cx="22225" cy="19050"/>
            </a:xfrm>
            <a:custGeom>
              <a:avLst/>
              <a:gdLst>
                <a:gd name="T0" fmla="*/ 2 w 14"/>
                <a:gd name="T1" fmla="*/ 4 h 12"/>
                <a:gd name="T2" fmla="*/ 2 w 14"/>
                <a:gd name="T3" fmla="*/ 4 h 12"/>
                <a:gd name="T4" fmla="*/ 0 w 14"/>
                <a:gd name="T5" fmla="*/ 8 h 12"/>
                <a:gd name="T6" fmla="*/ 4 w 14"/>
                <a:gd name="T7" fmla="*/ 12 h 12"/>
                <a:gd name="T8" fmla="*/ 8 w 14"/>
                <a:gd name="T9" fmla="*/ 12 h 12"/>
                <a:gd name="T10" fmla="*/ 10 w 14"/>
                <a:gd name="T11" fmla="*/ 12 h 12"/>
                <a:gd name="T12" fmla="*/ 12 w 14"/>
                <a:gd name="T13" fmla="*/ 8 h 12"/>
                <a:gd name="T14" fmla="*/ 12 w 14"/>
                <a:gd name="T15" fmla="*/ 8 h 12"/>
                <a:gd name="T16" fmla="*/ 14 w 14"/>
                <a:gd name="T17" fmla="*/ 6 h 12"/>
                <a:gd name="T18" fmla="*/ 14 w 14"/>
                <a:gd name="T19" fmla="*/ 4 h 12"/>
                <a:gd name="T20" fmla="*/ 10 w 14"/>
                <a:gd name="T21" fmla="*/ 0 h 12"/>
                <a:gd name="T22" fmla="*/ 6 w 14"/>
                <a:gd name="T23" fmla="*/ 0 h 12"/>
                <a:gd name="T24" fmla="*/ 4 w 14"/>
                <a:gd name="T25" fmla="*/ 0 h 12"/>
                <a:gd name="T26" fmla="*/ 2 w 14"/>
                <a:gd name="T27" fmla="*/ 4 h 12"/>
                <a:gd name="T28" fmla="*/ 2 w 14"/>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4"/>
                  </a:moveTo>
                  <a:lnTo>
                    <a:pt x="2" y="4"/>
                  </a:lnTo>
                  <a:lnTo>
                    <a:pt x="0" y="8"/>
                  </a:lnTo>
                  <a:lnTo>
                    <a:pt x="4" y="12"/>
                  </a:lnTo>
                  <a:lnTo>
                    <a:pt x="8" y="12"/>
                  </a:lnTo>
                  <a:lnTo>
                    <a:pt x="10" y="12"/>
                  </a:lnTo>
                  <a:lnTo>
                    <a:pt x="12" y="8"/>
                  </a:lnTo>
                  <a:lnTo>
                    <a:pt x="12" y="8"/>
                  </a:lnTo>
                  <a:lnTo>
                    <a:pt x="14" y="6"/>
                  </a:lnTo>
                  <a:lnTo>
                    <a:pt x="14" y="4"/>
                  </a:lnTo>
                  <a:lnTo>
                    <a:pt x="10" y="0"/>
                  </a:lnTo>
                  <a:lnTo>
                    <a:pt x="6" y="0"/>
                  </a:lnTo>
                  <a:lnTo>
                    <a:pt x="4" y="0"/>
                  </a:lnTo>
                  <a:lnTo>
                    <a:pt x="2" y="4"/>
                  </a:lnTo>
                  <a:lnTo>
                    <a:pt x="2"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6" name="Freeform 303"/>
            <p:cNvSpPr>
              <a:spLocks/>
            </p:cNvSpPr>
            <p:nvPr/>
          </p:nvSpPr>
          <p:spPr bwMode="auto">
            <a:xfrm>
              <a:off x="3898900" y="2638425"/>
              <a:ext cx="38100" cy="34925"/>
            </a:xfrm>
            <a:custGeom>
              <a:avLst/>
              <a:gdLst>
                <a:gd name="T0" fmla="*/ 0 w 24"/>
                <a:gd name="T1" fmla="*/ 20 h 22"/>
                <a:gd name="T2" fmla="*/ 0 w 24"/>
                <a:gd name="T3" fmla="*/ 20 h 22"/>
                <a:gd name="T4" fmla="*/ 0 w 24"/>
                <a:gd name="T5" fmla="*/ 22 h 22"/>
                <a:gd name="T6" fmla="*/ 2 w 24"/>
                <a:gd name="T7" fmla="*/ 22 h 22"/>
                <a:gd name="T8" fmla="*/ 6 w 24"/>
                <a:gd name="T9" fmla="*/ 20 h 22"/>
                <a:gd name="T10" fmla="*/ 20 w 24"/>
                <a:gd name="T11" fmla="*/ 18 h 22"/>
                <a:gd name="T12" fmla="*/ 20 w 24"/>
                <a:gd name="T13" fmla="*/ 18 h 22"/>
                <a:gd name="T14" fmla="*/ 24 w 24"/>
                <a:gd name="T15" fmla="*/ 16 h 22"/>
                <a:gd name="T16" fmla="*/ 22 w 24"/>
                <a:gd name="T17" fmla="*/ 12 h 22"/>
                <a:gd name="T18" fmla="*/ 20 w 24"/>
                <a:gd name="T19" fmla="*/ 8 h 22"/>
                <a:gd name="T20" fmla="*/ 14 w 24"/>
                <a:gd name="T21" fmla="*/ 6 h 22"/>
                <a:gd name="T22" fmla="*/ 14 w 24"/>
                <a:gd name="T23" fmla="*/ 6 h 22"/>
                <a:gd name="T24" fmla="*/ 10 w 24"/>
                <a:gd name="T25" fmla="*/ 4 h 22"/>
                <a:gd name="T26" fmla="*/ 8 w 24"/>
                <a:gd name="T27" fmla="*/ 2 h 22"/>
                <a:gd name="T28" fmla="*/ 6 w 24"/>
                <a:gd name="T29" fmla="*/ 0 h 22"/>
                <a:gd name="T30" fmla="*/ 2 w 24"/>
                <a:gd name="T31" fmla="*/ 2 h 22"/>
                <a:gd name="T32" fmla="*/ 2 w 24"/>
                <a:gd name="T33" fmla="*/ 2 h 22"/>
                <a:gd name="T34" fmla="*/ 0 w 24"/>
                <a:gd name="T35" fmla="*/ 4 h 22"/>
                <a:gd name="T36" fmla="*/ 0 w 24"/>
                <a:gd name="T37" fmla="*/ 6 h 22"/>
                <a:gd name="T38" fmla="*/ 6 w 24"/>
                <a:gd name="T39" fmla="*/ 8 h 22"/>
                <a:gd name="T40" fmla="*/ 6 w 24"/>
                <a:gd name="T41" fmla="*/ 8 h 22"/>
                <a:gd name="T42" fmla="*/ 8 w 24"/>
                <a:gd name="T43" fmla="*/ 10 h 22"/>
                <a:gd name="T44" fmla="*/ 8 w 24"/>
                <a:gd name="T45" fmla="*/ 12 h 22"/>
                <a:gd name="T46" fmla="*/ 6 w 24"/>
                <a:gd name="T47" fmla="*/ 14 h 22"/>
                <a:gd name="T48" fmla="*/ 6 w 24"/>
                <a:gd name="T49" fmla="*/ 16 h 22"/>
                <a:gd name="T50" fmla="*/ 6 w 24"/>
                <a:gd name="T51" fmla="*/ 16 h 22"/>
                <a:gd name="T52" fmla="*/ 6 w 24"/>
                <a:gd name="T53" fmla="*/ 16 h 22"/>
                <a:gd name="T54" fmla="*/ 4 w 24"/>
                <a:gd name="T55" fmla="*/ 16 h 22"/>
                <a:gd name="T56" fmla="*/ 0 w 24"/>
                <a:gd name="T57" fmla="*/ 18 h 22"/>
                <a:gd name="T58" fmla="*/ 0 w 24"/>
                <a:gd name="T59" fmla="*/ 20 h 22"/>
                <a:gd name="T60" fmla="*/ 0 w 24"/>
                <a:gd name="T6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2">
                  <a:moveTo>
                    <a:pt x="0" y="20"/>
                  </a:moveTo>
                  <a:lnTo>
                    <a:pt x="0" y="20"/>
                  </a:lnTo>
                  <a:lnTo>
                    <a:pt x="0" y="22"/>
                  </a:lnTo>
                  <a:lnTo>
                    <a:pt x="2" y="22"/>
                  </a:lnTo>
                  <a:lnTo>
                    <a:pt x="6" y="20"/>
                  </a:lnTo>
                  <a:lnTo>
                    <a:pt x="20" y="18"/>
                  </a:lnTo>
                  <a:lnTo>
                    <a:pt x="20" y="18"/>
                  </a:lnTo>
                  <a:lnTo>
                    <a:pt x="24" y="16"/>
                  </a:lnTo>
                  <a:lnTo>
                    <a:pt x="22" y="12"/>
                  </a:lnTo>
                  <a:lnTo>
                    <a:pt x="20" y="8"/>
                  </a:lnTo>
                  <a:lnTo>
                    <a:pt x="14" y="6"/>
                  </a:lnTo>
                  <a:lnTo>
                    <a:pt x="14" y="6"/>
                  </a:lnTo>
                  <a:lnTo>
                    <a:pt x="10" y="4"/>
                  </a:lnTo>
                  <a:lnTo>
                    <a:pt x="8" y="2"/>
                  </a:lnTo>
                  <a:lnTo>
                    <a:pt x="6" y="0"/>
                  </a:lnTo>
                  <a:lnTo>
                    <a:pt x="2" y="2"/>
                  </a:lnTo>
                  <a:lnTo>
                    <a:pt x="2" y="2"/>
                  </a:lnTo>
                  <a:lnTo>
                    <a:pt x="0" y="4"/>
                  </a:lnTo>
                  <a:lnTo>
                    <a:pt x="0" y="6"/>
                  </a:lnTo>
                  <a:lnTo>
                    <a:pt x="6" y="8"/>
                  </a:lnTo>
                  <a:lnTo>
                    <a:pt x="6" y="8"/>
                  </a:lnTo>
                  <a:lnTo>
                    <a:pt x="8" y="10"/>
                  </a:lnTo>
                  <a:lnTo>
                    <a:pt x="8" y="12"/>
                  </a:lnTo>
                  <a:lnTo>
                    <a:pt x="6" y="14"/>
                  </a:lnTo>
                  <a:lnTo>
                    <a:pt x="6" y="16"/>
                  </a:lnTo>
                  <a:lnTo>
                    <a:pt x="6" y="16"/>
                  </a:lnTo>
                  <a:lnTo>
                    <a:pt x="6" y="16"/>
                  </a:lnTo>
                  <a:lnTo>
                    <a:pt x="4" y="16"/>
                  </a:lnTo>
                  <a:lnTo>
                    <a:pt x="0" y="18"/>
                  </a:lnTo>
                  <a:lnTo>
                    <a:pt x="0" y="20"/>
                  </a:lnTo>
                  <a:lnTo>
                    <a:pt x="0"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7" name="Freeform 304"/>
            <p:cNvSpPr>
              <a:spLocks/>
            </p:cNvSpPr>
            <p:nvPr/>
          </p:nvSpPr>
          <p:spPr bwMode="auto">
            <a:xfrm>
              <a:off x="3914775" y="2679700"/>
              <a:ext cx="19050" cy="28575"/>
            </a:xfrm>
            <a:custGeom>
              <a:avLst/>
              <a:gdLst>
                <a:gd name="T0" fmla="*/ 10 w 12"/>
                <a:gd name="T1" fmla="*/ 0 h 18"/>
                <a:gd name="T2" fmla="*/ 10 w 12"/>
                <a:gd name="T3" fmla="*/ 0 h 18"/>
                <a:gd name="T4" fmla="*/ 8 w 12"/>
                <a:gd name="T5" fmla="*/ 4 h 18"/>
                <a:gd name="T6" fmla="*/ 4 w 12"/>
                <a:gd name="T7" fmla="*/ 8 h 18"/>
                <a:gd name="T8" fmla="*/ 0 w 12"/>
                <a:gd name="T9" fmla="*/ 12 h 18"/>
                <a:gd name="T10" fmla="*/ 0 w 12"/>
                <a:gd name="T11" fmla="*/ 18 h 18"/>
                <a:gd name="T12" fmla="*/ 0 w 12"/>
                <a:gd name="T13" fmla="*/ 18 h 18"/>
                <a:gd name="T14" fmla="*/ 2 w 12"/>
                <a:gd name="T15" fmla="*/ 18 h 18"/>
                <a:gd name="T16" fmla="*/ 4 w 12"/>
                <a:gd name="T17" fmla="*/ 16 h 18"/>
                <a:gd name="T18" fmla="*/ 8 w 12"/>
                <a:gd name="T19" fmla="*/ 10 h 18"/>
                <a:gd name="T20" fmla="*/ 12 w 12"/>
                <a:gd name="T21" fmla="*/ 2 h 18"/>
                <a:gd name="T22" fmla="*/ 12 w 12"/>
                <a:gd name="T23" fmla="*/ 0 h 18"/>
                <a:gd name="T24" fmla="*/ 10 w 12"/>
                <a:gd name="T25" fmla="*/ 0 h 18"/>
                <a:gd name="T26" fmla="*/ 10 w 12"/>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0" y="0"/>
                  </a:moveTo>
                  <a:lnTo>
                    <a:pt x="10" y="0"/>
                  </a:lnTo>
                  <a:lnTo>
                    <a:pt x="8" y="4"/>
                  </a:lnTo>
                  <a:lnTo>
                    <a:pt x="4" y="8"/>
                  </a:lnTo>
                  <a:lnTo>
                    <a:pt x="0" y="12"/>
                  </a:lnTo>
                  <a:lnTo>
                    <a:pt x="0" y="18"/>
                  </a:lnTo>
                  <a:lnTo>
                    <a:pt x="0" y="18"/>
                  </a:lnTo>
                  <a:lnTo>
                    <a:pt x="2" y="18"/>
                  </a:lnTo>
                  <a:lnTo>
                    <a:pt x="4" y="16"/>
                  </a:lnTo>
                  <a:lnTo>
                    <a:pt x="8" y="10"/>
                  </a:lnTo>
                  <a:lnTo>
                    <a:pt x="12" y="2"/>
                  </a:lnTo>
                  <a:lnTo>
                    <a:pt x="12" y="0"/>
                  </a:lnTo>
                  <a:lnTo>
                    <a:pt x="10" y="0"/>
                  </a:lnTo>
                  <a:lnTo>
                    <a:pt x="1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8" name="Freeform 305"/>
            <p:cNvSpPr>
              <a:spLocks/>
            </p:cNvSpPr>
            <p:nvPr/>
          </p:nvSpPr>
          <p:spPr bwMode="auto">
            <a:xfrm>
              <a:off x="3984625" y="2825750"/>
              <a:ext cx="25400" cy="31750"/>
            </a:xfrm>
            <a:custGeom>
              <a:avLst/>
              <a:gdLst>
                <a:gd name="T0" fmla="*/ 2 w 16"/>
                <a:gd name="T1" fmla="*/ 20 h 20"/>
                <a:gd name="T2" fmla="*/ 2 w 16"/>
                <a:gd name="T3" fmla="*/ 20 h 20"/>
                <a:gd name="T4" fmla="*/ 6 w 16"/>
                <a:gd name="T5" fmla="*/ 20 h 20"/>
                <a:gd name="T6" fmla="*/ 10 w 16"/>
                <a:gd name="T7" fmla="*/ 18 h 20"/>
                <a:gd name="T8" fmla="*/ 14 w 16"/>
                <a:gd name="T9" fmla="*/ 14 h 20"/>
                <a:gd name="T10" fmla="*/ 16 w 16"/>
                <a:gd name="T11" fmla="*/ 6 h 20"/>
                <a:gd name="T12" fmla="*/ 14 w 16"/>
                <a:gd name="T13" fmla="*/ 4 h 20"/>
                <a:gd name="T14" fmla="*/ 12 w 16"/>
                <a:gd name="T15" fmla="*/ 0 h 20"/>
                <a:gd name="T16" fmla="*/ 12 w 16"/>
                <a:gd name="T17" fmla="*/ 0 h 20"/>
                <a:gd name="T18" fmla="*/ 10 w 16"/>
                <a:gd name="T19" fmla="*/ 2 h 20"/>
                <a:gd name="T20" fmla="*/ 4 w 16"/>
                <a:gd name="T21" fmla="*/ 8 h 20"/>
                <a:gd name="T22" fmla="*/ 0 w 16"/>
                <a:gd name="T23" fmla="*/ 16 h 20"/>
                <a:gd name="T24" fmla="*/ 0 w 16"/>
                <a:gd name="T25" fmla="*/ 18 h 20"/>
                <a:gd name="T26" fmla="*/ 2 w 16"/>
                <a:gd name="T27" fmla="*/ 20 h 20"/>
                <a:gd name="T28" fmla="*/ 2 w 16"/>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0">
                  <a:moveTo>
                    <a:pt x="2" y="20"/>
                  </a:moveTo>
                  <a:lnTo>
                    <a:pt x="2" y="20"/>
                  </a:lnTo>
                  <a:lnTo>
                    <a:pt x="6" y="20"/>
                  </a:lnTo>
                  <a:lnTo>
                    <a:pt x="10" y="18"/>
                  </a:lnTo>
                  <a:lnTo>
                    <a:pt x="14" y="14"/>
                  </a:lnTo>
                  <a:lnTo>
                    <a:pt x="16" y="6"/>
                  </a:lnTo>
                  <a:lnTo>
                    <a:pt x="14" y="4"/>
                  </a:lnTo>
                  <a:lnTo>
                    <a:pt x="12" y="0"/>
                  </a:lnTo>
                  <a:lnTo>
                    <a:pt x="12" y="0"/>
                  </a:lnTo>
                  <a:lnTo>
                    <a:pt x="10" y="2"/>
                  </a:lnTo>
                  <a:lnTo>
                    <a:pt x="4" y="8"/>
                  </a:lnTo>
                  <a:lnTo>
                    <a:pt x="0" y="16"/>
                  </a:lnTo>
                  <a:lnTo>
                    <a:pt x="0" y="18"/>
                  </a:lnTo>
                  <a:lnTo>
                    <a:pt x="2" y="20"/>
                  </a:lnTo>
                  <a:lnTo>
                    <a:pt x="2"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59" name="Freeform 306"/>
            <p:cNvSpPr>
              <a:spLocks/>
            </p:cNvSpPr>
            <p:nvPr/>
          </p:nvSpPr>
          <p:spPr bwMode="auto">
            <a:xfrm>
              <a:off x="4060825" y="2441575"/>
              <a:ext cx="12700" cy="12700"/>
            </a:xfrm>
            <a:custGeom>
              <a:avLst/>
              <a:gdLst>
                <a:gd name="T0" fmla="*/ 6 w 8"/>
                <a:gd name="T1" fmla="*/ 8 h 8"/>
                <a:gd name="T2" fmla="*/ 6 w 8"/>
                <a:gd name="T3" fmla="*/ 8 h 8"/>
                <a:gd name="T4" fmla="*/ 8 w 8"/>
                <a:gd name="T5" fmla="*/ 8 h 8"/>
                <a:gd name="T6" fmla="*/ 8 w 8"/>
                <a:gd name="T7" fmla="*/ 8 h 8"/>
                <a:gd name="T8" fmla="*/ 6 w 8"/>
                <a:gd name="T9" fmla="*/ 4 h 8"/>
                <a:gd name="T10" fmla="*/ 4 w 8"/>
                <a:gd name="T11" fmla="*/ 2 h 8"/>
                <a:gd name="T12" fmla="*/ 2 w 8"/>
                <a:gd name="T13" fmla="*/ 0 h 8"/>
                <a:gd name="T14" fmla="*/ 2 w 8"/>
                <a:gd name="T15" fmla="*/ 0 h 8"/>
                <a:gd name="T16" fmla="*/ 0 w 8"/>
                <a:gd name="T17" fmla="*/ 2 h 8"/>
                <a:gd name="T18" fmla="*/ 0 w 8"/>
                <a:gd name="T19" fmla="*/ 4 h 8"/>
                <a:gd name="T20" fmla="*/ 2 w 8"/>
                <a:gd name="T21" fmla="*/ 8 h 8"/>
                <a:gd name="T22" fmla="*/ 6 w 8"/>
                <a:gd name="T23" fmla="*/ 8 h 8"/>
                <a:gd name="T24" fmla="*/ 6 w 8"/>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6" y="8"/>
                  </a:moveTo>
                  <a:lnTo>
                    <a:pt x="6" y="8"/>
                  </a:lnTo>
                  <a:lnTo>
                    <a:pt x="8" y="8"/>
                  </a:lnTo>
                  <a:lnTo>
                    <a:pt x="8" y="8"/>
                  </a:lnTo>
                  <a:lnTo>
                    <a:pt x="6" y="4"/>
                  </a:lnTo>
                  <a:lnTo>
                    <a:pt x="4" y="2"/>
                  </a:lnTo>
                  <a:lnTo>
                    <a:pt x="2" y="0"/>
                  </a:lnTo>
                  <a:lnTo>
                    <a:pt x="2" y="0"/>
                  </a:lnTo>
                  <a:lnTo>
                    <a:pt x="0" y="2"/>
                  </a:lnTo>
                  <a:lnTo>
                    <a:pt x="0" y="4"/>
                  </a:lnTo>
                  <a:lnTo>
                    <a:pt x="2" y="8"/>
                  </a:lnTo>
                  <a:lnTo>
                    <a:pt x="6" y="8"/>
                  </a:lnTo>
                  <a:lnTo>
                    <a:pt x="6"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0" name="Freeform 307"/>
            <p:cNvSpPr>
              <a:spLocks/>
            </p:cNvSpPr>
            <p:nvPr/>
          </p:nvSpPr>
          <p:spPr bwMode="auto">
            <a:xfrm>
              <a:off x="3905250" y="2463800"/>
              <a:ext cx="438150" cy="723900"/>
            </a:xfrm>
            <a:custGeom>
              <a:avLst/>
              <a:gdLst>
                <a:gd name="T0" fmla="*/ 16 w 276"/>
                <a:gd name="T1" fmla="*/ 88 h 456"/>
                <a:gd name="T2" fmla="*/ 14 w 276"/>
                <a:gd name="T3" fmla="*/ 100 h 456"/>
                <a:gd name="T4" fmla="*/ 18 w 276"/>
                <a:gd name="T5" fmla="*/ 108 h 456"/>
                <a:gd name="T6" fmla="*/ 20 w 276"/>
                <a:gd name="T7" fmla="*/ 116 h 456"/>
                <a:gd name="T8" fmla="*/ 24 w 276"/>
                <a:gd name="T9" fmla="*/ 128 h 456"/>
                <a:gd name="T10" fmla="*/ 20 w 276"/>
                <a:gd name="T11" fmla="*/ 154 h 456"/>
                <a:gd name="T12" fmla="*/ 16 w 276"/>
                <a:gd name="T13" fmla="*/ 182 h 456"/>
                <a:gd name="T14" fmla="*/ 28 w 276"/>
                <a:gd name="T15" fmla="*/ 152 h 456"/>
                <a:gd name="T16" fmla="*/ 34 w 276"/>
                <a:gd name="T17" fmla="*/ 150 h 456"/>
                <a:gd name="T18" fmla="*/ 48 w 276"/>
                <a:gd name="T19" fmla="*/ 144 h 456"/>
                <a:gd name="T20" fmla="*/ 54 w 276"/>
                <a:gd name="T21" fmla="*/ 168 h 456"/>
                <a:gd name="T22" fmla="*/ 38 w 276"/>
                <a:gd name="T23" fmla="*/ 198 h 456"/>
                <a:gd name="T24" fmla="*/ 44 w 276"/>
                <a:gd name="T25" fmla="*/ 208 h 456"/>
                <a:gd name="T26" fmla="*/ 64 w 276"/>
                <a:gd name="T27" fmla="*/ 206 h 456"/>
                <a:gd name="T28" fmla="*/ 90 w 276"/>
                <a:gd name="T29" fmla="*/ 204 h 456"/>
                <a:gd name="T30" fmla="*/ 100 w 276"/>
                <a:gd name="T31" fmla="*/ 204 h 456"/>
                <a:gd name="T32" fmla="*/ 106 w 276"/>
                <a:gd name="T33" fmla="*/ 246 h 456"/>
                <a:gd name="T34" fmla="*/ 116 w 276"/>
                <a:gd name="T35" fmla="*/ 250 h 456"/>
                <a:gd name="T36" fmla="*/ 110 w 276"/>
                <a:gd name="T37" fmla="*/ 270 h 456"/>
                <a:gd name="T38" fmla="*/ 106 w 276"/>
                <a:gd name="T39" fmla="*/ 286 h 456"/>
                <a:gd name="T40" fmla="*/ 84 w 276"/>
                <a:gd name="T41" fmla="*/ 286 h 456"/>
                <a:gd name="T42" fmla="*/ 52 w 276"/>
                <a:gd name="T43" fmla="*/ 310 h 456"/>
                <a:gd name="T44" fmla="*/ 74 w 276"/>
                <a:gd name="T45" fmla="*/ 306 h 456"/>
                <a:gd name="T46" fmla="*/ 74 w 276"/>
                <a:gd name="T47" fmla="*/ 332 h 456"/>
                <a:gd name="T48" fmla="*/ 32 w 276"/>
                <a:gd name="T49" fmla="*/ 358 h 456"/>
                <a:gd name="T50" fmla="*/ 52 w 276"/>
                <a:gd name="T51" fmla="*/ 370 h 456"/>
                <a:gd name="T52" fmla="*/ 84 w 276"/>
                <a:gd name="T53" fmla="*/ 378 h 456"/>
                <a:gd name="T54" fmla="*/ 118 w 276"/>
                <a:gd name="T55" fmla="*/ 374 h 456"/>
                <a:gd name="T56" fmla="*/ 112 w 276"/>
                <a:gd name="T57" fmla="*/ 392 h 456"/>
                <a:gd name="T58" fmla="*/ 68 w 276"/>
                <a:gd name="T59" fmla="*/ 396 h 456"/>
                <a:gd name="T60" fmla="*/ 54 w 276"/>
                <a:gd name="T61" fmla="*/ 416 h 456"/>
                <a:gd name="T62" fmla="*/ 30 w 276"/>
                <a:gd name="T63" fmla="*/ 442 h 456"/>
                <a:gd name="T64" fmla="*/ 26 w 276"/>
                <a:gd name="T65" fmla="*/ 452 h 456"/>
                <a:gd name="T66" fmla="*/ 48 w 276"/>
                <a:gd name="T67" fmla="*/ 446 h 456"/>
                <a:gd name="T68" fmla="*/ 90 w 276"/>
                <a:gd name="T69" fmla="*/ 444 h 456"/>
                <a:gd name="T70" fmla="*/ 120 w 276"/>
                <a:gd name="T71" fmla="*/ 420 h 456"/>
                <a:gd name="T72" fmla="*/ 150 w 276"/>
                <a:gd name="T73" fmla="*/ 422 h 456"/>
                <a:gd name="T74" fmla="*/ 182 w 276"/>
                <a:gd name="T75" fmla="*/ 416 h 456"/>
                <a:gd name="T76" fmla="*/ 220 w 276"/>
                <a:gd name="T77" fmla="*/ 418 h 456"/>
                <a:gd name="T78" fmla="*/ 256 w 276"/>
                <a:gd name="T79" fmla="*/ 400 h 456"/>
                <a:gd name="T80" fmla="*/ 242 w 276"/>
                <a:gd name="T81" fmla="*/ 386 h 456"/>
                <a:gd name="T82" fmla="*/ 242 w 276"/>
                <a:gd name="T83" fmla="*/ 376 h 456"/>
                <a:gd name="T84" fmla="*/ 262 w 276"/>
                <a:gd name="T85" fmla="*/ 362 h 456"/>
                <a:gd name="T86" fmla="*/ 276 w 276"/>
                <a:gd name="T87" fmla="*/ 326 h 456"/>
                <a:gd name="T88" fmla="*/ 228 w 276"/>
                <a:gd name="T89" fmla="*/ 312 h 456"/>
                <a:gd name="T90" fmla="*/ 228 w 276"/>
                <a:gd name="T91" fmla="*/ 294 h 456"/>
                <a:gd name="T92" fmla="*/ 216 w 276"/>
                <a:gd name="T93" fmla="*/ 270 h 456"/>
                <a:gd name="T94" fmla="*/ 206 w 276"/>
                <a:gd name="T95" fmla="*/ 238 h 456"/>
                <a:gd name="T96" fmla="*/ 168 w 276"/>
                <a:gd name="T97" fmla="*/ 202 h 456"/>
                <a:gd name="T98" fmla="*/ 130 w 276"/>
                <a:gd name="T99" fmla="*/ 144 h 456"/>
                <a:gd name="T100" fmla="*/ 106 w 276"/>
                <a:gd name="T101" fmla="*/ 140 h 456"/>
                <a:gd name="T102" fmla="*/ 124 w 276"/>
                <a:gd name="T103" fmla="*/ 128 h 456"/>
                <a:gd name="T104" fmla="*/ 126 w 276"/>
                <a:gd name="T105" fmla="*/ 118 h 456"/>
                <a:gd name="T106" fmla="*/ 146 w 276"/>
                <a:gd name="T107" fmla="*/ 54 h 456"/>
                <a:gd name="T108" fmla="*/ 74 w 276"/>
                <a:gd name="T109" fmla="*/ 60 h 456"/>
                <a:gd name="T110" fmla="*/ 76 w 276"/>
                <a:gd name="T111" fmla="*/ 44 h 456"/>
                <a:gd name="T112" fmla="*/ 104 w 276"/>
                <a:gd name="T113" fmla="*/ 0 h 456"/>
                <a:gd name="T114" fmla="*/ 66 w 276"/>
                <a:gd name="T115" fmla="*/ 6 h 456"/>
                <a:gd name="T116" fmla="*/ 40 w 276"/>
                <a:gd name="T117" fmla="*/ 10 h 456"/>
                <a:gd name="T118" fmla="*/ 30 w 276"/>
                <a:gd name="T119" fmla="*/ 22 h 456"/>
                <a:gd name="T120" fmla="*/ 30 w 276"/>
                <a:gd name="T121" fmla="*/ 38 h 456"/>
                <a:gd name="T122" fmla="*/ 16 w 276"/>
                <a:gd name="T123" fmla="*/ 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456">
                  <a:moveTo>
                    <a:pt x="14" y="68"/>
                  </a:moveTo>
                  <a:lnTo>
                    <a:pt x="14" y="68"/>
                  </a:lnTo>
                  <a:lnTo>
                    <a:pt x="16" y="72"/>
                  </a:lnTo>
                  <a:lnTo>
                    <a:pt x="20" y="74"/>
                  </a:lnTo>
                  <a:lnTo>
                    <a:pt x="22" y="76"/>
                  </a:lnTo>
                  <a:lnTo>
                    <a:pt x="20" y="80"/>
                  </a:lnTo>
                  <a:lnTo>
                    <a:pt x="20" y="80"/>
                  </a:lnTo>
                  <a:lnTo>
                    <a:pt x="18" y="84"/>
                  </a:lnTo>
                  <a:lnTo>
                    <a:pt x="16" y="86"/>
                  </a:lnTo>
                  <a:lnTo>
                    <a:pt x="16" y="88"/>
                  </a:lnTo>
                  <a:lnTo>
                    <a:pt x="16" y="90"/>
                  </a:lnTo>
                  <a:lnTo>
                    <a:pt x="16" y="90"/>
                  </a:lnTo>
                  <a:lnTo>
                    <a:pt x="18" y="92"/>
                  </a:lnTo>
                  <a:lnTo>
                    <a:pt x="16" y="92"/>
                  </a:lnTo>
                  <a:lnTo>
                    <a:pt x="14" y="94"/>
                  </a:lnTo>
                  <a:lnTo>
                    <a:pt x="12" y="96"/>
                  </a:lnTo>
                  <a:lnTo>
                    <a:pt x="14" y="96"/>
                  </a:lnTo>
                  <a:lnTo>
                    <a:pt x="14" y="96"/>
                  </a:lnTo>
                  <a:lnTo>
                    <a:pt x="16" y="98"/>
                  </a:lnTo>
                  <a:lnTo>
                    <a:pt x="14" y="100"/>
                  </a:lnTo>
                  <a:lnTo>
                    <a:pt x="10" y="102"/>
                  </a:lnTo>
                  <a:lnTo>
                    <a:pt x="6" y="102"/>
                  </a:lnTo>
                  <a:lnTo>
                    <a:pt x="6" y="102"/>
                  </a:lnTo>
                  <a:lnTo>
                    <a:pt x="2" y="102"/>
                  </a:lnTo>
                  <a:lnTo>
                    <a:pt x="0" y="104"/>
                  </a:lnTo>
                  <a:lnTo>
                    <a:pt x="2" y="108"/>
                  </a:lnTo>
                  <a:lnTo>
                    <a:pt x="10" y="108"/>
                  </a:lnTo>
                  <a:lnTo>
                    <a:pt x="10" y="108"/>
                  </a:lnTo>
                  <a:lnTo>
                    <a:pt x="16" y="106"/>
                  </a:lnTo>
                  <a:lnTo>
                    <a:pt x="18" y="108"/>
                  </a:lnTo>
                  <a:lnTo>
                    <a:pt x="16" y="108"/>
                  </a:lnTo>
                  <a:lnTo>
                    <a:pt x="12" y="110"/>
                  </a:lnTo>
                  <a:lnTo>
                    <a:pt x="12" y="110"/>
                  </a:lnTo>
                  <a:lnTo>
                    <a:pt x="8" y="110"/>
                  </a:lnTo>
                  <a:lnTo>
                    <a:pt x="8" y="112"/>
                  </a:lnTo>
                  <a:lnTo>
                    <a:pt x="14" y="114"/>
                  </a:lnTo>
                  <a:lnTo>
                    <a:pt x="14" y="114"/>
                  </a:lnTo>
                  <a:lnTo>
                    <a:pt x="16" y="114"/>
                  </a:lnTo>
                  <a:lnTo>
                    <a:pt x="18" y="116"/>
                  </a:lnTo>
                  <a:lnTo>
                    <a:pt x="20" y="116"/>
                  </a:lnTo>
                  <a:lnTo>
                    <a:pt x="26" y="114"/>
                  </a:lnTo>
                  <a:lnTo>
                    <a:pt x="26" y="114"/>
                  </a:lnTo>
                  <a:lnTo>
                    <a:pt x="32" y="106"/>
                  </a:lnTo>
                  <a:lnTo>
                    <a:pt x="30" y="112"/>
                  </a:lnTo>
                  <a:lnTo>
                    <a:pt x="30" y="112"/>
                  </a:lnTo>
                  <a:lnTo>
                    <a:pt x="28" y="116"/>
                  </a:lnTo>
                  <a:lnTo>
                    <a:pt x="26" y="122"/>
                  </a:lnTo>
                  <a:lnTo>
                    <a:pt x="26" y="124"/>
                  </a:lnTo>
                  <a:lnTo>
                    <a:pt x="24" y="128"/>
                  </a:lnTo>
                  <a:lnTo>
                    <a:pt x="24" y="128"/>
                  </a:lnTo>
                  <a:lnTo>
                    <a:pt x="22" y="130"/>
                  </a:lnTo>
                  <a:lnTo>
                    <a:pt x="22" y="132"/>
                  </a:lnTo>
                  <a:lnTo>
                    <a:pt x="22" y="136"/>
                  </a:lnTo>
                  <a:lnTo>
                    <a:pt x="20" y="142"/>
                  </a:lnTo>
                  <a:lnTo>
                    <a:pt x="20" y="142"/>
                  </a:lnTo>
                  <a:lnTo>
                    <a:pt x="18" y="146"/>
                  </a:lnTo>
                  <a:lnTo>
                    <a:pt x="18" y="148"/>
                  </a:lnTo>
                  <a:lnTo>
                    <a:pt x="20" y="150"/>
                  </a:lnTo>
                  <a:lnTo>
                    <a:pt x="20" y="154"/>
                  </a:lnTo>
                  <a:lnTo>
                    <a:pt x="20" y="154"/>
                  </a:lnTo>
                  <a:lnTo>
                    <a:pt x="20" y="158"/>
                  </a:lnTo>
                  <a:lnTo>
                    <a:pt x="24" y="156"/>
                  </a:lnTo>
                  <a:lnTo>
                    <a:pt x="24" y="156"/>
                  </a:lnTo>
                  <a:lnTo>
                    <a:pt x="24" y="156"/>
                  </a:lnTo>
                  <a:lnTo>
                    <a:pt x="24" y="158"/>
                  </a:lnTo>
                  <a:lnTo>
                    <a:pt x="20" y="166"/>
                  </a:lnTo>
                  <a:lnTo>
                    <a:pt x="16" y="176"/>
                  </a:lnTo>
                  <a:lnTo>
                    <a:pt x="16" y="180"/>
                  </a:lnTo>
                  <a:lnTo>
                    <a:pt x="16" y="182"/>
                  </a:lnTo>
                  <a:lnTo>
                    <a:pt x="16" y="182"/>
                  </a:lnTo>
                  <a:lnTo>
                    <a:pt x="20" y="182"/>
                  </a:lnTo>
                  <a:lnTo>
                    <a:pt x="22" y="180"/>
                  </a:lnTo>
                  <a:lnTo>
                    <a:pt x="24" y="174"/>
                  </a:lnTo>
                  <a:lnTo>
                    <a:pt x="26" y="164"/>
                  </a:lnTo>
                  <a:lnTo>
                    <a:pt x="28" y="160"/>
                  </a:lnTo>
                  <a:lnTo>
                    <a:pt x="30" y="158"/>
                  </a:lnTo>
                  <a:lnTo>
                    <a:pt x="30" y="158"/>
                  </a:lnTo>
                  <a:lnTo>
                    <a:pt x="32" y="156"/>
                  </a:lnTo>
                  <a:lnTo>
                    <a:pt x="32" y="154"/>
                  </a:lnTo>
                  <a:lnTo>
                    <a:pt x="28" y="152"/>
                  </a:lnTo>
                  <a:lnTo>
                    <a:pt x="28" y="148"/>
                  </a:lnTo>
                  <a:lnTo>
                    <a:pt x="28" y="144"/>
                  </a:lnTo>
                  <a:lnTo>
                    <a:pt x="30" y="142"/>
                  </a:lnTo>
                  <a:lnTo>
                    <a:pt x="30" y="142"/>
                  </a:lnTo>
                  <a:lnTo>
                    <a:pt x="32" y="142"/>
                  </a:lnTo>
                  <a:lnTo>
                    <a:pt x="32" y="144"/>
                  </a:lnTo>
                  <a:lnTo>
                    <a:pt x="32" y="148"/>
                  </a:lnTo>
                  <a:lnTo>
                    <a:pt x="32" y="150"/>
                  </a:lnTo>
                  <a:lnTo>
                    <a:pt x="34" y="150"/>
                  </a:lnTo>
                  <a:lnTo>
                    <a:pt x="34" y="150"/>
                  </a:lnTo>
                  <a:lnTo>
                    <a:pt x="36" y="152"/>
                  </a:lnTo>
                  <a:lnTo>
                    <a:pt x="38" y="150"/>
                  </a:lnTo>
                  <a:lnTo>
                    <a:pt x="38" y="148"/>
                  </a:lnTo>
                  <a:lnTo>
                    <a:pt x="40" y="150"/>
                  </a:lnTo>
                  <a:lnTo>
                    <a:pt x="40" y="150"/>
                  </a:lnTo>
                  <a:lnTo>
                    <a:pt x="42" y="150"/>
                  </a:lnTo>
                  <a:lnTo>
                    <a:pt x="44" y="150"/>
                  </a:lnTo>
                  <a:lnTo>
                    <a:pt x="44" y="146"/>
                  </a:lnTo>
                  <a:lnTo>
                    <a:pt x="46" y="144"/>
                  </a:lnTo>
                  <a:lnTo>
                    <a:pt x="48" y="144"/>
                  </a:lnTo>
                  <a:lnTo>
                    <a:pt x="52" y="144"/>
                  </a:lnTo>
                  <a:lnTo>
                    <a:pt x="58" y="148"/>
                  </a:lnTo>
                  <a:lnTo>
                    <a:pt x="58" y="148"/>
                  </a:lnTo>
                  <a:lnTo>
                    <a:pt x="50" y="150"/>
                  </a:lnTo>
                  <a:lnTo>
                    <a:pt x="46" y="152"/>
                  </a:lnTo>
                  <a:lnTo>
                    <a:pt x="44" y="154"/>
                  </a:lnTo>
                  <a:lnTo>
                    <a:pt x="46" y="158"/>
                  </a:lnTo>
                  <a:lnTo>
                    <a:pt x="52" y="164"/>
                  </a:lnTo>
                  <a:lnTo>
                    <a:pt x="52" y="164"/>
                  </a:lnTo>
                  <a:lnTo>
                    <a:pt x="54" y="168"/>
                  </a:lnTo>
                  <a:lnTo>
                    <a:pt x="54" y="172"/>
                  </a:lnTo>
                  <a:lnTo>
                    <a:pt x="52" y="180"/>
                  </a:lnTo>
                  <a:lnTo>
                    <a:pt x="46" y="186"/>
                  </a:lnTo>
                  <a:lnTo>
                    <a:pt x="44" y="190"/>
                  </a:lnTo>
                  <a:lnTo>
                    <a:pt x="44" y="196"/>
                  </a:lnTo>
                  <a:lnTo>
                    <a:pt x="44" y="196"/>
                  </a:lnTo>
                  <a:lnTo>
                    <a:pt x="44" y="200"/>
                  </a:lnTo>
                  <a:lnTo>
                    <a:pt x="42" y="200"/>
                  </a:lnTo>
                  <a:lnTo>
                    <a:pt x="40" y="198"/>
                  </a:lnTo>
                  <a:lnTo>
                    <a:pt x="38" y="198"/>
                  </a:lnTo>
                  <a:lnTo>
                    <a:pt x="36" y="198"/>
                  </a:lnTo>
                  <a:lnTo>
                    <a:pt x="36" y="198"/>
                  </a:lnTo>
                  <a:lnTo>
                    <a:pt x="36" y="200"/>
                  </a:lnTo>
                  <a:lnTo>
                    <a:pt x="36" y="204"/>
                  </a:lnTo>
                  <a:lnTo>
                    <a:pt x="40" y="210"/>
                  </a:lnTo>
                  <a:lnTo>
                    <a:pt x="44" y="214"/>
                  </a:lnTo>
                  <a:lnTo>
                    <a:pt x="46" y="214"/>
                  </a:lnTo>
                  <a:lnTo>
                    <a:pt x="44" y="210"/>
                  </a:lnTo>
                  <a:lnTo>
                    <a:pt x="44" y="210"/>
                  </a:lnTo>
                  <a:lnTo>
                    <a:pt x="44" y="208"/>
                  </a:lnTo>
                  <a:lnTo>
                    <a:pt x="44" y="206"/>
                  </a:lnTo>
                  <a:lnTo>
                    <a:pt x="46" y="204"/>
                  </a:lnTo>
                  <a:lnTo>
                    <a:pt x="48" y="204"/>
                  </a:lnTo>
                  <a:lnTo>
                    <a:pt x="54" y="208"/>
                  </a:lnTo>
                  <a:lnTo>
                    <a:pt x="60" y="212"/>
                  </a:lnTo>
                  <a:lnTo>
                    <a:pt x="60" y="212"/>
                  </a:lnTo>
                  <a:lnTo>
                    <a:pt x="62" y="214"/>
                  </a:lnTo>
                  <a:lnTo>
                    <a:pt x="64" y="214"/>
                  </a:lnTo>
                  <a:lnTo>
                    <a:pt x="64" y="206"/>
                  </a:lnTo>
                  <a:lnTo>
                    <a:pt x="64" y="206"/>
                  </a:lnTo>
                  <a:lnTo>
                    <a:pt x="64" y="204"/>
                  </a:lnTo>
                  <a:lnTo>
                    <a:pt x="64" y="204"/>
                  </a:lnTo>
                  <a:lnTo>
                    <a:pt x="70" y="206"/>
                  </a:lnTo>
                  <a:lnTo>
                    <a:pt x="76" y="210"/>
                  </a:lnTo>
                  <a:lnTo>
                    <a:pt x="80" y="210"/>
                  </a:lnTo>
                  <a:lnTo>
                    <a:pt x="82" y="206"/>
                  </a:lnTo>
                  <a:lnTo>
                    <a:pt x="82" y="206"/>
                  </a:lnTo>
                  <a:lnTo>
                    <a:pt x="86" y="202"/>
                  </a:lnTo>
                  <a:lnTo>
                    <a:pt x="88" y="204"/>
                  </a:lnTo>
                  <a:lnTo>
                    <a:pt x="90" y="204"/>
                  </a:lnTo>
                  <a:lnTo>
                    <a:pt x="92" y="202"/>
                  </a:lnTo>
                  <a:lnTo>
                    <a:pt x="92" y="202"/>
                  </a:lnTo>
                  <a:lnTo>
                    <a:pt x="94" y="200"/>
                  </a:lnTo>
                  <a:lnTo>
                    <a:pt x="100" y="198"/>
                  </a:lnTo>
                  <a:lnTo>
                    <a:pt x="102" y="198"/>
                  </a:lnTo>
                  <a:lnTo>
                    <a:pt x="104" y="200"/>
                  </a:lnTo>
                  <a:lnTo>
                    <a:pt x="104" y="202"/>
                  </a:lnTo>
                  <a:lnTo>
                    <a:pt x="104" y="202"/>
                  </a:lnTo>
                  <a:lnTo>
                    <a:pt x="100" y="204"/>
                  </a:lnTo>
                  <a:lnTo>
                    <a:pt x="100" y="204"/>
                  </a:lnTo>
                  <a:lnTo>
                    <a:pt x="94" y="212"/>
                  </a:lnTo>
                  <a:lnTo>
                    <a:pt x="94" y="212"/>
                  </a:lnTo>
                  <a:lnTo>
                    <a:pt x="90" y="218"/>
                  </a:lnTo>
                  <a:lnTo>
                    <a:pt x="88" y="224"/>
                  </a:lnTo>
                  <a:lnTo>
                    <a:pt x="90" y="228"/>
                  </a:lnTo>
                  <a:lnTo>
                    <a:pt x="92" y="230"/>
                  </a:lnTo>
                  <a:lnTo>
                    <a:pt x="98" y="236"/>
                  </a:lnTo>
                  <a:lnTo>
                    <a:pt x="104" y="242"/>
                  </a:lnTo>
                  <a:lnTo>
                    <a:pt x="104" y="242"/>
                  </a:lnTo>
                  <a:lnTo>
                    <a:pt x="106" y="246"/>
                  </a:lnTo>
                  <a:lnTo>
                    <a:pt x="108" y="244"/>
                  </a:lnTo>
                  <a:lnTo>
                    <a:pt x="110" y="242"/>
                  </a:lnTo>
                  <a:lnTo>
                    <a:pt x="112" y="240"/>
                  </a:lnTo>
                  <a:lnTo>
                    <a:pt x="114" y="240"/>
                  </a:lnTo>
                  <a:lnTo>
                    <a:pt x="114" y="240"/>
                  </a:lnTo>
                  <a:lnTo>
                    <a:pt x="118" y="242"/>
                  </a:lnTo>
                  <a:lnTo>
                    <a:pt x="116" y="244"/>
                  </a:lnTo>
                  <a:lnTo>
                    <a:pt x="114" y="248"/>
                  </a:lnTo>
                  <a:lnTo>
                    <a:pt x="116" y="250"/>
                  </a:lnTo>
                  <a:lnTo>
                    <a:pt x="116" y="250"/>
                  </a:lnTo>
                  <a:lnTo>
                    <a:pt x="116" y="250"/>
                  </a:lnTo>
                  <a:lnTo>
                    <a:pt x="116" y="252"/>
                  </a:lnTo>
                  <a:lnTo>
                    <a:pt x="112" y="256"/>
                  </a:lnTo>
                  <a:lnTo>
                    <a:pt x="108" y="260"/>
                  </a:lnTo>
                  <a:lnTo>
                    <a:pt x="110" y="262"/>
                  </a:lnTo>
                  <a:lnTo>
                    <a:pt x="112" y="264"/>
                  </a:lnTo>
                  <a:lnTo>
                    <a:pt x="112" y="264"/>
                  </a:lnTo>
                  <a:lnTo>
                    <a:pt x="114" y="264"/>
                  </a:lnTo>
                  <a:lnTo>
                    <a:pt x="110" y="266"/>
                  </a:lnTo>
                  <a:lnTo>
                    <a:pt x="110" y="270"/>
                  </a:lnTo>
                  <a:lnTo>
                    <a:pt x="110" y="274"/>
                  </a:lnTo>
                  <a:lnTo>
                    <a:pt x="112" y="280"/>
                  </a:lnTo>
                  <a:lnTo>
                    <a:pt x="112" y="280"/>
                  </a:lnTo>
                  <a:lnTo>
                    <a:pt x="116" y="286"/>
                  </a:lnTo>
                  <a:lnTo>
                    <a:pt x="112" y="284"/>
                  </a:lnTo>
                  <a:lnTo>
                    <a:pt x="112" y="284"/>
                  </a:lnTo>
                  <a:lnTo>
                    <a:pt x="110" y="282"/>
                  </a:lnTo>
                  <a:lnTo>
                    <a:pt x="106" y="280"/>
                  </a:lnTo>
                  <a:lnTo>
                    <a:pt x="104" y="282"/>
                  </a:lnTo>
                  <a:lnTo>
                    <a:pt x="106" y="286"/>
                  </a:lnTo>
                  <a:lnTo>
                    <a:pt x="106" y="286"/>
                  </a:lnTo>
                  <a:lnTo>
                    <a:pt x="108" y="288"/>
                  </a:lnTo>
                  <a:lnTo>
                    <a:pt x="106" y="286"/>
                  </a:lnTo>
                  <a:lnTo>
                    <a:pt x="100" y="284"/>
                  </a:lnTo>
                  <a:lnTo>
                    <a:pt x="98" y="284"/>
                  </a:lnTo>
                  <a:lnTo>
                    <a:pt x="94" y="286"/>
                  </a:lnTo>
                  <a:lnTo>
                    <a:pt x="94" y="286"/>
                  </a:lnTo>
                  <a:lnTo>
                    <a:pt x="90" y="288"/>
                  </a:lnTo>
                  <a:lnTo>
                    <a:pt x="86" y="286"/>
                  </a:lnTo>
                  <a:lnTo>
                    <a:pt x="84" y="286"/>
                  </a:lnTo>
                  <a:lnTo>
                    <a:pt x="82" y="286"/>
                  </a:lnTo>
                  <a:lnTo>
                    <a:pt x="82" y="286"/>
                  </a:lnTo>
                  <a:lnTo>
                    <a:pt x="76" y="288"/>
                  </a:lnTo>
                  <a:lnTo>
                    <a:pt x="72" y="290"/>
                  </a:lnTo>
                  <a:lnTo>
                    <a:pt x="68" y="294"/>
                  </a:lnTo>
                  <a:lnTo>
                    <a:pt x="68" y="294"/>
                  </a:lnTo>
                  <a:lnTo>
                    <a:pt x="64" y="300"/>
                  </a:lnTo>
                  <a:lnTo>
                    <a:pt x="60" y="304"/>
                  </a:lnTo>
                  <a:lnTo>
                    <a:pt x="56" y="306"/>
                  </a:lnTo>
                  <a:lnTo>
                    <a:pt x="52" y="310"/>
                  </a:lnTo>
                  <a:lnTo>
                    <a:pt x="52" y="310"/>
                  </a:lnTo>
                  <a:lnTo>
                    <a:pt x="50" y="314"/>
                  </a:lnTo>
                  <a:lnTo>
                    <a:pt x="50" y="314"/>
                  </a:lnTo>
                  <a:lnTo>
                    <a:pt x="54" y="312"/>
                  </a:lnTo>
                  <a:lnTo>
                    <a:pt x="58" y="312"/>
                  </a:lnTo>
                  <a:lnTo>
                    <a:pt x="58" y="312"/>
                  </a:lnTo>
                  <a:lnTo>
                    <a:pt x="62" y="312"/>
                  </a:lnTo>
                  <a:lnTo>
                    <a:pt x="68" y="308"/>
                  </a:lnTo>
                  <a:lnTo>
                    <a:pt x="74" y="306"/>
                  </a:lnTo>
                  <a:lnTo>
                    <a:pt x="74" y="306"/>
                  </a:lnTo>
                  <a:lnTo>
                    <a:pt x="74" y="308"/>
                  </a:lnTo>
                  <a:lnTo>
                    <a:pt x="74" y="308"/>
                  </a:lnTo>
                  <a:lnTo>
                    <a:pt x="72" y="312"/>
                  </a:lnTo>
                  <a:lnTo>
                    <a:pt x="74" y="314"/>
                  </a:lnTo>
                  <a:lnTo>
                    <a:pt x="76" y="314"/>
                  </a:lnTo>
                  <a:lnTo>
                    <a:pt x="74" y="318"/>
                  </a:lnTo>
                  <a:lnTo>
                    <a:pt x="74" y="318"/>
                  </a:lnTo>
                  <a:lnTo>
                    <a:pt x="74" y="324"/>
                  </a:lnTo>
                  <a:lnTo>
                    <a:pt x="74" y="330"/>
                  </a:lnTo>
                  <a:lnTo>
                    <a:pt x="74" y="332"/>
                  </a:lnTo>
                  <a:lnTo>
                    <a:pt x="72" y="336"/>
                  </a:lnTo>
                  <a:lnTo>
                    <a:pt x="68" y="340"/>
                  </a:lnTo>
                  <a:lnTo>
                    <a:pt x="62" y="344"/>
                  </a:lnTo>
                  <a:lnTo>
                    <a:pt x="62" y="344"/>
                  </a:lnTo>
                  <a:lnTo>
                    <a:pt x="52" y="350"/>
                  </a:lnTo>
                  <a:lnTo>
                    <a:pt x="44" y="352"/>
                  </a:lnTo>
                  <a:lnTo>
                    <a:pt x="38" y="352"/>
                  </a:lnTo>
                  <a:lnTo>
                    <a:pt x="34" y="356"/>
                  </a:lnTo>
                  <a:lnTo>
                    <a:pt x="34" y="356"/>
                  </a:lnTo>
                  <a:lnTo>
                    <a:pt x="32" y="358"/>
                  </a:lnTo>
                  <a:lnTo>
                    <a:pt x="32" y="360"/>
                  </a:lnTo>
                  <a:lnTo>
                    <a:pt x="34" y="362"/>
                  </a:lnTo>
                  <a:lnTo>
                    <a:pt x="38" y="362"/>
                  </a:lnTo>
                  <a:lnTo>
                    <a:pt x="36" y="366"/>
                  </a:lnTo>
                  <a:lnTo>
                    <a:pt x="36" y="366"/>
                  </a:lnTo>
                  <a:lnTo>
                    <a:pt x="36" y="368"/>
                  </a:lnTo>
                  <a:lnTo>
                    <a:pt x="38" y="372"/>
                  </a:lnTo>
                  <a:lnTo>
                    <a:pt x="44" y="372"/>
                  </a:lnTo>
                  <a:lnTo>
                    <a:pt x="52" y="370"/>
                  </a:lnTo>
                  <a:lnTo>
                    <a:pt x="52" y="370"/>
                  </a:lnTo>
                  <a:lnTo>
                    <a:pt x="58" y="368"/>
                  </a:lnTo>
                  <a:lnTo>
                    <a:pt x="64" y="368"/>
                  </a:lnTo>
                  <a:lnTo>
                    <a:pt x="66" y="370"/>
                  </a:lnTo>
                  <a:lnTo>
                    <a:pt x="66" y="374"/>
                  </a:lnTo>
                  <a:lnTo>
                    <a:pt x="66" y="374"/>
                  </a:lnTo>
                  <a:lnTo>
                    <a:pt x="66" y="376"/>
                  </a:lnTo>
                  <a:lnTo>
                    <a:pt x="68" y="378"/>
                  </a:lnTo>
                  <a:lnTo>
                    <a:pt x="72" y="376"/>
                  </a:lnTo>
                  <a:lnTo>
                    <a:pt x="80" y="376"/>
                  </a:lnTo>
                  <a:lnTo>
                    <a:pt x="84" y="378"/>
                  </a:lnTo>
                  <a:lnTo>
                    <a:pt x="90" y="380"/>
                  </a:lnTo>
                  <a:lnTo>
                    <a:pt x="90" y="380"/>
                  </a:lnTo>
                  <a:lnTo>
                    <a:pt x="94" y="384"/>
                  </a:lnTo>
                  <a:lnTo>
                    <a:pt x="98" y="386"/>
                  </a:lnTo>
                  <a:lnTo>
                    <a:pt x="100" y="386"/>
                  </a:lnTo>
                  <a:lnTo>
                    <a:pt x="104" y="384"/>
                  </a:lnTo>
                  <a:lnTo>
                    <a:pt x="110" y="378"/>
                  </a:lnTo>
                  <a:lnTo>
                    <a:pt x="114" y="376"/>
                  </a:lnTo>
                  <a:lnTo>
                    <a:pt x="114" y="376"/>
                  </a:lnTo>
                  <a:lnTo>
                    <a:pt x="118" y="374"/>
                  </a:lnTo>
                  <a:lnTo>
                    <a:pt x="122" y="372"/>
                  </a:lnTo>
                  <a:lnTo>
                    <a:pt x="126" y="368"/>
                  </a:lnTo>
                  <a:lnTo>
                    <a:pt x="132" y="366"/>
                  </a:lnTo>
                  <a:lnTo>
                    <a:pt x="132" y="366"/>
                  </a:lnTo>
                  <a:lnTo>
                    <a:pt x="130" y="370"/>
                  </a:lnTo>
                  <a:lnTo>
                    <a:pt x="126" y="374"/>
                  </a:lnTo>
                  <a:lnTo>
                    <a:pt x="126" y="374"/>
                  </a:lnTo>
                  <a:lnTo>
                    <a:pt x="116" y="384"/>
                  </a:lnTo>
                  <a:lnTo>
                    <a:pt x="112" y="390"/>
                  </a:lnTo>
                  <a:lnTo>
                    <a:pt x="112" y="392"/>
                  </a:lnTo>
                  <a:lnTo>
                    <a:pt x="106" y="394"/>
                  </a:lnTo>
                  <a:lnTo>
                    <a:pt x="106" y="394"/>
                  </a:lnTo>
                  <a:lnTo>
                    <a:pt x="98" y="394"/>
                  </a:lnTo>
                  <a:lnTo>
                    <a:pt x="94" y="394"/>
                  </a:lnTo>
                  <a:lnTo>
                    <a:pt x="88" y="392"/>
                  </a:lnTo>
                  <a:lnTo>
                    <a:pt x="78" y="392"/>
                  </a:lnTo>
                  <a:lnTo>
                    <a:pt x="78" y="392"/>
                  </a:lnTo>
                  <a:lnTo>
                    <a:pt x="72" y="392"/>
                  </a:lnTo>
                  <a:lnTo>
                    <a:pt x="70" y="394"/>
                  </a:lnTo>
                  <a:lnTo>
                    <a:pt x="68" y="396"/>
                  </a:lnTo>
                  <a:lnTo>
                    <a:pt x="68" y="398"/>
                  </a:lnTo>
                  <a:lnTo>
                    <a:pt x="68" y="400"/>
                  </a:lnTo>
                  <a:lnTo>
                    <a:pt x="68" y="402"/>
                  </a:lnTo>
                  <a:lnTo>
                    <a:pt x="64" y="404"/>
                  </a:lnTo>
                  <a:lnTo>
                    <a:pt x="64" y="404"/>
                  </a:lnTo>
                  <a:lnTo>
                    <a:pt x="58" y="406"/>
                  </a:lnTo>
                  <a:lnTo>
                    <a:pt x="56" y="408"/>
                  </a:lnTo>
                  <a:lnTo>
                    <a:pt x="56" y="412"/>
                  </a:lnTo>
                  <a:lnTo>
                    <a:pt x="56" y="414"/>
                  </a:lnTo>
                  <a:lnTo>
                    <a:pt x="54" y="416"/>
                  </a:lnTo>
                  <a:lnTo>
                    <a:pt x="54" y="416"/>
                  </a:lnTo>
                  <a:lnTo>
                    <a:pt x="52" y="418"/>
                  </a:lnTo>
                  <a:lnTo>
                    <a:pt x="50" y="422"/>
                  </a:lnTo>
                  <a:lnTo>
                    <a:pt x="50" y="424"/>
                  </a:lnTo>
                  <a:lnTo>
                    <a:pt x="48" y="426"/>
                  </a:lnTo>
                  <a:lnTo>
                    <a:pt x="48" y="426"/>
                  </a:lnTo>
                  <a:lnTo>
                    <a:pt x="42" y="430"/>
                  </a:lnTo>
                  <a:lnTo>
                    <a:pt x="38" y="436"/>
                  </a:lnTo>
                  <a:lnTo>
                    <a:pt x="32" y="442"/>
                  </a:lnTo>
                  <a:lnTo>
                    <a:pt x="30" y="442"/>
                  </a:lnTo>
                  <a:lnTo>
                    <a:pt x="26" y="444"/>
                  </a:lnTo>
                  <a:lnTo>
                    <a:pt x="26" y="444"/>
                  </a:lnTo>
                  <a:lnTo>
                    <a:pt x="22" y="444"/>
                  </a:lnTo>
                  <a:lnTo>
                    <a:pt x="20" y="444"/>
                  </a:lnTo>
                  <a:lnTo>
                    <a:pt x="18" y="448"/>
                  </a:lnTo>
                  <a:lnTo>
                    <a:pt x="18" y="452"/>
                  </a:lnTo>
                  <a:lnTo>
                    <a:pt x="20" y="452"/>
                  </a:lnTo>
                  <a:lnTo>
                    <a:pt x="22" y="452"/>
                  </a:lnTo>
                  <a:lnTo>
                    <a:pt x="22" y="452"/>
                  </a:lnTo>
                  <a:lnTo>
                    <a:pt x="26" y="452"/>
                  </a:lnTo>
                  <a:lnTo>
                    <a:pt x="30" y="454"/>
                  </a:lnTo>
                  <a:lnTo>
                    <a:pt x="32" y="456"/>
                  </a:lnTo>
                  <a:lnTo>
                    <a:pt x="36" y="456"/>
                  </a:lnTo>
                  <a:lnTo>
                    <a:pt x="36" y="456"/>
                  </a:lnTo>
                  <a:lnTo>
                    <a:pt x="38" y="454"/>
                  </a:lnTo>
                  <a:lnTo>
                    <a:pt x="38" y="452"/>
                  </a:lnTo>
                  <a:lnTo>
                    <a:pt x="40" y="450"/>
                  </a:lnTo>
                  <a:lnTo>
                    <a:pt x="44" y="448"/>
                  </a:lnTo>
                  <a:lnTo>
                    <a:pt x="44" y="448"/>
                  </a:lnTo>
                  <a:lnTo>
                    <a:pt x="48" y="446"/>
                  </a:lnTo>
                  <a:lnTo>
                    <a:pt x="50" y="442"/>
                  </a:lnTo>
                  <a:lnTo>
                    <a:pt x="54" y="440"/>
                  </a:lnTo>
                  <a:lnTo>
                    <a:pt x="62" y="436"/>
                  </a:lnTo>
                  <a:lnTo>
                    <a:pt x="62" y="436"/>
                  </a:lnTo>
                  <a:lnTo>
                    <a:pt x="68" y="436"/>
                  </a:lnTo>
                  <a:lnTo>
                    <a:pt x="74" y="438"/>
                  </a:lnTo>
                  <a:lnTo>
                    <a:pt x="86" y="444"/>
                  </a:lnTo>
                  <a:lnTo>
                    <a:pt x="86" y="444"/>
                  </a:lnTo>
                  <a:lnTo>
                    <a:pt x="88" y="446"/>
                  </a:lnTo>
                  <a:lnTo>
                    <a:pt x="90" y="444"/>
                  </a:lnTo>
                  <a:lnTo>
                    <a:pt x="92" y="436"/>
                  </a:lnTo>
                  <a:lnTo>
                    <a:pt x="94" y="426"/>
                  </a:lnTo>
                  <a:lnTo>
                    <a:pt x="96" y="424"/>
                  </a:lnTo>
                  <a:lnTo>
                    <a:pt x="98" y="424"/>
                  </a:lnTo>
                  <a:lnTo>
                    <a:pt x="98" y="424"/>
                  </a:lnTo>
                  <a:lnTo>
                    <a:pt x="100" y="424"/>
                  </a:lnTo>
                  <a:lnTo>
                    <a:pt x="102" y="424"/>
                  </a:lnTo>
                  <a:lnTo>
                    <a:pt x="108" y="420"/>
                  </a:lnTo>
                  <a:lnTo>
                    <a:pt x="116" y="418"/>
                  </a:lnTo>
                  <a:lnTo>
                    <a:pt x="120" y="420"/>
                  </a:lnTo>
                  <a:lnTo>
                    <a:pt x="124" y="422"/>
                  </a:lnTo>
                  <a:lnTo>
                    <a:pt x="124" y="422"/>
                  </a:lnTo>
                  <a:lnTo>
                    <a:pt x="130" y="428"/>
                  </a:lnTo>
                  <a:lnTo>
                    <a:pt x="132" y="428"/>
                  </a:lnTo>
                  <a:lnTo>
                    <a:pt x="134" y="426"/>
                  </a:lnTo>
                  <a:lnTo>
                    <a:pt x="140" y="426"/>
                  </a:lnTo>
                  <a:lnTo>
                    <a:pt x="140" y="426"/>
                  </a:lnTo>
                  <a:lnTo>
                    <a:pt x="146" y="426"/>
                  </a:lnTo>
                  <a:lnTo>
                    <a:pt x="148" y="424"/>
                  </a:lnTo>
                  <a:lnTo>
                    <a:pt x="150" y="422"/>
                  </a:lnTo>
                  <a:lnTo>
                    <a:pt x="158" y="418"/>
                  </a:lnTo>
                  <a:lnTo>
                    <a:pt x="158" y="418"/>
                  </a:lnTo>
                  <a:lnTo>
                    <a:pt x="166" y="416"/>
                  </a:lnTo>
                  <a:lnTo>
                    <a:pt x="168" y="414"/>
                  </a:lnTo>
                  <a:lnTo>
                    <a:pt x="168" y="412"/>
                  </a:lnTo>
                  <a:lnTo>
                    <a:pt x="172" y="414"/>
                  </a:lnTo>
                  <a:lnTo>
                    <a:pt x="172" y="414"/>
                  </a:lnTo>
                  <a:lnTo>
                    <a:pt x="178" y="416"/>
                  </a:lnTo>
                  <a:lnTo>
                    <a:pt x="180" y="416"/>
                  </a:lnTo>
                  <a:lnTo>
                    <a:pt x="182" y="416"/>
                  </a:lnTo>
                  <a:lnTo>
                    <a:pt x="184" y="418"/>
                  </a:lnTo>
                  <a:lnTo>
                    <a:pt x="184" y="418"/>
                  </a:lnTo>
                  <a:lnTo>
                    <a:pt x="186" y="418"/>
                  </a:lnTo>
                  <a:lnTo>
                    <a:pt x="188" y="418"/>
                  </a:lnTo>
                  <a:lnTo>
                    <a:pt x="196" y="416"/>
                  </a:lnTo>
                  <a:lnTo>
                    <a:pt x="204" y="414"/>
                  </a:lnTo>
                  <a:lnTo>
                    <a:pt x="210" y="414"/>
                  </a:lnTo>
                  <a:lnTo>
                    <a:pt x="214" y="416"/>
                  </a:lnTo>
                  <a:lnTo>
                    <a:pt x="214" y="416"/>
                  </a:lnTo>
                  <a:lnTo>
                    <a:pt x="220" y="418"/>
                  </a:lnTo>
                  <a:lnTo>
                    <a:pt x="224" y="418"/>
                  </a:lnTo>
                  <a:lnTo>
                    <a:pt x="230" y="414"/>
                  </a:lnTo>
                  <a:lnTo>
                    <a:pt x="236" y="412"/>
                  </a:lnTo>
                  <a:lnTo>
                    <a:pt x="242" y="410"/>
                  </a:lnTo>
                  <a:lnTo>
                    <a:pt x="242" y="410"/>
                  </a:lnTo>
                  <a:lnTo>
                    <a:pt x="248" y="410"/>
                  </a:lnTo>
                  <a:lnTo>
                    <a:pt x="248" y="406"/>
                  </a:lnTo>
                  <a:lnTo>
                    <a:pt x="250" y="404"/>
                  </a:lnTo>
                  <a:lnTo>
                    <a:pt x="256" y="400"/>
                  </a:lnTo>
                  <a:lnTo>
                    <a:pt x="256" y="400"/>
                  </a:lnTo>
                  <a:lnTo>
                    <a:pt x="262" y="396"/>
                  </a:lnTo>
                  <a:lnTo>
                    <a:pt x="264" y="394"/>
                  </a:lnTo>
                  <a:lnTo>
                    <a:pt x="262" y="390"/>
                  </a:lnTo>
                  <a:lnTo>
                    <a:pt x="264" y="386"/>
                  </a:lnTo>
                  <a:lnTo>
                    <a:pt x="264" y="386"/>
                  </a:lnTo>
                  <a:lnTo>
                    <a:pt x="264" y="384"/>
                  </a:lnTo>
                  <a:lnTo>
                    <a:pt x="262" y="384"/>
                  </a:lnTo>
                  <a:lnTo>
                    <a:pt x="256" y="386"/>
                  </a:lnTo>
                  <a:lnTo>
                    <a:pt x="248" y="386"/>
                  </a:lnTo>
                  <a:lnTo>
                    <a:pt x="242" y="386"/>
                  </a:lnTo>
                  <a:lnTo>
                    <a:pt x="242" y="386"/>
                  </a:lnTo>
                  <a:lnTo>
                    <a:pt x="238" y="384"/>
                  </a:lnTo>
                  <a:lnTo>
                    <a:pt x="238" y="384"/>
                  </a:lnTo>
                  <a:lnTo>
                    <a:pt x="238" y="382"/>
                  </a:lnTo>
                  <a:lnTo>
                    <a:pt x="234" y="380"/>
                  </a:lnTo>
                  <a:lnTo>
                    <a:pt x="234" y="380"/>
                  </a:lnTo>
                  <a:lnTo>
                    <a:pt x="232" y="380"/>
                  </a:lnTo>
                  <a:lnTo>
                    <a:pt x="232" y="378"/>
                  </a:lnTo>
                  <a:lnTo>
                    <a:pt x="236" y="378"/>
                  </a:lnTo>
                  <a:lnTo>
                    <a:pt x="242" y="376"/>
                  </a:lnTo>
                  <a:lnTo>
                    <a:pt x="246" y="374"/>
                  </a:lnTo>
                  <a:lnTo>
                    <a:pt x="246" y="374"/>
                  </a:lnTo>
                  <a:lnTo>
                    <a:pt x="248" y="370"/>
                  </a:lnTo>
                  <a:lnTo>
                    <a:pt x="246" y="368"/>
                  </a:lnTo>
                  <a:lnTo>
                    <a:pt x="244" y="368"/>
                  </a:lnTo>
                  <a:lnTo>
                    <a:pt x="246" y="366"/>
                  </a:lnTo>
                  <a:lnTo>
                    <a:pt x="246" y="366"/>
                  </a:lnTo>
                  <a:lnTo>
                    <a:pt x="252" y="364"/>
                  </a:lnTo>
                  <a:lnTo>
                    <a:pt x="258" y="364"/>
                  </a:lnTo>
                  <a:lnTo>
                    <a:pt x="262" y="362"/>
                  </a:lnTo>
                  <a:lnTo>
                    <a:pt x="260" y="360"/>
                  </a:lnTo>
                  <a:lnTo>
                    <a:pt x="260" y="360"/>
                  </a:lnTo>
                  <a:lnTo>
                    <a:pt x="258" y="358"/>
                  </a:lnTo>
                  <a:lnTo>
                    <a:pt x="260" y="356"/>
                  </a:lnTo>
                  <a:lnTo>
                    <a:pt x="266" y="352"/>
                  </a:lnTo>
                  <a:lnTo>
                    <a:pt x="270" y="348"/>
                  </a:lnTo>
                  <a:lnTo>
                    <a:pt x="274" y="344"/>
                  </a:lnTo>
                  <a:lnTo>
                    <a:pt x="276" y="336"/>
                  </a:lnTo>
                  <a:lnTo>
                    <a:pt x="276" y="326"/>
                  </a:lnTo>
                  <a:lnTo>
                    <a:pt x="276" y="326"/>
                  </a:lnTo>
                  <a:lnTo>
                    <a:pt x="274" y="318"/>
                  </a:lnTo>
                  <a:lnTo>
                    <a:pt x="270" y="312"/>
                  </a:lnTo>
                  <a:lnTo>
                    <a:pt x="262" y="306"/>
                  </a:lnTo>
                  <a:lnTo>
                    <a:pt x="256" y="304"/>
                  </a:lnTo>
                  <a:lnTo>
                    <a:pt x="248" y="302"/>
                  </a:lnTo>
                  <a:lnTo>
                    <a:pt x="240" y="302"/>
                  </a:lnTo>
                  <a:lnTo>
                    <a:pt x="236" y="304"/>
                  </a:lnTo>
                  <a:lnTo>
                    <a:pt x="232" y="306"/>
                  </a:lnTo>
                  <a:lnTo>
                    <a:pt x="232" y="306"/>
                  </a:lnTo>
                  <a:lnTo>
                    <a:pt x="228" y="312"/>
                  </a:lnTo>
                  <a:lnTo>
                    <a:pt x="224" y="312"/>
                  </a:lnTo>
                  <a:lnTo>
                    <a:pt x="222" y="310"/>
                  </a:lnTo>
                  <a:lnTo>
                    <a:pt x="220" y="308"/>
                  </a:lnTo>
                  <a:lnTo>
                    <a:pt x="220" y="308"/>
                  </a:lnTo>
                  <a:lnTo>
                    <a:pt x="216" y="308"/>
                  </a:lnTo>
                  <a:lnTo>
                    <a:pt x="216" y="306"/>
                  </a:lnTo>
                  <a:lnTo>
                    <a:pt x="224" y="298"/>
                  </a:lnTo>
                  <a:lnTo>
                    <a:pt x="224" y="298"/>
                  </a:lnTo>
                  <a:lnTo>
                    <a:pt x="226" y="296"/>
                  </a:lnTo>
                  <a:lnTo>
                    <a:pt x="228" y="294"/>
                  </a:lnTo>
                  <a:lnTo>
                    <a:pt x="226" y="286"/>
                  </a:lnTo>
                  <a:lnTo>
                    <a:pt x="220" y="278"/>
                  </a:lnTo>
                  <a:lnTo>
                    <a:pt x="210" y="272"/>
                  </a:lnTo>
                  <a:lnTo>
                    <a:pt x="210" y="272"/>
                  </a:lnTo>
                  <a:lnTo>
                    <a:pt x="204" y="268"/>
                  </a:lnTo>
                  <a:lnTo>
                    <a:pt x="202" y="264"/>
                  </a:lnTo>
                  <a:lnTo>
                    <a:pt x="204" y="264"/>
                  </a:lnTo>
                  <a:lnTo>
                    <a:pt x="210" y="268"/>
                  </a:lnTo>
                  <a:lnTo>
                    <a:pt x="210" y="268"/>
                  </a:lnTo>
                  <a:lnTo>
                    <a:pt x="216" y="270"/>
                  </a:lnTo>
                  <a:lnTo>
                    <a:pt x="220" y="272"/>
                  </a:lnTo>
                  <a:lnTo>
                    <a:pt x="220" y="268"/>
                  </a:lnTo>
                  <a:lnTo>
                    <a:pt x="214" y="260"/>
                  </a:lnTo>
                  <a:lnTo>
                    <a:pt x="214" y="260"/>
                  </a:lnTo>
                  <a:lnTo>
                    <a:pt x="212" y="256"/>
                  </a:lnTo>
                  <a:lnTo>
                    <a:pt x="210" y="252"/>
                  </a:lnTo>
                  <a:lnTo>
                    <a:pt x="210" y="246"/>
                  </a:lnTo>
                  <a:lnTo>
                    <a:pt x="210" y="242"/>
                  </a:lnTo>
                  <a:lnTo>
                    <a:pt x="206" y="238"/>
                  </a:lnTo>
                  <a:lnTo>
                    <a:pt x="206" y="238"/>
                  </a:lnTo>
                  <a:lnTo>
                    <a:pt x="200" y="236"/>
                  </a:lnTo>
                  <a:lnTo>
                    <a:pt x="198" y="230"/>
                  </a:lnTo>
                  <a:lnTo>
                    <a:pt x="194" y="226"/>
                  </a:lnTo>
                  <a:lnTo>
                    <a:pt x="186" y="222"/>
                  </a:lnTo>
                  <a:lnTo>
                    <a:pt x="186" y="222"/>
                  </a:lnTo>
                  <a:lnTo>
                    <a:pt x="180" y="220"/>
                  </a:lnTo>
                  <a:lnTo>
                    <a:pt x="176" y="218"/>
                  </a:lnTo>
                  <a:lnTo>
                    <a:pt x="172" y="212"/>
                  </a:lnTo>
                  <a:lnTo>
                    <a:pt x="168" y="202"/>
                  </a:lnTo>
                  <a:lnTo>
                    <a:pt x="168" y="202"/>
                  </a:lnTo>
                  <a:lnTo>
                    <a:pt x="162" y="186"/>
                  </a:lnTo>
                  <a:lnTo>
                    <a:pt x="160" y="176"/>
                  </a:lnTo>
                  <a:lnTo>
                    <a:pt x="158" y="168"/>
                  </a:lnTo>
                  <a:lnTo>
                    <a:pt x="154" y="164"/>
                  </a:lnTo>
                  <a:lnTo>
                    <a:pt x="154" y="164"/>
                  </a:lnTo>
                  <a:lnTo>
                    <a:pt x="148" y="160"/>
                  </a:lnTo>
                  <a:lnTo>
                    <a:pt x="146" y="154"/>
                  </a:lnTo>
                  <a:lnTo>
                    <a:pt x="140" y="150"/>
                  </a:lnTo>
                  <a:lnTo>
                    <a:pt x="130" y="144"/>
                  </a:lnTo>
                  <a:lnTo>
                    <a:pt x="130" y="144"/>
                  </a:lnTo>
                  <a:lnTo>
                    <a:pt x="120" y="142"/>
                  </a:lnTo>
                  <a:lnTo>
                    <a:pt x="116" y="142"/>
                  </a:lnTo>
                  <a:lnTo>
                    <a:pt x="116" y="142"/>
                  </a:lnTo>
                  <a:lnTo>
                    <a:pt x="112" y="146"/>
                  </a:lnTo>
                  <a:lnTo>
                    <a:pt x="108" y="146"/>
                  </a:lnTo>
                  <a:lnTo>
                    <a:pt x="102" y="146"/>
                  </a:lnTo>
                  <a:lnTo>
                    <a:pt x="102" y="146"/>
                  </a:lnTo>
                  <a:lnTo>
                    <a:pt x="98" y="144"/>
                  </a:lnTo>
                  <a:lnTo>
                    <a:pt x="100" y="144"/>
                  </a:lnTo>
                  <a:lnTo>
                    <a:pt x="106" y="140"/>
                  </a:lnTo>
                  <a:lnTo>
                    <a:pt x="110" y="136"/>
                  </a:lnTo>
                  <a:lnTo>
                    <a:pt x="110" y="136"/>
                  </a:lnTo>
                  <a:lnTo>
                    <a:pt x="112" y="134"/>
                  </a:lnTo>
                  <a:lnTo>
                    <a:pt x="114" y="134"/>
                  </a:lnTo>
                  <a:lnTo>
                    <a:pt x="118" y="134"/>
                  </a:lnTo>
                  <a:lnTo>
                    <a:pt x="122" y="132"/>
                  </a:lnTo>
                  <a:lnTo>
                    <a:pt x="122" y="132"/>
                  </a:lnTo>
                  <a:lnTo>
                    <a:pt x="126" y="130"/>
                  </a:lnTo>
                  <a:lnTo>
                    <a:pt x="126" y="130"/>
                  </a:lnTo>
                  <a:lnTo>
                    <a:pt x="124" y="128"/>
                  </a:lnTo>
                  <a:lnTo>
                    <a:pt x="118" y="126"/>
                  </a:lnTo>
                  <a:lnTo>
                    <a:pt x="118" y="124"/>
                  </a:lnTo>
                  <a:lnTo>
                    <a:pt x="118" y="124"/>
                  </a:lnTo>
                  <a:lnTo>
                    <a:pt x="116" y="122"/>
                  </a:lnTo>
                  <a:lnTo>
                    <a:pt x="114" y="120"/>
                  </a:lnTo>
                  <a:lnTo>
                    <a:pt x="114" y="118"/>
                  </a:lnTo>
                  <a:lnTo>
                    <a:pt x="116" y="118"/>
                  </a:lnTo>
                  <a:lnTo>
                    <a:pt x="116" y="118"/>
                  </a:lnTo>
                  <a:lnTo>
                    <a:pt x="120" y="120"/>
                  </a:lnTo>
                  <a:lnTo>
                    <a:pt x="126" y="118"/>
                  </a:lnTo>
                  <a:lnTo>
                    <a:pt x="132" y="110"/>
                  </a:lnTo>
                  <a:lnTo>
                    <a:pt x="138" y="92"/>
                  </a:lnTo>
                  <a:lnTo>
                    <a:pt x="138" y="92"/>
                  </a:lnTo>
                  <a:lnTo>
                    <a:pt x="146" y="76"/>
                  </a:lnTo>
                  <a:lnTo>
                    <a:pt x="152" y="68"/>
                  </a:lnTo>
                  <a:lnTo>
                    <a:pt x="154" y="64"/>
                  </a:lnTo>
                  <a:lnTo>
                    <a:pt x="150" y="58"/>
                  </a:lnTo>
                  <a:lnTo>
                    <a:pt x="150" y="58"/>
                  </a:lnTo>
                  <a:lnTo>
                    <a:pt x="148" y="56"/>
                  </a:lnTo>
                  <a:lnTo>
                    <a:pt x="146" y="54"/>
                  </a:lnTo>
                  <a:lnTo>
                    <a:pt x="138" y="52"/>
                  </a:lnTo>
                  <a:lnTo>
                    <a:pt x="126" y="54"/>
                  </a:lnTo>
                  <a:lnTo>
                    <a:pt x="112" y="54"/>
                  </a:lnTo>
                  <a:lnTo>
                    <a:pt x="112" y="54"/>
                  </a:lnTo>
                  <a:lnTo>
                    <a:pt x="98" y="52"/>
                  </a:lnTo>
                  <a:lnTo>
                    <a:pt x="90" y="54"/>
                  </a:lnTo>
                  <a:lnTo>
                    <a:pt x="84" y="58"/>
                  </a:lnTo>
                  <a:lnTo>
                    <a:pt x="78" y="60"/>
                  </a:lnTo>
                  <a:lnTo>
                    <a:pt x="78" y="60"/>
                  </a:lnTo>
                  <a:lnTo>
                    <a:pt x="74" y="60"/>
                  </a:lnTo>
                  <a:lnTo>
                    <a:pt x="76" y="58"/>
                  </a:lnTo>
                  <a:lnTo>
                    <a:pt x="84" y="48"/>
                  </a:lnTo>
                  <a:lnTo>
                    <a:pt x="84" y="48"/>
                  </a:lnTo>
                  <a:lnTo>
                    <a:pt x="84" y="46"/>
                  </a:lnTo>
                  <a:lnTo>
                    <a:pt x="84" y="46"/>
                  </a:lnTo>
                  <a:lnTo>
                    <a:pt x="80" y="46"/>
                  </a:lnTo>
                  <a:lnTo>
                    <a:pt x="76" y="46"/>
                  </a:lnTo>
                  <a:lnTo>
                    <a:pt x="74" y="46"/>
                  </a:lnTo>
                  <a:lnTo>
                    <a:pt x="76" y="44"/>
                  </a:lnTo>
                  <a:lnTo>
                    <a:pt x="76" y="44"/>
                  </a:lnTo>
                  <a:lnTo>
                    <a:pt x="96" y="28"/>
                  </a:lnTo>
                  <a:lnTo>
                    <a:pt x="108" y="18"/>
                  </a:lnTo>
                  <a:lnTo>
                    <a:pt x="110" y="12"/>
                  </a:lnTo>
                  <a:lnTo>
                    <a:pt x="110" y="10"/>
                  </a:lnTo>
                  <a:lnTo>
                    <a:pt x="110" y="10"/>
                  </a:lnTo>
                  <a:lnTo>
                    <a:pt x="110" y="6"/>
                  </a:lnTo>
                  <a:lnTo>
                    <a:pt x="110" y="4"/>
                  </a:lnTo>
                  <a:lnTo>
                    <a:pt x="110" y="2"/>
                  </a:lnTo>
                  <a:lnTo>
                    <a:pt x="104" y="0"/>
                  </a:lnTo>
                  <a:lnTo>
                    <a:pt x="104" y="0"/>
                  </a:lnTo>
                  <a:lnTo>
                    <a:pt x="98" y="0"/>
                  </a:lnTo>
                  <a:lnTo>
                    <a:pt x="96" y="2"/>
                  </a:lnTo>
                  <a:lnTo>
                    <a:pt x="96" y="4"/>
                  </a:lnTo>
                  <a:lnTo>
                    <a:pt x="92" y="4"/>
                  </a:lnTo>
                  <a:lnTo>
                    <a:pt x="92" y="4"/>
                  </a:lnTo>
                  <a:lnTo>
                    <a:pt x="86" y="4"/>
                  </a:lnTo>
                  <a:lnTo>
                    <a:pt x="78" y="6"/>
                  </a:lnTo>
                  <a:lnTo>
                    <a:pt x="72" y="8"/>
                  </a:lnTo>
                  <a:lnTo>
                    <a:pt x="66" y="6"/>
                  </a:lnTo>
                  <a:lnTo>
                    <a:pt x="66" y="6"/>
                  </a:lnTo>
                  <a:lnTo>
                    <a:pt x="60" y="6"/>
                  </a:lnTo>
                  <a:lnTo>
                    <a:pt x="58" y="6"/>
                  </a:lnTo>
                  <a:lnTo>
                    <a:pt x="54" y="8"/>
                  </a:lnTo>
                  <a:lnTo>
                    <a:pt x="52" y="6"/>
                  </a:lnTo>
                  <a:lnTo>
                    <a:pt x="52" y="6"/>
                  </a:lnTo>
                  <a:lnTo>
                    <a:pt x="46" y="4"/>
                  </a:lnTo>
                  <a:lnTo>
                    <a:pt x="42" y="2"/>
                  </a:lnTo>
                  <a:lnTo>
                    <a:pt x="40" y="4"/>
                  </a:lnTo>
                  <a:lnTo>
                    <a:pt x="40" y="10"/>
                  </a:lnTo>
                  <a:lnTo>
                    <a:pt x="40" y="10"/>
                  </a:lnTo>
                  <a:lnTo>
                    <a:pt x="40" y="12"/>
                  </a:lnTo>
                  <a:lnTo>
                    <a:pt x="40" y="14"/>
                  </a:lnTo>
                  <a:lnTo>
                    <a:pt x="38" y="16"/>
                  </a:lnTo>
                  <a:lnTo>
                    <a:pt x="36" y="16"/>
                  </a:lnTo>
                  <a:lnTo>
                    <a:pt x="40" y="22"/>
                  </a:lnTo>
                  <a:lnTo>
                    <a:pt x="40" y="22"/>
                  </a:lnTo>
                  <a:lnTo>
                    <a:pt x="40" y="24"/>
                  </a:lnTo>
                  <a:lnTo>
                    <a:pt x="40" y="24"/>
                  </a:lnTo>
                  <a:lnTo>
                    <a:pt x="36" y="24"/>
                  </a:lnTo>
                  <a:lnTo>
                    <a:pt x="30" y="22"/>
                  </a:lnTo>
                  <a:lnTo>
                    <a:pt x="30" y="24"/>
                  </a:lnTo>
                  <a:lnTo>
                    <a:pt x="30" y="26"/>
                  </a:lnTo>
                  <a:lnTo>
                    <a:pt x="30" y="26"/>
                  </a:lnTo>
                  <a:lnTo>
                    <a:pt x="34" y="30"/>
                  </a:lnTo>
                  <a:lnTo>
                    <a:pt x="32" y="32"/>
                  </a:lnTo>
                  <a:lnTo>
                    <a:pt x="28" y="32"/>
                  </a:lnTo>
                  <a:lnTo>
                    <a:pt x="28" y="32"/>
                  </a:lnTo>
                  <a:lnTo>
                    <a:pt x="28" y="34"/>
                  </a:lnTo>
                  <a:lnTo>
                    <a:pt x="28" y="34"/>
                  </a:lnTo>
                  <a:lnTo>
                    <a:pt x="30" y="38"/>
                  </a:lnTo>
                  <a:lnTo>
                    <a:pt x="30" y="40"/>
                  </a:lnTo>
                  <a:lnTo>
                    <a:pt x="30" y="42"/>
                  </a:lnTo>
                  <a:lnTo>
                    <a:pt x="26" y="44"/>
                  </a:lnTo>
                  <a:lnTo>
                    <a:pt x="26" y="44"/>
                  </a:lnTo>
                  <a:lnTo>
                    <a:pt x="18" y="44"/>
                  </a:lnTo>
                  <a:lnTo>
                    <a:pt x="14" y="44"/>
                  </a:lnTo>
                  <a:lnTo>
                    <a:pt x="16" y="50"/>
                  </a:lnTo>
                  <a:lnTo>
                    <a:pt x="16" y="50"/>
                  </a:lnTo>
                  <a:lnTo>
                    <a:pt x="16" y="54"/>
                  </a:lnTo>
                  <a:lnTo>
                    <a:pt x="16" y="56"/>
                  </a:lnTo>
                  <a:lnTo>
                    <a:pt x="14" y="60"/>
                  </a:lnTo>
                  <a:lnTo>
                    <a:pt x="14" y="68"/>
                  </a:lnTo>
                  <a:lnTo>
                    <a:pt x="14" y="6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1" name="Freeform 308"/>
            <p:cNvSpPr>
              <a:spLocks/>
            </p:cNvSpPr>
            <p:nvPr/>
          </p:nvSpPr>
          <p:spPr bwMode="auto">
            <a:xfrm>
              <a:off x="3952875" y="2717800"/>
              <a:ext cx="15875" cy="22225"/>
            </a:xfrm>
            <a:custGeom>
              <a:avLst/>
              <a:gdLst>
                <a:gd name="T0" fmla="*/ 0 w 10"/>
                <a:gd name="T1" fmla="*/ 2 h 14"/>
                <a:gd name="T2" fmla="*/ 0 w 10"/>
                <a:gd name="T3" fmla="*/ 2 h 14"/>
                <a:gd name="T4" fmla="*/ 0 w 10"/>
                <a:gd name="T5" fmla="*/ 6 h 14"/>
                <a:gd name="T6" fmla="*/ 0 w 10"/>
                <a:gd name="T7" fmla="*/ 10 h 14"/>
                <a:gd name="T8" fmla="*/ 4 w 10"/>
                <a:gd name="T9" fmla="*/ 14 h 14"/>
                <a:gd name="T10" fmla="*/ 8 w 10"/>
                <a:gd name="T11" fmla="*/ 14 h 14"/>
                <a:gd name="T12" fmla="*/ 8 w 10"/>
                <a:gd name="T13" fmla="*/ 14 h 14"/>
                <a:gd name="T14" fmla="*/ 10 w 10"/>
                <a:gd name="T15" fmla="*/ 14 h 14"/>
                <a:gd name="T16" fmla="*/ 10 w 10"/>
                <a:gd name="T17" fmla="*/ 12 h 14"/>
                <a:gd name="T18" fmla="*/ 8 w 10"/>
                <a:gd name="T19" fmla="*/ 6 h 14"/>
                <a:gd name="T20" fmla="*/ 4 w 10"/>
                <a:gd name="T21" fmla="*/ 2 h 14"/>
                <a:gd name="T22" fmla="*/ 2 w 10"/>
                <a:gd name="T23" fmla="*/ 0 h 14"/>
                <a:gd name="T24" fmla="*/ 0 w 10"/>
                <a:gd name="T25" fmla="*/ 2 h 14"/>
                <a:gd name="T26" fmla="*/ 0 w 10"/>
                <a:gd name="T2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4">
                  <a:moveTo>
                    <a:pt x="0" y="2"/>
                  </a:moveTo>
                  <a:lnTo>
                    <a:pt x="0" y="2"/>
                  </a:lnTo>
                  <a:lnTo>
                    <a:pt x="0" y="6"/>
                  </a:lnTo>
                  <a:lnTo>
                    <a:pt x="0" y="10"/>
                  </a:lnTo>
                  <a:lnTo>
                    <a:pt x="4" y="14"/>
                  </a:lnTo>
                  <a:lnTo>
                    <a:pt x="8" y="14"/>
                  </a:lnTo>
                  <a:lnTo>
                    <a:pt x="8" y="14"/>
                  </a:lnTo>
                  <a:lnTo>
                    <a:pt x="10" y="14"/>
                  </a:lnTo>
                  <a:lnTo>
                    <a:pt x="10" y="12"/>
                  </a:lnTo>
                  <a:lnTo>
                    <a:pt x="8" y="6"/>
                  </a:lnTo>
                  <a:lnTo>
                    <a:pt x="4" y="2"/>
                  </a:lnTo>
                  <a:lnTo>
                    <a:pt x="2"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2" name="Freeform 309"/>
            <p:cNvSpPr>
              <a:spLocks/>
            </p:cNvSpPr>
            <p:nvPr/>
          </p:nvSpPr>
          <p:spPr bwMode="auto">
            <a:xfrm>
              <a:off x="4165600" y="3130550"/>
              <a:ext cx="22225" cy="9525"/>
            </a:xfrm>
            <a:custGeom>
              <a:avLst/>
              <a:gdLst>
                <a:gd name="T0" fmla="*/ 0 w 14"/>
                <a:gd name="T1" fmla="*/ 2 h 6"/>
                <a:gd name="T2" fmla="*/ 0 w 14"/>
                <a:gd name="T3" fmla="*/ 2 h 6"/>
                <a:gd name="T4" fmla="*/ 6 w 14"/>
                <a:gd name="T5" fmla="*/ 6 h 6"/>
                <a:gd name="T6" fmla="*/ 12 w 14"/>
                <a:gd name="T7" fmla="*/ 6 h 6"/>
                <a:gd name="T8" fmla="*/ 14 w 14"/>
                <a:gd name="T9" fmla="*/ 4 h 6"/>
                <a:gd name="T10" fmla="*/ 14 w 14"/>
                <a:gd name="T11" fmla="*/ 2 h 6"/>
                <a:gd name="T12" fmla="*/ 14 w 14"/>
                <a:gd name="T13" fmla="*/ 2 h 6"/>
                <a:gd name="T14" fmla="*/ 10 w 14"/>
                <a:gd name="T15" fmla="*/ 0 h 6"/>
                <a:gd name="T16" fmla="*/ 8 w 14"/>
                <a:gd name="T17" fmla="*/ 0 h 6"/>
                <a:gd name="T18" fmla="*/ 0 w 14"/>
                <a:gd name="T19" fmla="*/ 2 h 6"/>
                <a:gd name="T20" fmla="*/ 0 w 14"/>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
                  <a:moveTo>
                    <a:pt x="0" y="2"/>
                  </a:moveTo>
                  <a:lnTo>
                    <a:pt x="0" y="2"/>
                  </a:lnTo>
                  <a:lnTo>
                    <a:pt x="6" y="6"/>
                  </a:lnTo>
                  <a:lnTo>
                    <a:pt x="12" y="6"/>
                  </a:lnTo>
                  <a:lnTo>
                    <a:pt x="14" y="4"/>
                  </a:lnTo>
                  <a:lnTo>
                    <a:pt x="14" y="2"/>
                  </a:lnTo>
                  <a:lnTo>
                    <a:pt x="14" y="2"/>
                  </a:lnTo>
                  <a:lnTo>
                    <a:pt x="10" y="0"/>
                  </a:lnTo>
                  <a:lnTo>
                    <a:pt x="8"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3" name="Freeform 310"/>
            <p:cNvSpPr>
              <a:spLocks/>
            </p:cNvSpPr>
            <p:nvPr/>
          </p:nvSpPr>
          <p:spPr bwMode="auto">
            <a:xfrm>
              <a:off x="3857625" y="2476500"/>
              <a:ext cx="53975" cy="69850"/>
            </a:xfrm>
            <a:custGeom>
              <a:avLst/>
              <a:gdLst>
                <a:gd name="T0" fmla="*/ 2 w 34"/>
                <a:gd name="T1" fmla="*/ 26 h 44"/>
                <a:gd name="T2" fmla="*/ 2 w 34"/>
                <a:gd name="T3" fmla="*/ 30 h 44"/>
                <a:gd name="T4" fmla="*/ 6 w 34"/>
                <a:gd name="T5" fmla="*/ 32 h 44"/>
                <a:gd name="T6" fmla="*/ 8 w 34"/>
                <a:gd name="T7" fmla="*/ 34 h 44"/>
                <a:gd name="T8" fmla="*/ 0 w 34"/>
                <a:gd name="T9" fmla="*/ 38 h 44"/>
                <a:gd name="T10" fmla="*/ 0 w 34"/>
                <a:gd name="T11" fmla="*/ 42 h 44"/>
                <a:gd name="T12" fmla="*/ 4 w 34"/>
                <a:gd name="T13" fmla="*/ 44 h 44"/>
                <a:gd name="T14" fmla="*/ 6 w 34"/>
                <a:gd name="T15" fmla="*/ 40 h 44"/>
                <a:gd name="T16" fmla="*/ 10 w 34"/>
                <a:gd name="T17" fmla="*/ 40 h 44"/>
                <a:gd name="T18" fmla="*/ 12 w 34"/>
                <a:gd name="T19" fmla="*/ 38 h 44"/>
                <a:gd name="T20" fmla="*/ 14 w 34"/>
                <a:gd name="T21" fmla="*/ 34 h 44"/>
                <a:gd name="T22" fmla="*/ 20 w 34"/>
                <a:gd name="T23" fmla="*/ 32 h 44"/>
                <a:gd name="T24" fmla="*/ 24 w 34"/>
                <a:gd name="T25" fmla="*/ 30 h 44"/>
                <a:gd name="T26" fmla="*/ 24 w 34"/>
                <a:gd name="T27" fmla="*/ 28 h 44"/>
                <a:gd name="T28" fmla="*/ 26 w 34"/>
                <a:gd name="T29" fmla="*/ 26 h 44"/>
                <a:gd name="T30" fmla="*/ 24 w 34"/>
                <a:gd name="T31" fmla="*/ 24 h 44"/>
                <a:gd name="T32" fmla="*/ 24 w 34"/>
                <a:gd name="T33" fmla="*/ 22 h 44"/>
                <a:gd name="T34" fmla="*/ 24 w 34"/>
                <a:gd name="T35" fmla="*/ 18 h 44"/>
                <a:gd name="T36" fmla="*/ 24 w 34"/>
                <a:gd name="T37" fmla="*/ 18 h 44"/>
                <a:gd name="T38" fmla="*/ 30 w 34"/>
                <a:gd name="T39" fmla="*/ 18 h 44"/>
                <a:gd name="T40" fmla="*/ 32 w 34"/>
                <a:gd name="T41" fmla="*/ 16 h 44"/>
                <a:gd name="T42" fmla="*/ 32 w 34"/>
                <a:gd name="T43" fmla="*/ 16 h 44"/>
                <a:gd name="T44" fmla="*/ 28 w 34"/>
                <a:gd name="T45" fmla="*/ 14 h 44"/>
                <a:gd name="T46" fmla="*/ 28 w 34"/>
                <a:gd name="T47" fmla="*/ 14 h 44"/>
                <a:gd name="T48" fmla="*/ 32 w 34"/>
                <a:gd name="T49" fmla="*/ 6 h 44"/>
                <a:gd name="T50" fmla="*/ 32 w 34"/>
                <a:gd name="T51" fmla="*/ 0 h 44"/>
                <a:gd name="T52" fmla="*/ 24 w 34"/>
                <a:gd name="T53" fmla="*/ 4 h 44"/>
                <a:gd name="T54" fmla="*/ 12 w 34"/>
                <a:gd name="T55" fmla="*/ 10 h 44"/>
                <a:gd name="T56" fmla="*/ 12 w 34"/>
                <a:gd name="T57" fmla="*/ 14 h 44"/>
                <a:gd name="T58" fmla="*/ 10 w 34"/>
                <a:gd name="T59" fmla="*/ 18 h 44"/>
                <a:gd name="T60" fmla="*/ 8 w 34"/>
                <a:gd name="T61" fmla="*/ 20 h 44"/>
                <a:gd name="T62" fmla="*/ 6 w 34"/>
                <a:gd name="T63" fmla="*/ 16 h 44"/>
                <a:gd name="T64" fmla="*/ 4 w 34"/>
                <a:gd name="T65" fmla="*/ 16 h 44"/>
                <a:gd name="T66" fmla="*/ 0 w 34"/>
                <a:gd name="T67" fmla="*/ 24 h 44"/>
                <a:gd name="T68" fmla="*/ 2 w 34"/>
                <a:gd name="T6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44">
                  <a:moveTo>
                    <a:pt x="2" y="26"/>
                  </a:moveTo>
                  <a:lnTo>
                    <a:pt x="2" y="26"/>
                  </a:lnTo>
                  <a:lnTo>
                    <a:pt x="4" y="28"/>
                  </a:lnTo>
                  <a:lnTo>
                    <a:pt x="2" y="30"/>
                  </a:lnTo>
                  <a:lnTo>
                    <a:pt x="2" y="30"/>
                  </a:lnTo>
                  <a:lnTo>
                    <a:pt x="6" y="32"/>
                  </a:lnTo>
                  <a:lnTo>
                    <a:pt x="6" y="32"/>
                  </a:lnTo>
                  <a:lnTo>
                    <a:pt x="8" y="34"/>
                  </a:lnTo>
                  <a:lnTo>
                    <a:pt x="6" y="34"/>
                  </a:lnTo>
                  <a:lnTo>
                    <a:pt x="0" y="38"/>
                  </a:lnTo>
                  <a:lnTo>
                    <a:pt x="0" y="38"/>
                  </a:lnTo>
                  <a:lnTo>
                    <a:pt x="0" y="42"/>
                  </a:lnTo>
                  <a:lnTo>
                    <a:pt x="0" y="42"/>
                  </a:lnTo>
                  <a:lnTo>
                    <a:pt x="4" y="44"/>
                  </a:lnTo>
                  <a:lnTo>
                    <a:pt x="6" y="44"/>
                  </a:lnTo>
                  <a:lnTo>
                    <a:pt x="6" y="40"/>
                  </a:lnTo>
                  <a:lnTo>
                    <a:pt x="10" y="40"/>
                  </a:lnTo>
                  <a:lnTo>
                    <a:pt x="10" y="40"/>
                  </a:lnTo>
                  <a:lnTo>
                    <a:pt x="12" y="40"/>
                  </a:lnTo>
                  <a:lnTo>
                    <a:pt x="12" y="38"/>
                  </a:lnTo>
                  <a:lnTo>
                    <a:pt x="12" y="36"/>
                  </a:lnTo>
                  <a:lnTo>
                    <a:pt x="14" y="34"/>
                  </a:lnTo>
                  <a:lnTo>
                    <a:pt x="14" y="34"/>
                  </a:lnTo>
                  <a:lnTo>
                    <a:pt x="20" y="32"/>
                  </a:lnTo>
                  <a:lnTo>
                    <a:pt x="22" y="32"/>
                  </a:lnTo>
                  <a:lnTo>
                    <a:pt x="24" y="30"/>
                  </a:lnTo>
                  <a:lnTo>
                    <a:pt x="24" y="30"/>
                  </a:lnTo>
                  <a:lnTo>
                    <a:pt x="24" y="28"/>
                  </a:lnTo>
                  <a:lnTo>
                    <a:pt x="24" y="28"/>
                  </a:lnTo>
                  <a:lnTo>
                    <a:pt x="26" y="26"/>
                  </a:lnTo>
                  <a:lnTo>
                    <a:pt x="24" y="24"/>
                  </a:lnTo>
                  <a:lnTo>
                    <a:pt x="24" y="24"/>
                  </a:lnTo>
                  <a:lnTo>
                    <a:pt x="24" y="24"/>
                  </a:lnTo>
                  <a:lnTo>
                    <a:pt x="24" y="22"/>
                  </a:lnTo>
                  <a:lnTo>
                    <a:pt x="24" y="20"/>
                  </a:lnTo>
                  <a:lnTo>
                    <a:pt x="24" y="18"/>
                  </a:lnTo>
                  <a:lnTo>
                    <a:pt x="24" y="18"/>
                  </a:lnTo>
                  <a:lnTo>
                    <a:pt x="24" y="18"/>
                  </a:lnTo>
                  <a:lnTo>
                    <a:pt x="26" y="18"/>
                  </a:lnTo>
                  <a:lnTo>
                    <a:pt x="30" y="18"/>
                  </a:lnTo>
                  <a:lnTo>
                    <a:pt x="32" y="16"/>
                  </a:lnTo>
                  <a:lnTo>
                    <a:pt x="32" y="16"/>
                  </a:lnTo>
                  <a:lnTo>
                    <a:pt x="34" y="14"/>
                  </a:lnTo>
                  <a:lnTo>
                    <a:pt x="32" y="16"/>
                  </a:lnTo>
                  <a:lnTo>
                    <a:pt x="28" y="16"/>
                  </a:lnTo>
                  <a:lnTo>
                    <a:pt x="28" y="14"/>
                  </a:lnTo>
                  <a:lnTo>
                    <a:pt x="28" y="14"/>
                  </a:lnTo>
                  <a:lnTo>
                    <a:pt x="28" y="14"/>
                  </a:lnTo>
                  <a:lnTo>
                    <a:pt x="30" y="10"/>
                  </a:lnTo>
                  <a:lnTo>
                    <a:pt x="32" y="6"/>
                  </a:lnTo>
                  <a:lnTo>
                    <a:pt x="32" y="0"/>
                  </a:lnTo>
                  <a:lnTo>
                    <a:pt x="32" y="0"/>
                  </a:lnTo>
                  <a:lnTo>
                    <a:pt x="30" y="2"/>
                  </a:lnTo>
                  <a:lnTo>
                    <a:pt x="24" y="4"/>
                  </a:lnTo>
                  <a:lnTo>
                    <a:pt x="12" y="10"/>
                  </a:lnTo>
                  <a:lnTo>
                    <a:pt x="12" y="10"/>
                  </a:lnTo>
                  <a:lnTo>
                    <a:pt x="10" y="12"/>
                  </a:lnTo>
                  <a:lnTo>
                    <a:pt x="12" y="14"/>
                  </a:lnTo>
                  <a:lnTo>
                    <a:pt x="12" y="16"/>
                  </a:lnTo>
                  <a:lnTo>
                    <a:pt x="10" y="18"/>
                  </a:lnTo>
                  <a:lnTo>
                    <a:pt x="10" y="18"/>
                  </a:lnTo>
                  <a:lnTo>
                    <a:pt x="8" y="20"/>
                  </a:lnTo>
                  <a:lnTo>
                    <a:pt x="6" y="18"/>
                  </a:lnTo>
                  <a:lnTo>
                    <a:pt x="6" y="16"/>
                  </a:lnTo>
                  <a:lnTo>
                    <a:pt x="4" y="16"/>
                  </a:lnTo>
                  <a:lnTo>
                    <a:pt x="4" y="16"/>
                  </a:lnTo>
                  <a:lnTo>
                    <a:pt x="0" y="20"/>
                  </a:lnTo>
                  <a:lnTo>
                    <a:pt x="0" y="24"/>
                  </a:lnTo>
                  <a:lnTo>
                    <a:pt x="2" y="26"/>
                  </a:lnTo>
                  <a:lnTo>
                    <a:pt x="2" y="2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4" name="Freeform 311"/>
            <p:cNvSpPr>
              <a:spLocks/>
            </p:cNvSpPr>
            <p:nvPr/>
          </p:nvSpPr>
          <p:spPr bwMode="auto">
            <a:xfrm>
              <a:off x="3883025" y="2851150"/>
              <a:ext cx="0" cy="3175"/>
            </a:xfrm>
            <a:custGeom>
              <a:avLst/>
              <a:gdLst>
                <a:gd name="T0" fmla="*/ 0 h 2"/>
                <a:gd name="T1" fmla="*/ 0 h 2"/>
                <a:gd name="T2" fmla="*/ 2 h 2"/>
                <a:gd name="T3" fmla="*/ 2 h 2"/>
                <a:gd name="T4" fmla="*/ 0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5" name="Freeform 312"/>
            <p:cNvSpPr>
              <a:spLocks/>
            </p:cNvSpPr>
            <p:nvPr/>
          </p:nvSpPr>
          <p:spPr bwMode="auto">
            <a:xfrm>
              <a:off x="3835400" y="2778125"/>
              <a:ext cx="6350" cy="19050"/>
            </a:xfrm>
            <a:custGeom>
              <a:avLst/>
              <a:gdLst>
                <a:gd name="T0" fmla="*/ 4 w 4"/>
                <a:gd name="T1" fmla="*/ 0 h 12"/>
                <a:gd name="T2" fmla="*/ 4 w 4"/>
                <a:gd name="T3" fmla="*/ 0 h 12"/>
                <a:gd name="T4" fmla="*/ 2 w 4"/>
                <a:gd name="T5" fmla="*/ 6 h 12"/>
                <a:gd name="T6" fmla="*/ 0 w 4"/>
                <a:gd name="T7" fmla="*/ 12 h 12"/>
                <a:gd name="T8" fmla="*/ 0 w 4"/>
                <a:gd name="T9" fmla="*/ 12 h 12"/>
                <a:gd name="T10" fmla="*/ 2 w 4"/>
                <a:gd name="T11" fmla="*/ 6 h 12"/>
                <a:gd name="T12" fmla="*/ 4 w 4"/>
                <a:gd name="T13" fmla="*/ 0 h 12"/>
                <a:gd name="T14" fmla="*/ 4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4" y="0"/>
                  </a:moveTo>
                  <a:lnTo>
                    <a:pt x="4" y="0"/>
                  </a:lnTo>
                  <a:lnTo>
                    <a:pt x="2" y="6"/>
                  </a:lnTo>
                  <a:lnTo>
                    <a:pt x="0" y="12"/>
                  </a:lnTo>
                  <a:lnTo>
                    <a:pt x="0" y="12"/>
                  </a:lnTo>
                  <a:lnTo>
                    <a:pt x="2" y="6"/>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6" name="Freeform 313"/>
            <p:cNvSpPr>
              <a:spLocks/>
            </p:cNvSpPr>
            <p:nvPr/>
          </p:nvSpPr>
          <p:spPr bwMode="auto">
            <a:xfrm>
              <a:off x="3803650" y="2806700"/>
              <a:ext cx="15875" cy="19050"/>
            </a:xfrm>
            <a:custGeom>
              <a:avLst/>
              <a:gdLst>
                <a:gd name="T0" fmla="*/ 4 w 10"/>
                <a:gd name="T1" fmla="*/ 6 h 12"/>
                <a:gd name="T2" fmla="*/ 4 w 10"/>
                <a:gd name="T3" fmla="*/ 6 h 12"/>
                <a:gd name="T4" fmla="*/ 10 w 10"/>
                <a:gd name="T5" fmla="*/ 4 h 12"/>
                <a:gd name="T6" fmla="*/ 10 w 10"/>
                <a:gd name="T7" fmla="*/ 0 h 12"/>
                <a:gd name="T8" fmla="*/ 10 w 10"/>
                <a:gd name="T9" fmla="*/ 0 h 12"/>
                <a:gd name="T10" fmla="*/ 10 w 10"/>
                <a:gd name="T11" fmla="*/ 4 h 12"/>
                <a:gd name="T12" fmla="*/ 4 w 10"/>
                <a:gd name="T13" fmla="*/ 6 h 12"/>
                <a:gd name="T14" fmla="*/ 4 w 10"/>
                <a:gd name="T15" fmla="*/ 6 h 12"/>
                <a:gd name="T16" fmla="*/ 0 w 10"/>
                <a:gd name="T17" fmla="*/ 8 h 12"/>
                <a:gd name="T18" fmla="*/ 0 w 10"/>
                <a:gd name="T19" fmla="*/ 12 h 12"/>
                <a:gd name="T20" fmla="*/ 0 w 10"/>
                <a:gd name="T21" fmla="*/ 12 h 12"/>
                <a:gd name="T22" fmla="*/ 0 w 10"/>
                <a:gd name="T23" fmla="*/ 8 h 12"/>
                <a:gd name="T24" fmla="*/ 4 w 10"/>
                <a:gd name="T25" fmla="*/ 6 h 12"/>
                <a:gd name="T26" fmla="*/ 4 w 10"/>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4" y="6"/>
                  </a:moveTo>
                  <a:lnTo>
                    <a:pt x="4" y="6"/>
                  </a:lnTo>
                  <a:lnTo>
                    <a:pt x="10" y="4"/>
                  </a:lnTo>
                  <a:lnTo>
                    <a:pt x="10" y="0"/>
                  </a:lnTo>
                  <a:lnTo>
                    <a:pt x="10" y="0"/>
                  </a:lnTo>
                  <a:lnTo>
                    <a:pt x="10" y="4"/>
                  </a:lnTo>
                  <a:lnTo>
                    <a:pt x="4" y="6"/>
                  </a:lnTo>
                  <a:lnTo>
                    <a:pt x="4" y="6"/>
                  </a:lnTo>
                  <a:lnTo>
                    <a:pt x="0" y="8"/>
                  </a:lnTo>
                  <a:lnTo>
                    <a:pt x="0" y="12"/>
                  </a:lnTo>
                  <a:lnTo>
                    <a:pt x="0" y="12"/>
                  </a:lnTo>
                  <a:lnTo>
                    <a:pt x="0" y="8"/>
                  </a:lnTo>
                  <a:lnTo>
                    <a:pt x="4" y="6"/>
                  </a:lnTo>
                  <a:lnTo>
                    <a:pt x="4"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7" name="Freeform 314"/>
            <p:cNvSpPr>
              <a:spLocks/>
            </p:cNvSpPr>
            <p:nvPr/>
          </p:nvSpPr>
          <p:spPr bwMode="auto">
            <a:xfrm>
              <a:off x="3816350" y="2797175"/>
              <a:ext cx="19050" cy="6350"/>
            </a:xfrm>
            <a:custGeom>
              <a:avLst/>
              <a:gdLst>
                <a:gd name="T0" fmla="*/ 12 w 12"/>
                <a:gd name="T1" fmla="*/ 0 h 4"/>
                <a:gd name="T2" fmla="*/ 12 w 12"/>
                <a:gd name="T3" fmla="*/ 0 h 4"/>
                <a:gd name="T4" fmla="*/ 6 w 12"/>
                <a:gd name="T5" fmla="*/ 2 h 4"/>
                <a:gd name="T6" fmla="*/ 6 w 12"/>
                <a:gd name="T7" fmla="*/ 2 h 4"/>
                <a:gd name="T8" fmla="*/ 0 w 12"/>
                <a:gd name="T9" fmla="*/ 4 h 4"/>
                <a:gd name="T10" fmla="*/ 0 w 12"/>
                <a:gd name="T11" fmla="*/ 4 h 4"/>
                <a:gd name="T12" fmla="*/ 6 w 12"/>
                <a:gd name="T13" fmla="*/ 2 h 4"/>
                <a:gd name="T14" fmla="*/ 6 w 12"/>
                <a:gd name="T15" fmla="*/ 2 h 4"/>
                <a:gd name="T16" fmla="*/ 12 w 12"/>
                <a:gd name="T17" fmla="*/ 0 h 4"/>
                <a:gd name="T18" fmla="*/ 12 w 1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
                  <a:moveTo>
                    <a:pt x="12" y="0"/>
                  </a:moveTo>
                  <a:lnTo>
                    <a:pt x="12" y="0"/>
                  </a:lnTo>
                  <a:lnTo>
                    <a:pt x="6" y="2"/>
                  </a:lnTo>
                  <a:lnTo>
                    <a:pt x="6" y="2"/>
                  </a:lnTo>
                  <a:lnTo>
                    <a:pt x="0" y="4"/>
                  </a:lnTo>
                  <a:lnTo>
                    <a:pt x="0" y="4"/>
                  </a:lnTo>
                  <a:lnTo>
                    <a:pt x="6" y="2"/>
                  </a:lnTo>
                  <a:lnTo>
                    <a:pt x="6" y="2"/>
                  </a:lnTo>
                  <a:lnTo>
                    <a:pt x="12" y="0"/>
                  </a:lnTo>
                  <a:lnTo>
                    <a:pt x="1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8" name="Freeform 315"/>
            <p:cNvSpPr>
              <a:spLocks/>
            </p:cNvSpPr>
            <p:nvPr/>
          </p:nvSpPr>
          <p:spPr bwMode="auto">
            <a:xfrm>
              <a:off x="3740150" y="3676650"/>
              <a:ext cx="688975" cy="581025"/>
            </a:xfrm>
            <a:custGeom>
              <a:avLst/>
              <a:gdLst>
                <a:gd name="T0" fmla="*/ 432 w 434"/>
                <a:gd name="T1" fmla="*/ 72 h 366"/>
                <a:gd name="T2" fmla="*/ 418 w 434"/>
                <a:gd name="T3" fmla="*/ 64 h 366"/>
                <a:gd name="T4" fmla="*/ 400 w 434"/>
                <a:gd name="T5" fmla="*/ 64 h 366"/>
                <a:gd name="T6" fmla="*/ 374 w 434"/>
                <a:gd name="T7" fmla="*/ 62 h 366"/>
                <a:gd name="T8" fmla="*/ 370 w 434"/>
                <a:gd name="T9" fmla="*/ 54 h 366"/>
                <a:gd name="T10" fmla="*/ 340 w 434"/>
                <a:gd name="T11" fmla="*/ 50 h 366"/>
                <a:gd name="T12" fmla="*/ 320 w 434"/>
                <a:gd name="T13" fmla="*/ 50 h 366"/>
                <a:gd name="T14" fmla="*/ 306 w 434"/>
                <a:gd name="T15" fmla="*/ 44 h 366"/>
                <a:gd name="T16" fmla="*/ 294 w 434"/>
                <a:gd name="T17" fmla="*/ 38 h 366"/>
                <a:gd name="T18" fmla="*/ 272 w 434"/>
                <a:gd name="T19" fmla="*/ 28 h 366"/>
                <a:gd name="T20" fmla="*/ 260 w 434"/>
                <a:gd name="T21" fmla="*/ 18 h 366"/>
                <a:gd name="T22" fmla="*/ 236 w 434"/>
                <a:gd name="T23" fmla="*/ 18 h 366"/>
                <a:gd name="T24" fmla="*/ 204 w 434"/>
                <a:gd name="T25" fmla="*/ 14 h 366"/>
                <a:gd name="T26" fmla="*/ 146 w 434"/>
                <a:gd name="T27" fmla="*/ 12 h 366"/>
                <a:gd name="T28" fmla="*/ 104 w 434"/>
                <a:gd name="T29" fmla="*/ 8 h 366"/>
                <a:gd name="T30" fmla="*/ 62 w 434"/>
                <a:gd name="T31" fmla="*/ 4 h 366"/>
                <a:gd name="T32" fmla="*/ 36 w 434"/>
                <a:gd name="T33" fmla="*/ 6 h 366"/>
                <a:gd name="T34" fmla="*/ 24 w 434"/>
                <a:gd name="T35" fmla="*/ 20 h 366"/>
                <a:gd name="T36" fmla="*/ 0 w 434"/>
                <a:gd name="T37" fmla="*/ 38 h 366"/>
                <a:gd name="T38" fmla="*/ 6 w 434"/>
                <a:gd name="T39" fmla="*/ 54 h 366"/>
                <a:gd name="T40" fmla="*/ 14 w 434"/>
                <a:gd name="T41" fmla="*/ 82 h 366"/>
                <a:gd name="T42" fmla="*/ 38 w 434"/>
                <a:gd name="T43" fmla="*/ 78 h 366"/>
                <a:gd name="T44" fmla="*/ 38 w 434"/>
                <a:gd name="T45" fmla="*/ 78 h 366"/>
                <a:gd name="T46" fmla="*/ 34 w 434"/>
                <a:gd name="T47" fmla="*/ 90 h 366"/>
                <a:gd name="T48" fmla="*/ 42 w 434"/>
                <a:gd name="T49" fmla="*/ 90 h 366"/>
                <a:gd name="T50" fmla="*/ 64 w 434"/>
                <a:gd name="T51" fmla="*/ 92 h 366"/>
                <a:gd name="T52" fmla="*/ 82 w 434"/>
                <a:gd name="T53" fmla="*/ 86 h 366"/>
                <a:gd name="T54" fmla="*/ 92 w 434"/>
                <a:gd name="T55" fmla="*/ 96 h 366"/>
                <a:gd name="T56" fmla="*/ 102 w 434"/>
                <a:gd name="T57" fmla="*/ 102 h 366"/>
                <a:gd name="T58" fmla="*/ 94 w 434"/>
                <a:gd name="T59" fmla="*/ 120 h 366"/>
                <a:gd name="T60" fmla="*/ 84 w 434"/>
                <a:gd name="T61" fmla="*/ 148 h 366"/>
                <a:gd name="T62" fmla="*/ 78 w 434"/>
                <a:gd name="T63" fmla="*/ 176 h 366"/>
                <a:gd name="T64" fmla="*/ 68 w 434"/>
                <a:gd name="T65" fmla="*/ 194 h 366"/>
                <a:gd name="T66" fmla="*/ 64 w 434"/>
                <a:gd name="T67" fmla="*/ 204 h 366"/>
                <a:gd name="T68" fmla="*/ 72 w 434"/>
                <a:gd name="T69" fmla="*/ 220 h 366"/>
                <a:gd name="T70" fmla="*/ 74 w 434"/>
                <a:gd name="T71" fmla="*/ 232 h 366"/>
                <a:gd name="T72" fmla="*/ 66 w 434"/>
                <a:gd name="T73" fmla="*/ 258 h 366"/>
                <a:gd name="T74" fmla="*/ 78 w 434"/>
                <a:gd name="T75" fmla="*/ 262 h 366"/>
                <a:gd name="T76" fmla="*/ 70 w 434"/>
                <a:gd name="T77" fmla="*/ 274 h 366"/>
                <a:gd name="T78" fmla="*/ 64 w 434"/>
                <a:gd name="T79" fmla="*/ 310 h 366"/>
                <a:gd name="T80" fmla="*/ 84 w 434"/>
                <a:gd name="T81" fmla="*/ 314 h 366"/>
                <a:gd name="T82" fmla="*/ 100 w 434"/>
                <a:gd name="T83" fmla="*/ 342 h 366"/>
                <a:gd name="T84" fmla="*/ 128 w 434"/>
                <a:gd name="T85" fmla="*/ 366 h 366"/>
                <a:gd name="T86" fmla="*/ 138 w 434"/>
                <a:gd name="T87" fmla="*/ 350 h 366"/>
                <a:gd name="T88" fmla="*/ 160 w 434"/>
                <a:gd name="T89" fmla="*/ 342 h 366"/>
                <a:gd name="T90" fmla="*/ 174 w 434"/>
                <a:gd name="T91" fmla="*/ 330 h 366"/>
                <a:gd name="T92" fmla="*/ 208 w 434"/>
                <a:gd name="T93" fmla="*/ 334 h 366"/>
                <a:gd name="T94" fmla="*/ 240 w 434"/>
                <a:gd name="T95" fmla="*/ 330 h 366"/>
                <a:gd name="T96" fmla="*/ 264 w 434"/>
                <a:gd name="T97" fmla="*/ 302 h 366"/>
                <a:gd name="T98" fmla="*/ 292 w 434"/>
                <a:gd name="T99" fmla="*/ 292 h 366"/>
                <a:gd name="T100" fmla="*/ 302 w 434"/>
                <a:gd name="T101" fmla="*/ 260 h 366"/>
                <a:gd name="T102" fmla="*/ 326 w 434"/>
                <a:gd name="T103" fmla="*/ 238 h 366"/>
                <a:gd name="T104" fmla="*/ 308 w 434"/>
                <a:gd name="T105" fmla="*/ 214 h 366"/>
                <a:gd name="T106" fmla="*/ 342 w 434"/>
                <a:gd name="T107" fmla="*/ 152 h 366"/>
                <a:gd name="T108" fmla="*/ 346 w 434"/>
                <a:gd name="T109" fmla="*/ 142 h 366"/>
                <a:gd name="T110" fmla="*/ 356 w 434"/>
                <a:gd name="T111" fmla="*/ 130 h 366"/>
                <a:gd name="T112" fmla="*/ 394 w 434"/>
                <a:gd name="T113" fmla="*/ 116 h 366"/>
                <a:gd name="T114" fmla="*/ 428 w 434"/>
                <a:gd name="T115" fmla="*/ 9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66">
                  <a:moveTo>
                    <a:pt x="430" y="80"/>
                  </a:moveTo>
                  <a:lnTo>
                    <a:pt x="430" y="80"/>
                  </a:lnTo>
                  <a:lnTo>
                    <a:pt x="428" y="78"/>
                  </a:lnTo>
                  <a:lnTo>
                    <a:pt x="428" y="76"/>
                  </a:lnTo>
                  <a:lnTo>
                    <a:pt x="432" y="72"/>
                  </a:lnTo>
                  <a:lnTo>
                    <a:pt x="434" y="70"/>
                  </a:lnTo>
                  <a:lnTo>
                    <a:pt x="434" y="68"/>
                  </a:lnTo>
                  <a:lnTo>
                    <a:pt x="426" y="62"/>
                  </a:lnTo>
                  <a:lnTo>
                    <a:pt x="426" y="62"/>
                  </a:lnTo>
                  <a:lnTo>
                    <a:pt x="418" y="64"/>
                  </a:lnTo>
                  <a:lnTo>
                    <a:pt x="414" y="66"/>
                  </a:lnTo>
                  <a:lnTo>
                    <a:pt x="412" y="68"/>
                  </a:lnTo>
                  <a:lnTo>
                    <a:pt x="406" y="66"/>
                  </a:lnTo>
                  <a:lnTo>
                    <a:pt x="406" y="66"/>
                  </a:lnTo>
                  <a:lnTo>
                    <a:pt x="400" y="64"/>
                  </a:lnTo>
                  <a:lnTo>
                    <a:pt x="396" y="66"/>
                  </a:lnTo>
                  <a:lnTo>
                    <a:pt x="390" y="66"/>
                  </a:lnTo>
                  <a:lnTo>
                    <a:pt x="380" y="60"/>
                  </a:lnTo>
                  <a:lnTo>
                    <a:pt x="380" y="60"/>
                  </a:lnTo>
                  <a:lnTo>
                    <a:pt x="374" y="62"/>
                  </a:lnTo>
                  <a:lnTo>
                    <a:pt x="372" y="60"/>
                  </a:lnTo>
                  <a:lnTo>
                    <a:pt x="370" y="58"/>
                  </a:lnTo>
                  <a:lnTo>
                    <a:pt x="370" y="58"/>
                  </a:lnTo>
                  <a:lnTo>
                    <a:pt x="370" y="54"/>
                  </a:lnTo>
                  <a:lnTo>
                    <a:pt x="370" y="54"/>
                  </a:lnTo>
                  <a:lnTo>
                    <a:pt x="350" y="44"/>
                  </a:lnTo>
                  <a:lnTo>
                    <a:pt x="346" y="44"/>
                  </a:lnTo>
                  <a:lnTo>
                    <a:pt x="344" y="44"/>
                  </a:lnTo>
                  <a:lnTo>
                    <a:pt x="342" y="48"/>
                  </a:lnTo>
                  <a:lnTo>
                    <a:pt x="340" y="50"/>
                  </a:lnTo>
                  <a:lnTo>
                    <a:pt x="338" y="50"/>
                  </a:lnTo>
                  <a:lnTo>
                    <a:pt x="338" y="50"/>
                  </a:lnTo>
                  <a:lnTo>
                    <a:pt x="328" y="48"/>
                  </a:lnTo>
                  <a:lnTo>
                    <a:pt x="324" y="50"/>
                  </a:lnTo>
                  <a:lnTo>
                    <a:pt x="320" y="50"/>
                  </a:lnTo>
                  <a:lnTo>
                    <a:pt x="316" y="48"/>
                  </a:lnTo>
                  <a:lnTo>
                    <a:pt x="316" y="48"/>
                  </a:lnTo>
                  <a:lnTo>
                    <a:pt x="314" y="46"/>
                  </a:lnTo>
                  <a:lnTo>
                    <a:pt x="310" y="44"/>
                  </a:lnTo>
                  <a:lnTo>
                    <a:pt x="306" y="44"/>
                  </a:lnTo>
                  <a:lnTo>
                    <a:pt x="300" y="46"/>
                  </a:lnTo>
                  <a:lnTo>
                    <a:pt x="298" y="44"/>
                  </a:lnTo>
                  <a:lnTo>
                    <a:pt x="296" y="42"/>
                  </a:lnTo>
                  <a:lnTo>
                    <a:pt x="296" y="42"/>
                  </a:lnTo>
                  <a:lnTo>
                    <a:pt x="294" y="38"/>
                  </a:lnTo>
                  <a:lnTo>
                    <a:pt x="290" y="36"/>
                  </a:lnTo>
                  <a:lnTo>
                    <a:pt x="282" y="34"/>
                  </a:lnTo>
                  <a:lnTo>
                    <a:pt x="274" y="32"/>
                  </a:lnTo>
                  <a:lnTo>
                    <a:pt x="272" y="30"/>
                  </a:lnTo>
                  <a:lnTo>
                    <a:pt x="272" y="28"/>
                  </a:lnTo>
                  <a:lnTo>
                    <a:pt x="272" y="28"/>
                  </a:lnTo>
                  <a:lnTo>
                    <a:pt x="270" y="24"/>
                  </a:lnTo>
                  <a:lnTo>
                    <a:pt x="268" y="22"/>
                  </a:lnTo>
                  <a:lnTo>
                    <a:pt x="264" y="20"/>
                  </a:lnTo>
                  <a:lnTo>
                    <a:pt x="260" y="18"/>
                  </a:lnTo>
                  <a:lnTo>
                    <a:pt x="260" y="18"/>
                  </a:lnTo>
                  <a:lnTo>
                    <a:pt x="250" y="20"/>
                  </a:lnTo>
                  <a:lnTo>
                    <a:pt x="244" y="20"/>
                  </a:lnTo>
                  <a:lnTo>
                    <a:pt x="236" y="18"/>
                  </a:lnTo>
                  <a:lnTo>
                    <a:pt x="236" y="18"/>
                  </a:lnTo>
                  <a:lnTo>
                    <a:pt x="226" y="16"/>
                  </a:lnTo>
                  <a:lnTo>
                    <a:pt x="220" y="16"/>
                  </a:lnTo>
                  <a:lnTo>
                    <a:pt x="214" y="16"/>
                  </a:lnTo>
                  <a:lnTo>
                    <a:pt x="204" y="14"/>
                  </a:lnTo>
                  <a:lnTo>
                    <a:pt x="204" y="14"/>
                  </a:lnTo>
                  <a:lnTo>
                    <a:pt x="196" y="14"/>
                  </a:lnTo>
                  <a:lnTo>
                    <a:pt x="188" y="12"/>
                  </a:lnTo>
                  <a:lnTo>
                    <a:pt x="174" y="14"/>
                  </a:lnTo>
                  <a:lnTo>
                    <a:pt x="156" y="14"/>
                  </a:lnTo>
                  <a:lnTo>
                    <a:pt x="146" y="12"/>
                  </a:lnTo>
                  <a:lnTo>
                    <a:pt x="134" y="10"/>
                  </a:lnTo>
                  <a:lnTo>
                    <a:pt x="134" y="10"/>
                  </a:lnTo>
                  <a:lnTo>
                    <a:pt x="122" y="6"/>
                  </a:lnTo>
                  <a:lnTo>
                    <a:pt x="114" y="8"/>
                  </a:lnTo>
                  <a:lnTo>
                    <a:pt x="104" y="8"/>
                  </a:lnTo>
                  <a:lnTo>
                    <a:pt x="88" y="10"/>
                  </a:lnTo>
                  <a:lnTo>
                    <a:pt x="88" y="10"/>
                  </a:lnTo>
                  <a:lnTo>
                    <a:pt x="80" y="8"/>
                  </a:lnTo>
                  <a:lnTo>
                    <a:pt x="72" y="8"/>
                  </a:lnTo>
                  <a:lnTo>
                    <a:pt x="62" y="4"/>
                  </a:lnTo>
                  <a:lnTo>
                    <a:pt x="52" y="0"/>
                  </a:lnTo>
                  <a:lnTo>
                    <a:pt x="46" y="0"/>
                  </a:lnTo>
                  <a:lnTo>
                    <a:pt x="42" y="2"/>
                  </a:lnTo>
                  <a:lnTo>
                    <a:pt x="42" y="2"/>
                  </a:lnTo>
                  <a:lnTo>
                    <a:pt x="36" y="6"/>
                  </a:lnTo>
                  <a:lnTo>
                    <a:pt x="34" y="8"/>
                  </a:lnTo>
                  <a:lnTo>
                    <a:pt x="32" y="14"/>
                  </a:lnTo>
                  <a:lnTo>
                    <a:pt x="30" y="18"/>
                  </a:lnTo>
                  <a:lnTo>
                    <a:pt x="28" y="20"/>
                  </a:lnTo>
                  <a:lnTo>
                    <a:pt x="24" y="20"/>
                  </a:lnTo>
                  <a:lnTo>
                    <a:pt x="24" y="20"/>
                  </a:lnTo>
                  <a:lnTo>
                    <a:pt x="14" y="22"/>
                  </a:lnTo>
                  <a:lnTo>
                    <a:pt x="4" y="28"/>
                  </a:lnTo>
                  <a:lnTo>
                    <a:pt x="0" y="36"/>
                  </a:lnTo>
                  <a:lnTo>
                    <a:pt x="0" y="38"/>
                  </a:lnTo>
                  <a:lnTo>
                    <a:pt x="0" y="42"/>
                  </a:lnTo>
                  <a:lnTo>
                    <a:pt x="0" y="42"/>
                  </a:lnTo>
                  <a:lnTo>
                    <a:pt x="4" y="44"/>
                  </a:lnTo>
                  <a:lnTo>
                    <a:pt x="6" y="48"/>
                  </a:lnTo>
                  <a:lnTo>
                    <a:pt x="6" y="54"/>
                  </a:lnTo>
                  <a:lnTo>
                    <a:pt x="10" y="60"/>
                  </a:lnTo>
                  <a:lnTo>
                    <a:pt x="10" y="60"/>
                  </a:lnTo>
                  <a:lnTo>
                    <a:pt x="12" y="66"/>
                  </a:lnTo>
                  <a:lnTo>
                    <a:pt x="12" y="74"/>
                  </a:lnTo>
                  <a:lnTo>
                    <a:pt x="14" y="82"/>
                  </a:lnTo>
                  <a:lnTo>
                    <a:pt x="14" y="90"/>
                  </a:lnTo>
                  <a:lnTo>
                    <a:pt x="14" y="90"/>
                  </a:lnTo>
                  <a:lnTo>
                    <a:pt x="30" y="78"/>
                  </a:lnTo>
                  <a:lnTo>
                    <a:pt x="34" y="76"/>
                  </a:lnTo>
                  <a:lnTo>
                    <a:pt x="38" y="78"/>
                  </a:lnTo>
                  <a:lnTo>
                    <a:pt x="38" y="78"/>
                  </a:lnTo>
                  <a:lnTo>
                    <a:pt x="38" y="78"/>
                  </a:lnTo>
                  <a:lnTo>
                    <a:pt x="38" y="78"/>
                  </a:lnTo>
                  <a:lnTo>
                    <a:pt x="38" y="78"/>
                  </a:lnTo>
                  <a:lnTo>
                    <a:pt x="38" y="78"/>
                  </a:lnTo>
                  <a:lnTo>
                    <a:pt x="40" y="80"/>
                  </a:lnTo>
                  <a:lnTo>
                    <a:pt x="40" y="82"/>
                  </a:lnTo>
                  <a:lnTo>
                    <a:pt x="38" y="84"/>
                  </a:lnTo>
                  <a:lnTo>
                    <a:pt x="34" y="88"/>
                  </a:lnTo>
                  <a:lnTo>
                    <a:pt x="34" y="90"/>
                  </a:lnTo>
                  <a:lnTo>
                    <a:pt x="36" y="92"/>
                  </a:lnTo>
                  <a:lnTo>
                    <a:pt x="36" y="92"/>
                  </a:lnTo>
                  <a:lnTo>
                    <a:pt x="38" y="92"/>
                  </a:lnTo>
                  <a:lnTo>
                    <a:pt x="40" y="92"/>
                  </a:lnTo>
                  <a:lnTo>
                    <a:pt x="42" y="90"/>
                  </a:lnTo>
                  <a:lnTo>
                    <a:pt x="48" y="88"/>
                  </a:lnTo>
                  <a:lnTo>
                    <a:pt x="52" y="88"/>
                  </a:lnTo>
                  <a:lnTo>
                    <a:pt x="56" y="90"/>
                  </a:lnTo>
                  <a:lnTo>
                    <a:pt x="56" y="90"/>
                  </a:lnTo>
                  <a:lnTo>
                    <a:pt x="64" y="92"/>
                  </a:lnTo>
                  <a:lnTo>
                    <a:pt x="68" y="90"/>
                  </a:lnTo>
                  <a:lnTo>
                    <a:pt x="72" y="86"/>
                  </a:lnTo>
                  <a:lnTo>
                    <a:pt x="76" y="86"/>
                  </a:lnTo>
                  <a:lnTo>
                    <a:pt x="82" y="86"/>
                  </a:lnTo>
                  <a:lnTo>
                    <a:pt x="82" y="86"/>
                  </a:lnTo>
                  <a:lnTo>
                    <a:pt x="90" y="88"/>
                  </a:lnTo>
                  <a:lnTo>
                    <a:pt x="92" y="90"/>
                  </a:lnTo>
                  <a:lnTo>
                    <a:pt x="92" y="90"/>
                  </a:lnTo>
                  <a:lnTo>
                    <a:pt x="92" y="94"/>
                  </a:lnTo>
                  <a:lnTo>
                    <a:pt x="92" y="96"/>
                  </a:lnTo>
                  <a:lnTo>
                    <a:pt x="92" y="96"/>
                  </a:lnTo>
                  <a:lnTo>
                    <a:pt x="94" y="98"/>
                  </a:lnTo>
                  <a:lnTo>
                    <a:pt x="98" y="100"/>
                  </a:lnTo>
                  <a:lnTo>
                    <a:pt x="98" y="100"/>
                  </a:lnTo>
                  <a:lnTo>
                    <a:pt x="102" y="102"/>
                  </a:lnTo>
                  <a:lnTo>
                    <a:pt x="104" y="104"/>
                  </a:lnTo>
                  <a:lnTo>
                    <a:pt x="104" y="104"/>
                  </a:lnTo>
                  <a:lnTo>
                    <a:pt x="104" y="106"/>
                  </a:lnTo>
                  <a:lnTo>
                    <a:pt x="100" y="110"/>
                  </a:lnTo>
                  <a:lnTo>
                    <a:pt x="94" y="120"/>
                  </a:lnTo>
                  <a:lnTo>
                    <a:pt x="86" y="130"/>
                  </a:lnTo>
                  <a:lnTo>
                    <a:pt x="84" y="134"/>
                  </a:lnTo>
                  <a:lnTo>
                    <a:pt x="84" y="138"/>
                  </a:lnTo>
                  <a:lnTo>
                    <a:pt x="84" y="138"/>
                  </a:lnTo>
                  <a:lnTo>
                    <a:pt x="84" y="148"/>
                  </a:lnTo>
                  <a:lnTo>
                    <a:pt x="82" y="154"/>
                  </a:lnTo>
                  <a:lnTo>
                    <a:pt x="80" y="164"/>
                  </a:lnTo>
                  <a:lnTo>
                    <a:pt x="78" y="170"/>
                  </a:lnTo>
                  <a:lnTo>
                    <a:pt x="76" y="174"/>
                  </a:lnTo>
                  <a:lnTo>
                    <a:pt x="78" y="176"/>
                  </a:lnTo>
                  <a:lnTo>
                    <a:pt x="78" y="176"/>
                  </a:lnTo>
                  <a:lnTo>
                    <a:pt x="80" y="184"/>
                  </a:lnTo>
                  <a:lnTo>
                    <a:pt x="80" y="188"/>
                  </a:lnTo>
                  <a:lnTo>
                    <a:pt x="76" y="192"/>
                  </a:lnTo>
                  <a:lnTo>
                    <a:pt x="68" y="194"/>
                  </a:lnTo>
                  <a:lnTo>
                    <a:pt x="68" y="194"/>
                  </a:lnTo>
                  <a:lnTo>
                    <a:pt x="62" y="196"/>
                  </a:lnTo>
                  <a:lnTo>
                    <a:pt x="60" y="196"/>
                  </a:lnTo>
                  <a:lnTo>
                    <a:pt x="62" y="198"/>
                  </a:lnTo>
                  <a:lnTo>
                    <a:pt x="64" y="204"/>
                  </a:lnTo>
                  <a:lnTo>
                    <a:pt x="68" y="214"/>
                  </a:lnTo>
                  <a:lnTo>
                    <a:pt x="68" y="214"/>
                  </a:lnTo>
                  <a:lnTo>
                    <a:pt x="70" y="216"/>
                  </a:lnTo>
                  <a:lnTo>
                    <a:pt x="70" y="216"/>
                  </a:lnTo>
                  <a:lnTo>
                    <a:pt x="72" y="220"/>
                  </a:lnTo>
                  <a:lnTo>
                    <a:pt x="74" y="220"/>
                  </a:lnTo>
                  <a:lnTo>
                    <a:pt x="78" y="222"/>
                  </a:lnTo>
                  <a:lnTo>
                    <a:pt x="78" y="222"/>
                  </a:lnTo>
                  <a:lnTo>
                    <a:pt x="78" y="226"/>
                  </a:lnTo>
                  <a:lnTo>
                    <a:pt x="74" y="232"/>
                  </a:lnTo>
                  <a:lnTo>
                    <a:pt x="74" y="232"/>
                  </a:lnTo>
                  <a:lnTo>
                    <a:pt x="68" y="240"/>
                  </a:lnTo>
                  <a:lnTo>
                    <a:pt x="66" y="248"/>
                  </a:lnTo>
                  <a:lnTo>
                    <a:pt x="66" y="254"/>
                  </a:lnTo>
                  <a:lnTo>
                    <a:pt x="66" y="258"/>
                  </a:lnTo>
                  <a:lnTo>
                    <a:pt x="66" y="258"/>
                  </a:lnTo>
                  <a:lnTo>
                    <a:pt x="70" y="260"/>
                  </a:lnTo>
                  <a:lnTo>
                    <a:pt x="74" y="262"/>
                  </a:lnTo>
                  <a:lnTo>
                    <a:pt x="74" y="262"/>
                  </a:lnTo>
                  <a:lnTo>
                    <a:pt x="78" y="262"/>
                  </a:lnTo>
                  <a:lnTo>
                    <a:pt x="78" y="264"/>
                  </a:lnTo>
                  <a:lnTo>
                    <a:pt x="78" y="264"/>
                  </a:lnTo>
                  <a:lnTo>
                    <a:pt x="78" y="268"/>
                  </a:lnTo>
                  <a:lnTo>
                    <a:pt x="70" y="274"/>
                  </a:lnTo>
                  <a:lnTo>
                    <a:pt x="70" y="274"/>
                  </a:lnTo>
                  <a:lnTo>
                    <a:pt x="66" y="278"/>
                  </a:lnTo>
                  <a:lnTo>
                    <a:pt x="64" y="282"/>
                  </a:lnTo>
                  <a:lnTo>
                    <a:pt x="62" y="294"/>
                  </a:lnTo>
                  <a:lnTo>
                    <a:pt x="62" y="302"/>
                  </a:lnTo>
                  <a:lnTo>
                    <a:pt x="64" y="310"/>
                  </a:lnTo>
                  <a:lnTo>
                    <a:pt x="64" y="310"/>
                  </a:lnTo>
                  <a:lnTo>
                    <a:pt x="70" y="308"/>
                  </a:lnTo>
                  <a:lnTo>
                    <a:pt x="74" y="310"/>
                  </a:lnTo>
                  <a:lnTo>
                    <a:pt x="80" y="310"/>
                  </a:lnTo>
                  <a:lnTo>
                    <a:pt x="84" y="314"/>
                  </a:lnTo>
                  <a:lnTo>
                    <a:pt x="92" y="322"/>
                  </a:lnTo>
                  <a:lnTo>
                    <a:pt x="96" y="328"/>
                  </a:lnTo>
                  <a:lnTo>
                    <a:pt x="96" y="328"/>
                  </a:lnTo>
                  <a:lnTo>
                    <a:pt x="96" y="334"/>
                  </a:lnTo>
                  <a:lnTo>
                    <a:pt x="100" y="342"/>
                  </a:lnTo>
                  <a:lnTo>
                    <a:pt x="114" y="358"/>
                  </a:lnTo>
                  <a:lnTo>
                    <a:pt x="114" y="358"/>
                  </a:lnTo>
                  <a:lnTo>
                    <a:pt x="120" y="364"/>
                  </a:lnTo>
                  <a:lnTo>
                    <a:pt x="124" y="366"/>
                  </a:lnTo>
                  <a:lnTo>
                    <a:pt x="128" y="366"/>
                  </a:lnTo>
                  <a:lnTo>
                    <a:pt x="130" y="362"/>
                  </a:lnTo>
                  <a:lnTo>
                    <a:pt x="130" y="362"/>
                  </a:lnTo>
                  <a:lnTo>
                    <a:pt x="134" y="358"/>
                  </a:lnTo>
                  <a:lnTo>
                    <a:pt x="136" y="354"/>
                  </a:lnTo>
                  <a:lnTo>
                    <a:pt x="138" y="350"/>
                  </a:lnTo>
                  <a:lnTo>
                    <a:pt x="138" y="350"/>
                  </a:lnTo>
                  <a:lnTo>
                    <a:pt x="142" y="346"/>
                  </a:lnTo>
                  <a:lnTo>
                    <a:pt x="144" y="344"/>
                  </a:lnTo>
                  <a:lnTo>
                    <a:pt x="152" y="344"/>
                  </a:lnTo>
                  <a:lnTo>
                    <a:pt x="160" y="342"/>
                  </a:lnTo>
                  <a:lnTo>
                    <a:pt x="162" y="340"/>
                  </a:lnTo>
                  <a:lnTo>
                    <a:pt x="164" y="338"/>
                  </a:lnTo>
                  <a:lnTo>
                    <a:pt x="164" y="338"/>
                  </a:lnTo>
                  <a:lnTo>
                    <a:pt x="168" y="334"/>
                  </a:lnTo>
                  <a:lnTo>
                    <a:pt x="174" y="330"/>
                  </a:lnTo>
                  <a:lnTo>
                    <a:pt x="184" y="328"/>
                  </a:lnTo>
                  <a:lnTo>
                    <a:pt x="194" y="332"/>
                  </a:lnTo>
                  <a:lnTo>
                    <a:pt x="194" y="332"/>
                  </a:lnTo>
                  <a:lnTo>
                    <a:pt x="200" y="334"/>
                  </a:lnTo>
                  <a:lnTo>
                    <a:pt x="208" y="334"/>
                  </a:lnTo>
                  <a:lnTo>
                    <a:pt x="222" y="332"/>
                  </a:lnTo>
                  <a:lnTo>
                    <a:pt x="234" y="328"/>
                  </a:lnTo>
                  <a:lnTo>
                    <a:pt x="238" y="328"/>
                  </a:lnTo>
                  <a:lnTo>
                    <a:pt x="240" y="330"/>
                  </a:lnTo>
                  <a:lnTo>
                    <a:pt x="240" y="330"/>
                  </a:lnTo>
                  <a:lnTo>
                    <a:pt x="244" y="330"/>
                  </a:lnTo>
                  <a:lnTo>
                    <a:pt x="248" y="328"/>
                  </a:lnTo>
                  <a:lnTo>
                    <a:pt x="254" y="316"/>
                  </a:lnTo>
                  <a:lnTo>
                    <a:pt x="258" y="308"/>
                  </a:lnTo>
                  <a:lnTo>
                    <a:pt x="264" y="302"/>
                  </a:lnTo>
                  <a:lnTo>
                    <a:pt x="270" y="298"/>
                  </a:lnTo>
                  <a:lnTo>
                    <a:pt x="278" y="294"/>
                  </a:lnTo>
                  <a:lnTo>
                    <a:pt x="278" y="294"/>
                  </a:lnTo>
                  <a:lnTo>
                    <a:pt x="292" y="294"/>
                  </a:lnTo>
                  <a:lnTo>
                    <a:pt x="292" y="292"/>
                  </a:lnTo>
                  <a:lnTo>
                    <a:pt x="292" y="286"/>
                  </a:lnTo>
                  <a:lnTo>
                    <a:pt x="292" y="286"/>
                  </a:lnTo>
                  <a:lnTo>
                    <a:pt x="292" y="278"/>
                  </a:lnTo>
                  <a:lnTo>
                    <a:pt x="296" y="268"/>
                  </a:lnTo>
                  <a:lnTo>
                    <a:pt x="302" y="260"/>
                  </a:lnTo>
                  <a:lnTo>
                    <a:pt x="308" y="254"/>
                  </a:lnTo>
                  <a:lnTo>
                    <a:pt x="320" y="244"/>
                  </a:lnTo>
                  <a:lnTo>
                    <a:pt x="324" y="240"/>
                  </a:lnTo>
                  <a:lnTo>
                    <a:pt x="326" y="238"/>
                  </a:lnTo>
                  <a:lnTo>
                    <a:pt x="326" y="238"/>
                  </a:lnTo>
                  <a:lnTo>
                    <a:pt x="324" y="234"/>
                  </a:lnTo>
                  <a:lnTo>
                    <a:pt x="318" y="232"/>
                  </a:lnTo>
                  <a:lnTo>
                    <a:pt x="312" y="226"/>
                  </a:lnTo>
                  <a:lnTo>
                    <a:pt x="308" y="214"/>
                  </a:lnTo>
                  <a:lnTo>
                    <a:pt x="308" y="214"/>
                  </a:lnTo>
                  <a:lnTo>
                    <a:pt x="308" y="206"/>
                  </a:lnTo>
                  <a:lnTo>
                    <a:pt x="310" y="198"/>
                  </a:lnTo>
                  <a:lnTo>
                    <a:pt x="320" y="178"/>
                  </a:lnTo>
                  <a:lnTo>
                    <a:pt x="334" y="160"/>
                  </a:lnTo>
                  <a:lnTo>
                    <a:pt x="342" y="152"/>
                  </a:lnTo>
                  <a:lnTo>
                    <a:pt x="342" y="152"/>
                  </a:lnTo>
                  <a:lnTo>
                    <a:pt x="352" y="148"/>
                  </a:lnTo>
                  <a:lnTo>
                    <a:pt x="352" y="146"/>
                  </a:lnTo>
                  <a:lnTo>
                    <a:pt x="350" y="144"/>
                  </a:lnTo>
                  <a:lnTo>
                    <a:pt x="346" y="142"/>
                  </a:lnTo>
                  <a:lnTo>
                    <a:pt x="346" y="140"/>
                  </a:lnTo>
                  <a:lnTo>
                    <a:pt x="346" y="138"/>
                  </a:lnTo>
                  <a:lnTo>
                    <a:pt x="346" y="138"/>
                  </a:lnTo>
                  <a:lnTo>
                    <a:pt x="350" y="134"/>
                  </a:lnTo>
                  <a:lnTo>
                    <a:pt x="356" y="130"/>
                  </a:lnTo>
                  <a:lnTo>
                    <a:pt x="372" y="126"/>
                  </a:lnTo>
                  <a:lnTo>
                    <a:pt x="386" y="122"/>
                  </a:lnTo>
                  <a:lnTo>
                    <a:pt x="392" y="118"/>
                  </a:lnTo>
                  <a:lnTo>
                    <a:pt x="394" y="116"/>
                  </a:lnTo>
                  <a:lnTo>
                    <a:pt x="394" y="116"/>
                  </a:lnTo>
                  <a:lnTo>
                    <a:pt x="396" y="112"/>
                  </a:lnTo>
                  <a:lnTo>
                    <a:pt x="402" y="108"/>
                  </a:lnTo>
                  <a:lnTo>
                    <a:pt x="416" y="100"/>
                  </a:lnTo>
                  <a:lnTo>
                    <a:pt x="422" y="96"/>
                  </a:lnTo>
                  <a:lnTo>
                    <a:pt x="428" y="92"/>
                  </a:lnTo>
                  <a:lnTo>
                    <a:pt x="430" y="86"/>
                  </a:lnTo>
                  <a:lnTo>
                    <a:pt x="430" y="80"/>
                  </a:lnTo>
                  <a:lnTo>
                    <a:pt x="430" y="8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69" name="Freeform 316"/>
            <p:cNvSpPr>
              <a:spLocks/>
            </p:cNvSpPr>
            <p:nvPr/>
          </p:nvSpPr>
          <p:spPr bwMode="auto">
            <a:xfrm>
              <a:off x="4311650" y="4025900"/>
              <a:ext cx="19050" cy="22225"/>
            </a:xfrm>
            <a:custGeom>
              <a:avLst/>
              <a:gdLst>
                <a:gd name="T0" fmla="*/ 0 w 12"/>
                <a:gd name="T1" fmla="*/ 12 h 14"/>
                <a:gd name="T2" fmla="*/ 0 w 12"/>
                <a:gd name="T3" fmla="*/ 12 h 14"/>
                <a:gd name="T4" fmla="*/ 2 w 12"/>
                <a:gd name="T5" fmla="*/ 14 h 14"/>
                <a:gd name="T6" fmla="*/ 4 w 12"/>
                <a:gd name="T7" fmla="*/ 12 h 14"/>
                <a:gd name="T8" fmla="*/ 10 w 12"/>
                <a:gd name="T9" fmla="*/ 10 h 14"/>
                <a:gd name="T10" fmla="*/ 12 w 12"/>
                <a:gd name="T11" fmla="*/ 6 h 14"/>
                <a:gd name="T12" fmla="*/ 12 w 12"/>
                <a:gd name="T13" fmla="*/ 2 h 14"/>
                <a:gd name="T14" fmla="*/ 12 w 12"/>
                <a:gd name="T15" fmla="*/ 2 h 14"/>
                <a:gd name="T16" fmla="*/ 12 w 12"/>
                <a:gd name="T17" fmla="*/ 2 h 14"/>
                <a:gd name="T18" fmla="*/ 10 w 12"/>
                <a:gd name="T19" fmla="*/ 0 h 14"/>
                <a:gd name="T20" fmla="*/ 8 w 12"/>
                <a:gd name="T21" fmla="*/ 0 h 14"/>
                <a:gd name="T22" fmla="*/ 4 w 12"/>
                <a:gd name="T23" fmla="*/ 4 h 14"/>
                <a:gd name="T24" fmla="*/ 0 w 12"/>
                <a:gd name="T25" fmla="*/ 8 h 14"/>
                <a:gd name="T26" fmla="*/ 0 w 12"/>
                <a:gd name="T27" fmla="*/ 10 h 14"/>
                <a:gd name="T28" fmla="*/ 0 w 12"/>
                <a:gd name="T29" fmla="*/ 12 h 14"/>
                <a:gd name="T30" fmla="*/ 0 w 12"/>
                <a:gd name="T3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12"/>
                  </a:moveTo>
                  <a:lnTo>
                    <a:pt x="0" y="12"/>
                  </a:lnTo>
                  <a:lnTo>
                    <a:pt x="2" y="14"/>
                  </a:lnTo>
                  <a:lnTo>
                    <a:pt x="4" y="12"/>
                  </a:lnTo>
                  <a:lnTo>
                    <a:pt x="10" y="10"/>
                  </a:lnTo>
                  <a:lnTo>
                    <a:pt x="12" y="6"/>
                  </a:lnTo>
                  <a:lnTo>
                    <a:pt x="12" y="2"/>
                  </a:lnTo>
                  <a:lnTo>
                    <a:pt x="12" y="2"/>
                  </a:lnTo>
                  <a:lnTo>
                    <a:pt x="12" y="2"/>
                  </a:lnTo>
                  <a:lnTo>
                    <a:pt x="10" y="0"/>
                  </a:lnTo>
                  <a:lnTo>
                    <a:pt x="8" y="0"/>
                  </a:lnTo>
                  <a:lnTo>
                    <a:pt x="4" y="4"/>
                  </a:lnTo>
                  <a:lnTo>
                    <a:pt x="0" y="8"/>
                  </a:lnTo>
                  <a:lnTo>
                    <a:pt x="0" y="10"/>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0" name="Freeform 317"/>
            <p:cNvSpPr>
              <a:spLocks/>
            </p:cNvSpPr>
            <p:nvPr/>
          </p:nvSpPr>
          <p:spPr bwMode="auto">
            <a:xfrm>
              <a:off x="4375150" y="3968750"/>
              <a:ext cx="63500" cy="44450"/>
            </a:xfrm>
            <a:custGeom>
              <a:avLst/>
              <a:gdLst>
                <a:gd name="T0" fmla="*/ 28 w 40"/>
                <a:gd name="T1" fmla="*/ 2 h 28"/>
                <a:gd name="T2" fmla="*/ 28 w 40"/>
                <a:gd name="T3" fmla="*/ 2 h 28"/>
                <a:gd name="T4" fmla="*/ 26 w 40"/>
                <a:gd name="T5" fmla="*/ 0 h 28"/>
                <a:gd name="T6" fmla="*/ 22 w 40"/>
                <a:gd name="T7" fmla="*/ 0 h 28"/>
                <a:gd name="T8" fmla="*/ 12 w 40"/>
                <a:gd name="T9" fmla="*/ 4 h 28"/>
                <a:gd name="T10" fmla="*/ 4 w 40"/>
                <a:gd name="T11" fmla="*/ 12 h 28"/>
                <a:gd name="T12" fmla="*/ 0 w 40"/>
                <a:gd name="T13" fmla="*/ 14 h 28"/>
                <a:gd name="T14" fmla="*/ 2 w 40"/>
                <a:gd name="T15" fmla="*/ 18 h 28"/>
                <a:gd name="T16" fmla="*/ 2 w 40"/>
                <a:gd name="T17" fmla="*/ 18 h 28"/>
                <a:gd name="T18" fmla="*/ 2 w 40"/>
                <a:gd name="T19" fmla="*/ 20 h 28"/>
                <a:gd name="T20" fmla="*/ 8 w 40"/>
                <a:gd name="T21" fmla="*/ 18 h 28"/>
                <a:gd name="T22" fmla="*/ 8 w 40"/>
                <a:gd name="T23" fmla="*/ 18 h 28"/>
                <a:gd name="T24" fmla="*/ 12 w 40"/>
                <a:gd name="T25" fmla="*/ 18 h 28"/>
                <a:gd name="T26" fmla="*/ 14 w 40"/>
                <a:gd name="T27" fmla="*/ 20 h 28"/>
                <a:gd name="T28" fmla="*/ 16 w 40"/>
                <a:gd name="T29" fmla="*/ 24 h 28"/>
                <a:gd name="T30" fmla="*/ 20 w 40"/>
                <a:gd name="T31" fmla="*/ 28 h 28"/>
                <a:gd name="T32" fmla="*/ 20 w 40"/>
                <a:gd name="T33" fmla="*/ 28 h 28"/>
                <a:gd name="T34" fmla="*/ 24 w 40"/>
                <a:gd name="T35" fmla="*/ 28 h 28"/>
                <a:gd name="T36" fmla="*/ 26 w 40"/>
                <a:gd name="T37" fmla="*/ 28 h 28"/>
                <a:gd name="T38" fmla="*/ 30 w 40"/>
                <a:gd name="T39" fmla="*/ 24 h 28"/>
                <a:gd name="T40" fmla="*/ 40 w 40"/>
                <a:gd name="T41" fmla="*/ 10 h 28"/>
                <a:gd name="T42" fmla="*/ 40 w 40"/>
                <a:gd name="T43" fmla="*/ 10 h 28"/>
                <a:gd name="T44" fmla="*/ 40 w 40"/>
                <a:gd name="T45" fmla="*/ 6 h 28"/>
                <a:gd name="T46" fmla="*/ 40 w 40"/>
                <a:gd name="T47" fmla="*/ 6 h 28"/>
                <a:gd name="T48" fmla="*/ 36 w 40"/>
                <a:gd name="T49" fmla="*/ 6 h 28"/>
                <a:gd name="T50" fmla="*/ 30 w 40"/>
                <a:gd name="T51" fmla="*/ 6 h 28"/>
                <a:gd name="T52" fmla="*/ 28 w 40"/>
                <a:gd name="T53" fmla="*/ 6 h 28"/>
                <a:gd name="T54" fmla="*/ 28 w 40"/>
                <a:gd name="T55" fmla="*/ 2 h 28"/>
                <a:gd name="T56" fmla="*/ 28 w 40"/>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8">
                  <a:moveTo>
                    <a:pt x="28" y="2"/>
                  </a:moveTo>
                  <a:lnTo>
                    <a:pt x="28" y="2"/>
                  </a:lnTo>
                  <a:lnTo>
                    <a:pt x="26" y="0"/>
                  </a:lnTo>
                  <a:lnTo>
                    <a:pt x="22" y="0"/>
                  </a:lnTo>
                  <a:lnTo>
                    <a:pt x="12" y="4"/>
                  </a:lnTo>
                  <a:lnTo>
                    <a:pt x="4" y="12"/>
                  </a:lnTo>
                  <a:lnTo>
                    <a:pt x="0" y="14"/>
                  </a:lnTo>
                  <a:lnTo>
                    <a:pt x="2" y="18"/>
                  </a:lnTo>
                  <a:lnTo>
                    <a:pt x="2" y="18"/>
                  </a:lnTo>
                  <a:lnTo>
                    <a:pt x="2" y="20"/>
                  </a:lnTo>
                  <a:lnTo>
                    <a:pt x="8" y="18"/>
                  </a:lnTo>
                  <a:lnTo>
                    <a:pt x="8" y="18"/>
                  </a:lnTo>
                  <a:lnTo>
                    <a:pt x="12" y="18"/>
                  </a:lnTo>
                  <a:lnTo>
                    <a:pt x="14" y="20"/>
                  </a:lnTo>
                  <a:lnTo>
                    <a:pt x="16" y="24"/>
                  </a:lnTo>
                  <a:lnTo>
                    <a:pt x="20" y="28"/>
                  </a:lnTo>
                  <a:lnTo>
                    <a:pt x="20" y="28"/>
                  </a:lnTo>
                  <a:lnTo>
                    <a:pt x="24" y="28"/>
                  </a:lnTo>
                  <a:lnTo>
                    <a:pt x="26" y="28"/>
                  </a:lnTo>
                  <a:lnTo>
                    <a:pt x="30" y="24"/>
                  </a:lnTo>
                  <a:lnTo>
                    <a:pt x="40" y="10"/>
                  </a:lnTo>
                  <a:lnTo>
                    <a:pt x="40" y="10"/>
                  </a:lnTo>
                  <a:lnTo>
                    <a:pt x="40" y="6"/>
                  </a:lnTo>
                  <a:lnTo>
                    <a:pt x="40" y="6"/>
                  </a:lnTo>
                  <a:lnTo>
                    <a:pt x="36" y="6"/>
                  </a:lnTo>
                  <a:lnTo>
                    <a:pt x="30" y="6"/>
                  </a:lnTo>
                  <a:lnTo>
                    <a:pt x="28" y="6"/>
                  </a:lnTo>
                  <a:lnTo>
                    <a:pt x="28" y="2"/>
                  </a:lnTo>
                  <a:lnTo>
                    <a:pt x="28"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1" name="Freeform 318"/>
            <p:cNvSpPr>
              <a:spLocks/>
            </p:cNvSpPr>
            <p:nvPr/>
          </p:nvSpPr>
          <p:spPr bwMode="auto">
            <a:xfrm>
              <a:off x="4454525" y="3952875"/>
              <a:ext cx="25400" cy="22225"/>
            </a:xfrm>
            <a:custGeom>
              <a:avLst/>
              <a:gdLst>
                <a:gd name="T0" fmla="*/ 0 w 16"/>
                <a:gd name="T1" fmla="*/ 6 h 14"/>
                <a:gd name="T2" fmla="*/ 0 w 16"/>
                <a:gd name="T3" fmla="*/ 6 h 14"/>
                <a:gd name="T4" fmla="*/ 2 w 16"/>
                <a:gd name="T5" fmla="*/ 8 h 14"/>
                <a:gd name="T6" fmla="*/ 4 w 16"/>
                <a:gd name="T7" fmla="*/ 8 h 14"/>
                <a:gd name="T8" fmla="*/ 8 w 16"/>
                <a:gd name="T9" fmla="*/ 8 h 14"/>
                <a:gd name="T10" fmla="*/ 12 w 16"/>
                <a:gd name="T11" fmla="*/ 10 h 14"/>
                <a:gd name="T12" fmla="*/ 12 w 16"/>
                <a:gd name="T13" fmla="*/ 10 h 14"/>
                <a:gd name="T14" fmla="*/ 14 w 16"/>
                <a:gd name="T15" fmla="*/ 14 h 14"/>
                <a:gd name="T16" fmla="*/ 16 w 16"/>
                <a:gd name="T17" fmla="*/ 12 h 14"/>
                <a:gd name="T18" fmla="*/ 16 w 16"/>
                <a:gd name="T19" fmla="*/ 6 h 14"/>
                <a:gd name="T20" fmla="*/ 16 w 16"/>
                <a:gd name="T21" fmla="*/ 6 h 14"/>
                <a:gd name="T22" fmla="*/ 14 w 16"/>
                <a:gd name="T23" fmla="*/ 4 h 14"/>
                <a:gd name="T24" fmla="*/ 12 w 16"/>
                <a:gd name="T25" fmla="*/ 2 h 14"/>
                <a:gd name="T26" fmla="*/ 6 w 16"/>
                <a:gd name="T27" fmla="*/ 0 h 14"/>
                <a:gd name="T28" fmla="*/ 2 w 16"/>
                <a:gd name="T29" fmla="*/ 2 h 14"/>
                <a:gd name="T30" fmla="*/ 0 w 16"/>
                <a:gd name="T31" fmla="*/ 4 h 14"/>
                <a:gd name="T32" fmla="*/ 0 w 16"/>
                <a:gd name="T33" fmla="*/ 6 h 14"/>
                <a:gd name="T34" fmla="*/ 0 w 16"/>
                <a:gd name="T3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4">
                  <a:moveTo>
                    <a:pt x="0" y="6"/>
                  </a:moveTo>
                  <a:lnTo>
                    <a:pt x="0" y="6"/>
                  </a:lnTo>
                  <a:lnTo>
                    <a:pt x="2" y="8"/>
                  </a:lnTo>
                  <a:lnTo>
                    <a:pt x="4" y="8"/>
                  </a:lnTo>
                  <a:lnTo>
                    <a:pt x="8" y="8"/>
                  </a:lnTo>
                  <a:lnTo>
                    <a:pt x="12" y="10"/>
                  </a:lnTo>
                  <a:lnTo>
                    <a:pt x="12" y="10"/>
                  </a:lnTo>
                  <a:lnTo>
                    <a:pt x="14" y="14"/>
                  </a:lnTo>
                  <a:lnTo>
                    <a:pt x="16" y="12"/>
                  </a:lnTo>
                  <a:lnTo>
                    <a:pt x="16" y="6"/>
                  </a:lnTo>
                  <a:lnTo>
                    <a:pt x="16" y="6"/>
                  </a:lnTo>
                  <a:lnTo>
                    <a:pt x="14" y="4"/>
                  </a:lnTo>
                  <a:lnTo>
                    <a:pt x="12" y="2"/>
                  </a:lnTo>
                  <a:lnTo>
                    <a:pt x="6" y="0"/>
                  </a:lnTo>
                  <a:lnTo>
                    <a:pt x="2" y="2"/>
                  </a:lnTo>
                  <a:lnTo>
                    <a:pt x="0" y="4"/>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2" name="Freeform 319"/>
            <p:cNvSpPr>
              <a:spLocks/>
            </p:cNvSpPr>
            <p:nvPr/>
          </p:nvSpPr>
          <p:spPr bwMode="auto">
            <a:xfrm>
              <a:off x="3886200" y="3819525"/>
              <a:ext cx="0" cy="9525"/>
            </a:xfrm>
            <a:custGeom>
              <a:avLst/>
              <a:gdLst>
                <a:gd name="T0" fmla="*/ 6 h 6"/>
                <a:gd name="T1" fmla="*/ 6 h 6"/>
                <a:gd name="T2" fmla="*/ 4 h 6"/>
                <a:gd name="T3" fmla="*/ 0 h 6"/>
                <a:gd name="T4" fmla="*/ 0 h 6"/>
                <a:gd name="T5" fmla="*/ 4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6"/>
                  </a:lnTo>
                  <a:lnTo>
                    <a:pt x="0" y="4"/>
                  </a:lnTo>
                  <a:lnTo>
                    <a:pt x="0" y="0"/>
                  </a:lnTo>
                  <a:lnTo>
                    <a:pt x="0" y="0"/>
                  </a:lnTo>
                  <a:lnTo>
                    <a:pt x="0" y="4"/>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3" name="Freeform 320"/>
            <p:cNvSpPr>
              <a:spLocks/>
            </p:cNvSpPr>
            <p:nvPr/>
          </p:nvSpPr>
          <p:spPr bwMode="auto">
            <a:xfrm>
              <a:off x="3794125" y="3800475"/>
              <a:ext cx="9525" cy="22225"/>
            </a:xfrm>
            <a:custGeom>
              <a:avLst/>
              <a:gdLst>
                <a:gd name="T0" fmla="*/ 2 w 6"/>
                <a:gd name="T1" fmla="*/ 14 h 14"/>
                <a:gd name="T2" fmla="*/ 2 w 6"/>
                <a:gd name="T3" fmla="*/ 14 h 14"/>
                <a:gd name="T4" fmla="*/ 2 w 6"/>
                <a:gd name="T5" fmla="*/ 14 h 14"/>
                <a:gd name="T6" fmla="*/ 2 w 6"/>
                <a:gd name="T7" fmla="*/ 14 h 14"/>
                <a:gd name="T8" fmla="*/ 0 w 6"/>
                <a:gd name="T9" fmla="*/ 12 h 14"/>
                <a:gd name="T10" fmla="*/ 0 w 6"/>
                <a:gd name="T11" fmla="*/ 10 h 14"/>
                <a:gd name="T12" fmla="*/ 4 w 6"/>
                <a:gd name="T13" fmla="*/ 6 h 14"/>
                <a:gd name="T14" fmla="*/ 6 w 6"/>
                <a:gd name="T15" fmla="*/ 4 h 14"/>
                <a:gd name="T16" fmla="*/ 6 w 6"/>
                <a:gd name="T17" fmla="*/ 2 h 14"/>
                <a:gd name="T18" fmla="*/ 4 w 6"/>
                <a:gd name="T19" fmla="*/ 0 h 14"/>
                <a:gd name="T20" fmla="*/ 4 w 6"/>
                <a:gd name="T21" fmla="*/ 0 h 14"/>
                <a:gd name="T22" fmla="*/ 4 w 6"/>
                <a:gd name="T23" fmla="*/ 0 h 14"/>
                <a:gd name="T24" fmla="*/ 4 w 6"/>
                <a:gd name="T25" fmla="*/ 0 h 14"/>
                <a:gd name="T26" fmla="*/ 6 w 6"/>
                <a:gd name="T27" fmla="*/ 2 h 14"/>
                <a:gd name="T28" fmla="*/ 6 w 6"/>
                <a:gd name="T29" fmla="*/ 4 h 14"/>
                <a:gd name="T30" fmla="*/ 2 w 6"/>
                <a:gd name="T31" fmla="*/ 6 h 14"/>
                <a:gd name="T32" fmla="*/ 0 w 6"/>
                <a:gd name="T33" fmla="*/ 10 h 14"/>
                <a:gd name="T34" fmla="*/ 0 w 6"/>
                <a:gd name="T35" fmla="*/ 12 h 14"/>
                <a:gd name="T36" fmla="*/ 2 w 6"/>
                <a:gd name="T37" fmla="*/ 14 h 14"/>
                <a:gd name="T38" fmla="*/ 2 w 6"/>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4">
                  <a:moveTo>
                    <a:pt x="2" y="14"/>
                  </a:moveTo>
                  <a:lnTo>
                    <a:pt x="2" y="14"/>
                  </a:lnTo>
                  <a:lnTo>
                    <a:pt x="2" y="14"/>
                  </a:lnTo>
                  <a:lnTo>
                    <a:pt x="2" y="14"/>
                  </a:lnTo>
                  <a:lnTo>
                    <a:pt x="0" y="12"/>
                  </a:lnTo>
                  <a:lnTo>
                    <a:pt x="0" y="10"/>
                  </a:lnTo>
                  <a:lnTo>
                    <a:pt x="4" y="6"/>
                  </a:lnTo>
                  <a:lnTo>
                    <a:pt x="6" y="4"/>
                  </a:lnTo>
                  <a:lnTo>
                    <a:pt x="6" y="2"/>
                  </a:lnTo>
                  <a:lnTo>
                    <a:pt x="4" y="0"/>
                  </a:lnTo>
                  <a:lnTo>
                    <a:pt x="4" y="0"/>
                  </a:lnTo>
                  <a:lnTo>
                    <a:pt x="4" y="0"/>
                  </a:lnTo>
                  <a:lnTo>
                    <a:pt x="4" y="0"/>
                  </a:lnTo>
                  <a:lnTo>
                    <a:pt x="6" y="2"/>
                  </a:lnTo>
                  <a:lnTo>
                    <a:pt x="6" y="4"/>
                  </a:lnTo>
                  <a:lnTo>
                    <a:pt x="2" y="6"/>
                  </a:lnTo>
                  <a:lnTo>
                    <a:pt x="0" y="10"/>
                  </a:lnTo>
                  <a:lnTo>
                    <a:pt x="0" y="12"/>
                  </a:lnTo>
                  <a:lnTo>
                    <a:pt x="2" y="14"/>
                  </a:lnTo>
                  <a:lnTo>
                    <a:pt x="2"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4" name="Freeform 321"/>
            <p:cNvSpPr>
              <a:spLocks/>
            </p:cNvSpPr>
            <p:nvPr/>
          </p:nvSpPr>
          <p:spPr bwMode="auto">
            <a:xfrm>
              <a:off x="3844925" y="4029075"/>
              <a:ext cx="19050" cy="57150"/>
            </a:xfrm>
            <a:custGeom>
              <a:avLst/>
              <a:gdLst>
                <a:gd name="T0" fmla="*/ 8 w 12"/>
                <a:gd name="T1" fmla="*/ 10 h 36"/>
                <a:gd name="T2" fmla="*/ 8 w 12"/>
                <a:gd name="T3" fmla="*/ 10 h 36"/>
                <a:gd name="T4" fmla="*/ 2 w 12"/>
                <a:gd name="T5" fmla="*/ 18 h 36"/>
                <a:gd name="T6" fmla="*/ 0 w 12"/>
                <a:gd name="T7" fmla="*/ 26 h 36"/>
                <a:gd name="T8" fmla="*/ 0 w 12"/>
                <a:gd name="T9" fmla="*/ 32 h 36"/>
                <a:gd name="T10" fmla="*/ 0 w 12"/>
                <a:gd name="T11" fmla="*/ 36 h 36"/>
                <a:gd name="T12" fmla="*/ 0 w 12"/>
                <a:gd name="T13" fmla="*/ 36 h 36"/>
                <a:gd name="T14" fmla="*/ 0 w 12"/>
                <a:gd name="T15" fmla="*/ 32 h 36"/>
                <a:gd name="T16" fmla="*/ 0 w 12"/>
                <a:gd name="T17" fmla="*/ 26 h 36"/>
                <a:gd name="T18" fmla="*/ 2 w 12"/>
                <a:gd name="T19" fmla="*/ 18 h 36"/>
                <a:gd name="T20" fmla="*/ 8 w 12"/>
                <a:gd name="T21" fmla="*/ 10 h 36"/>
                <a:gd name="T22" fmla="*/ 8 w 12"/>
                <a:gd name="T23" fmla="*/ 10 h 36"/>
                <a:gd name="T24" fmla="*/ 12 w 12"/>
                <a:gd name="T25" fmla="*/ 4 h 36"/>
                <a:gd name="T26" fmla="*/ 12 w 12"/>
                <a:gd name="T27" fmla="*/ 0 h 36"/>
                <a:gd name="T28" fmla="*/ 12 w 12"/>
                <a:gd name="T29" fmla="*/ 0 h 36"/>
                <a:gd name="T30" fmla="*/ 12 w 12"/>
                <a:gd name="T31" fmla="*/ 4 h 36"/>
                <a:gd name="T32" fmla="*/ 8 w 12"/>
                <a:gd name="T33" fmla="*/ 10 h 36"/>
                <a:gd name="T34" fmla="*/ 8 w 12"/>
                <a:gd name="T35"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6">
                  <a:moveTo>
                    <a:pt x="8" y="10"/>
                  </a:moveTo>
                  <a:lnTo>
                    <a:pt x="8" y="10"/>
                  </a:lnTo>
                  <a:lnTo>
                    <a:pt x="2" y="18"/>
                  </a:lnTo>
                  <a:lnTo>
                    <a:pt x="0" y="26"/>
                  </a:lnTo>
                  <a:lnTo>
                    <a:pt x="0" y="32"/>
                  </a:lnTo>
                  <a:lnTo>
                    <a:pt x="0" y="36"/>
                  </a:lnTo>
                  <a:lnTo>
                    <a:pt x="0" y="36"/>
                  </a:lnTo>
                  <a:lnTo>
                    <a:pt x="0" y="32"/>
                  </a:lnTo>
                  <a:lnTo>
                    <a:pt x="0" y="26"/>
                  </a:lnTo>
                  <a:lnTo>
                    <a:pt x="2" y="18"/>
                  </a:lnTo>
                  <a:lnTo>
                    <a:pt x="8" y="10"/>
                  </a:lnTo>
                  <a:lnTo>
                    <a:pt x="8" y="10"/>
                  </a:lnTo>
                  <a:lnTo>
                    <a:pt x="12" y="4"/>
                  </a:lnTo>
                  <a:lnTo>
                    <a:pt x="12" y="0"/>
                  </a:lnTo>
                  <a:lnTo>
                    <a:pt x="12" y="0"/>
                  </a:lnTo>
                  <a:lnTo>
                    <a:pt x="12" y="4"/>
                  </a:lnTo>
                  <a:lnTo>
                    <a:pt x="8" y="10"/>
                  </a:lnTo>
                  <a:lnTo>
                    <a:pt x="8"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5" name="Freeform 322"/>
            <p:cNvSpPr>
              <a:spLocks/>
            </p:cNvSpPr>
            <p:nvPr/>
          </p:nvSpPr>
          <p:spPr bwMode="auto">
            <a:xfrm>
              <a:off x="3838575" y="4095750"/>
              <a:ext cx="25400" cy="73025"/>
            </a:xfrm>
            <a:custGeom>
              <a:avLst/>
              <a:gdLst>
                <a:gd name="T0" fmla="*/ 8 w 16"/>
                <a:gd name="T1" fmla="*/ 10 h 46"/>
                <a:gd name="T2" fmla="*/ 8 w 16"/>
                <a:gd name="T3" fmla="*/ 10 h 46"/>
                <a:gd name="T4" fmla="*/ 16 w 16"/>
                <a:gd name="T5" fmla="*/ 4 h 46"/>
                <a:gd name="T6" fmla="*/ 16 w 16"/>
                <a:gd name="T7" fmla="*/ 0 h 46"/>
                <a:gd name="T8" fmla="*/ 16 w 16"/>
                <a:gd name="T9" fmla="*/ 0 h 46"/>
                <a:gd name="T10" fmla="*/ 16 w 16"/>
                <a:gd name="T11" fmla="*/ 4 h 46"/>
                <a:gd name="T12" fmla="*/ 8 w 16"/>
                <a:gd name="T13" fmla="*/ 8 h 46"/>
                <a:gd name="T14" fmla="*/ 8 w 16"/>
                <a:gd name="T15" fmla="*/ 8 h 46"/>
                <a:gd name="T16" fmla="*/ 4 w 16"/>
                <a:gd name="T17" fmla="*/ 14 h 46"/>
                <a:gd name="T18" fmla="*/ 2 w 16"/>
                <a:gd name="T19" fmla="*/ 18 h 46"/>
                <a:gd name="T20" fmla="*/ 0 w 16"/>
                <a:gd name="T21" fmla="*/ 30 h 46"/>
                <a:gd name="T22" fmla="*/ 0 w 16"/>
                <a:gd name="T23" fmla="*/ 40 h 46"/>
                <a:gd name="T24" fmla="*/ 2 w 16"/>
                <a:gd name="T25" fmla="*/ 46 h 46"/>
                <a:gd name="T26" fmla="*/ 2 w 16"/>
                <a:gd name="T27" fmla="*/ 46 h 46"/>
                <a:gd name="T28" fmla="*/ 2 w 16"/>
                <a:gd name="T29" fmla="*/ 46 h 46"/>
                <a:gd name="T30" fmla="*/ 2 w 16"/>
                <a:gd name="T31" fmla="*/ 46 h 46"/>
                <a:gd name="T32" fmla="*/ 0 w 16"/>
                <a:gd name="T33" fmla="*/ 38 h 46"/>
                <a:gd name="T34" fmla="*/ 0 w 16"/>
                <a:gd name="T35" fmla="*/ 30 h 46"/>
                <a:gd name="T36" fmla="*/ 2 w 16"/>
                <a:gd name="T37" fmla="*/ 18 h 46"/>
                <a:gd name="T38" fmla="*/ 4 w 16"/>
                <a:gd name="T39" fmla="*/ 14 h 46"/>
                <a:gd name="T40" fmla="*/ 8 w 16"/>
                <a:gd name="T41" fmla="*/ 10 h 46"/>
                <a:gd name="T42" fmla="*/ 8 w 16"/>
                <a:gd name="T4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6">
                  <a:moveTo>
                    <a:pt x="8" y="10"/>
                  </a:moveTo>
                  <a:lnTo>
                    <a:pt x="8" y="10"/>
                  </a:lnTo>
                  <a:lnTo>
                    <a:pt x="16" y="4"/>
                  </a:lnTo>
                  <a:lnTo>
                    <a:pt x="16" y="0"/>
                  </a:lnTo>
                  <a:lnTo>
                    <a:pt x="16" y="0"/>
                  </a:lnTo>
                  <a:lnTo>
                    <a:pt x="16" y="4"/>
                  </a:lnTo>
                  <a:lnTo>
                    <a:pt x="8" y="8"/>
                  </a:lnTo>
                  <a:lnTo>
                    <a:pt x="8" y="8"/>
                  </a:lnTo>
                  <a:lnTo>
                    <a:pt x="4" y="14"/>
                  </a:lnTo>
                  <a:lnTo>
                    <a:pt x="2" y="18"/>
                  </a:lnTo>
                  <a:lnTo>
                    <a:pt x="0" y="30"/>
                  </a:lnTo>
                  <a:lnTo>
                    <a:pt x="0" y="40"/>
                  </a:lnTo>
                  <a:lnTo>
                    <a:pt x="2" y="46"/>
                  </a:lnTo>
                  <a:lnTo>
                    <a:pt x="2" y="46"/>
                  </a:lnTo>
                  <a:lnTo>
                    <a:pt x="2" y="46"/>
                  </a:lnTo>
                  <a:lnTo>
                    <a:pt x="2" y="46"/>
                  </a:lnTo>
                  <a:lnTo>
                    <a:pt x="0" y="38"/>
                  </a:lnTo>
                  <a:lnTo>
                    <a:pt x="0" y="30"/>
                  </a:lnTo>
                  <a:lnTo>
                    <a:pt x="2" y="18"/>
                  </a:lnTo>
                  <a:lnTo>
                    <a:pt x="4" y="14"/>
                  </a:lnTo>
                  <a:lnTo>
                    <a:pt x="8" y="10"/>
                  </a:lnTo>
                  <a:lnTo>
                    <a:pt x="8"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6" name="Freeform 323"/>
            <p:cNvSpPr>
              <a:spLocks/>
            </p:cNvSpPr>
            <p:nvPr/>
          </p:nvSpPr>
          <p:spPr bwMode="auto">
            <a:xfrm>
              <a:off x="3835400" y="3841750"/>
              <a:ext cx="69850" cy="177800"/>
            </a:xfrm>
            <a:custGeom>
              <a:avLst/>
              <a:gdLst>
                <a:gd name="T0" fmla="*/ 18 w 44"/>
                <a:gd name="T1" fmla="*/ 72 h 112"/>
                <a:gd name="T2" fmla="*/ 18 w 44"/>
                <a:gd name="T3" fmla="*/ 72 h 112"/>
                <a:gd name="T4" fmla="*/ 20 w 44"/>
                <a:gd name="T5" fmla="*/ 80 h 112"/>
                <a:gd name="T6" fmla="*/ 20 w 44"/>
                <a:gd name="T7" fmla="*/ 84 h 112"/>
                <a:gd name="T8" fmla="*/ 16 w 44"/>
                <a:gd name="T9" fmla="*/ 88 h 112"/>
                <a:gd name="T10" fmla="*/ 8 w 44"/>
                <a:gd name="T11" fmla="*/ 90 h 112"/>
                <a:gd name="T12" fmla="*/ 8 w 44"/>
                <a:gd name="T13" fmla="*/ 90 h 112"/>
                <a:gd name="T14" fmla="*/ 0 w 44"/>
                <a:gd name="T15" fmla="*/ 90 h 112"/>
                <a:gd name="T16" fmla="*/ 0 w 44"/>
                <a:gd name="T17" fmla="*/ 92 h 112"/>
                <a:gd name="T18" fmla="*/ 0 w 44"/>
                <a:gd name="T19" fmla="*/ 94 h 112"/>
                <a:gd name="T20" fmla="*/ 4 w 44"/>
                <a:gd name="T21" fmla="*/ 100 h 112"/>
                <a:gd name="T22" fmla="*/ 8 w 44"/>
                <a:gd name="T23" fmla="*/ 108 h 112"/>
                <a:gd name="T24" fmla="*/ 8 w 44"/>
                <a:gd name="T25" fmla="*/ 108 h 112"/>
                <a:gd name="T26" fmla="*/ 10 w 44"/>
                <a:gd name="T27" fmla="*/ 112 h 112"/>
                <a:gd name="T28" fmla="*/ 10 w 44"/>
                <a:gd name="T29" fmla="*/ 112 h 112"/>
                <a:gd name="T30" fmla="*/ 8 w 44"/>
                <a:gd name="T31" fmla="*/ 110 h 112"/>
                <a:gd name="T32" fmla="*/ 8 w 44"/>
                <a:gd name="T33" fmla="*/ 110 h 112"/>
                <a:gd name="T34" fmla="*/ 4 w 44"/>
                <a:gd name="T35" fmla="*/ 100 h 112"/>
                <a:gd name="T36" fmla="*/ 2 w 44"/>
                <a:gd name="T37" fmla="*/ 94 h 112"/>
                <a:gd name="T38" fmla="*/ 0 w 44"/>
                <a:gd name="T39" fmla="*/ 92 h 112"/>
                <a:gd name="T40" fmla="*/ 2 w 44"/>
                <a:gd name="T41" fmla="*/ 92 h 112"/>
                <a:gd name="T42" fmla="*/ 8 w 44"/>
                <a:gd name="T43" fmla="*/ 90 h 112"/>
                <a:gd name="T44" fmla="*/ 8 w 44"/>
                <a:gd name="T45" fmla="*/ 90 h 112"/>
                <a:gd name="T46" fmla="*/ 16 w 44"/>
                <a:gd name="T47" fmla="*/ 88 h 112"/>
                <a:gd name="T48" fmla="*/ 20 w 44"/>
                <a:gd name="T49" fmla="*/ 84 h 112"/>
                <a:gd name="T50" fmla="*/ 20 w 44"/>
                <a:gd name="T51" fmla="*/ 80 h 112"/>
                <a:gd name="T52" fmla="*/ 18 w 44"/>
                <a:gd name="T53" fmla="*/ 72 h 112"/>
                <a:gd name="T54" fmla="*/ 18 w 44"/>
                <a:gd name="T55" fmla="*/ 72 h 112"/>
                <a:gd name="T56" fmla="*/ 16 w 44"/>
                <a:gd name="T57" fmla="*/ 70 h 112"/>
                <a:gd name="T58" fmla="*/ 18 w 44"/>
                <a:gd name="T59" fmla="*/ 66 h 112"/>
                <a:gd name="T60" fmla="*/ 20 w 44"/>
                <a:gd name="T61" fmla="*/ 60 h 112"/>
                <a:gd name="T62" fmla="*/ 22 w 44"/>
                <a:gd name="T63" fmla="*/ 50 h 112"/>
                <a:gd name="T64" fmla="*/ 24 w 44"/>
                <a:gd name="T65" fmla="*/ 44 h 112"/>
                <a:gd name="T66" fmla="*/ 24 w 44"/>
                <a:gd name="T67" fmla="*/ 34 h 112"/>
                <a:gd name="T68" fmla="*/ 24 w 44"/>
                <a:gd name="T69" fmla="*/ 34 h 112"/>
                <a:gd name="T70" fmla="*/ 24 w 44"/>
                <a:gd name="T71" fmla="*/ 30 h 112"/>
                <a:gd name="T72" fmla="*/ 26 w 44"/>
                <a:gd name="T73" fmla="*/ 26 h 112"/>
                <a:gd name="T74" fmla="*/ 34 w 44"/>
                <a:gd name="T75" fmla="*/ 16 h 112"/>
                <a:gd name="T76" fmla="*/ 40 w 44"/>
                <a:gd name="T77" fmla="*/ 6 h 112"/>
                <a:gd name="T78" fmla="*/ 44 w 44"/>
                <a:gd name="T79" fmla="*/ 2 h 112"/>
                <a:gd name="T80" fmla="*/ 44 w 44"/>
                <a:gd name="T81" fmla="*/ 0 h 112"/>
                <a:gd name="T82" fmla="*/ 44 w 44"/>
                <a:gd name="T83" fmla="*/ 0 h 112"/>
                <a:gd name="T84" fmla="*/ 44 w 44"/>
                <a:gd name="T85" fmla="*/ 2 h 112"/>
                <a:gd name="T86" fmla="*/ 40 w 44"/>
                <a:gd name="T87" fmla="*/ 6 h 112"/>
                <a:gd name="T88" fmla="*/ 34 w 44"/>
                <a:gd name="T89" fmla="*/ 16 h 112"/>
                <a:gd name="T90" fmla="*/ 26 w 44"/>
                <a:gd name="T91" fmla="*/ 26 h 112"/>
                <a:gd name="T92" fmla="*/ 24 w 44"/>
                <a:gd name="T93" fmla="*/ 30 h 112"/>
                <a:gd name="T94" fmla="*/ 24 w 44"/>
                <a:gd name="T95" fmla="*/ 34 h 112"/>
                <a:gd name="T96" fmla="*/ 24 w 44"/>
                <a:gd name="T97" fmla="*/ 34 h 112"/>
                <a:gd name="T98" fmla="*/ 24 w 44"/>
                <a:gd name="T99" fmla="*/ 42 h 112"/>
                <a:gd name="T100" fmla="*/ 22 w 44"/>
                <a:gd name="T101" fmla="*/ 50 h 112"/>
                <a:gd name="T102" fmla="*/ 20 w 44"/>
                <a:gd name="T103" fmla="*/ 60 h 112"/>
                <a:gd name="T104" fmla="*/ 18 w 44"/>
                <a:gd name="T105" fmla="*/ 66 h 112"/>
                <a:gd name="T106" fmla="*/ 16 w 44"/>
                <a:gd name="T107" fmla="*/ 68 h 112"/>
                <a:gd name="T108" fmla="*/ 18 w 44"/>
                <a:gd name="T109" fmla="*/ 72 h 112"/>
                <a:gd name="T110" fmla="*/ 18 w 44"/>
                <a:gd name="T111"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112">
                  <a:moveTo>
                    <a:pt x="18" y="72"/>
                  </a:moveTo>
                  <a:lnTo>
                    <a:pt x="18" y="72"/>
                  </a:lnTo>
                  <a:lnTo>
                    <a:pt x="20" y="80"/>
                  </a:lnTo>
                  <a:lnTo>
                    <a:pt x="20" y="84"/>
                  </a:lnTo>
                  <a:lnTo>
                    <a:pt x="16" y="88"/>
                  </a:lnTo>
                  <a:lnTo>
                    <a:pt x="8" y="90"/>
                  </a:lnTo>
                  <a:lnTo>
                    <a:pt x="8" y="90"/>
                  </a:lnTo>
                  <a:lnTo>
                    <a:pt x="0" y="90"/>
                  </a:lnTo>
                  <a:lnTo>
                    <a:pt x="0" y="92"/>
                  </a:lnTo>
                  <a:lnTo>
                    <a:pt x="0" y="94"/>
                  </a:lnTo>
                  <a:lnTo>
                    <a:pt x="4" y="100"/>
                  </a:lnTo>
                  <a:lnTo>
                    <a:pt x="8" y="108"/>
                  </a:lnTo>
                  <a:lnTo>
                    <a:pt x="8" y="108"/>
                  </a:lnTo>
                  <a:lnTo>
                    <a:pt x="10" y="112"/>
                  </a:lnTo>
                  <a:lnTo>
                    <a:pt x="10" y="112"/>
                  </a:lnTo>
                  <a:lnTo>
                    <a:pt x="8" y="110"/>
                  </a:lnTo>
                  <a:lnTo>
                    <a:pt x="8" y="110"/>
                  </a:lnTo>
                  <a:lnTo>
                    <a:pt x="4" y="100"/>
                  </a:lnTo>
                  <a:lnTo>
                    <a:pt x="2" y="94"/>
                  </a:lnTo>
                  <a:lnTo>
                    <a:pt x="0" y="92"/>
                  </a:lnTo>
                  <a:lnTo>
                    <a:pt x="2" y="92"/>
                  </a:lnTo>
                  <a:lnTo>
                    <a:pt x="8" y="90"/>
                  </a:lnTo>
                  <a:lnTo>
                    <a:pt x="8" y="90"/>
                  </a:lnTo>
                  <a:lnTo>
                    <a:pt x="16" y="88"/>
                  </a:lnTo>
                  <a:lnTo>
                    <a:pt x="20" y="84"/>
                  </a:lnTo>
                  <a:lnTo>
                    <a:pt x="20" y="80"/>
                  </a:lnTo>
                  <a:lnTo>
                    <a:pt x="18" y="72"/>
                  </a:lnTo>
                  <a:lnTo>
                    <a:pt x="18" y="72"/>
                  </a:lnTo>
                  <a:lnTo>
                    <a:pt x="16" y="70"/>
                  </a:lnTo>
                  <a:lnTo>
                    <a:pt x="18" y="66"/>
                  </a:lnTo>
                  <a:lnTo>
                    <a:pt x="20" y="60"/>
                  </a:lnTo>
                  <a:lnTo>
                    <a:pt x="22" y="50"/>
                  </a:lnTo>
                  <a:lnTo>
                    <a:pt x="24" y="44"/>
                  </a:lnTo>
                  <a:lnTo>
                    <a:pt x="24" y="34"/>
                  </a:lnTo>
                  <a:lnTo>
                    <a:pt x="24" y="34"/>
                  </a:lnTo>
                  <a:lnTo>
                    <a:pt x="24" y="30"/>
                  </a:lnTo>
                  <a:lnTo>
                    <a:pt x="26" y="26"/>
                  </a:lnTo>
                  <a:lnTo>
                    <a:pt x="34" y="16"/>
                  </a:lnTo>
                  <a:lnTo>
                    <a:pt x="40" y="6"/>
                  </a:lnTo>
                  <a:lnTo>
                    <a:pt x="44" y="2"/>
                  </a:lnTo>
                  <a:lnTo>
                    <a:pt x="44" y="0"/>
                  </a:lnTo>
                  <a:lnTo>
                    <a:pt x="44" y="0"/>
                  </a:lnTo>
                  <a:lnTo>
                    <a:pt x="44" y="2"/>
                  </a:lnTo>
                  <a:lnTo>
                    <a:pt x="40" y="6"/>
                  </a:lnTo>
                  <a:lnTo>
                    <a:pt x="34" y="16"/>
                  </a:lnTo>
                  <a:lnTo>
                    <a:pt x="26" y="26"/>
                  </a:lnTo>
                  <a:lnTo>
                    <a:pt x="24" y="30"/>
                  </a:lnTo>
                  <a:lnTo>
                    <a:pt x="24" y="34"/>
                  </a:lnTo>
                  <a:lnTo>
                    <a:pt x="24" y="34"/>
                  </a:lnTo>
                  <a:lnTo>
                    <a:pt x="24" y="42"/>
                  </a:lnTo>
                  <a:lnTo>
                    <a:pt x="22" y="50"/>
                  </a:lnTo>
                  <a:lnTo>
                    <a:pt x="20" y="60"/>
                  </a:lnTo>
                  <a:lnTo>
                    <a:pt x="18" y="66"/>
                  </a:lnTo>
                  <a:lnTo>
                    <a:pt x="16" y="68"/>
                  </a:lnTo>
                  <a:lnTo>
                    <a:pt x="18" y="72"/>
                  </a:lnTo>
                  <a:lnTo>
                    <a:pt x="18" y="7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7" name="Freeform 324"/>
            <p:cNvSpPr>
              <a:spLocks/>
            </p:cNvSpPr>
            <p:nvPr/>
          </p:nvSpPr>
          <p:spPr bwMode="auto">
            <a:xfrm>
              <a:off x="5356225" y="4079875"/>
              <a:ext cx="25400" cy="25400"/>
            </a:xfrm>
            <a:custGeom>
              <a:avLst/>
              <a:gdLst>
                <a:gd name="T0" fmla="*/ 12 w 16"/>
                <a:gd name="T1" fmla="*/ 8 h 16"/>
                <a:gd name="T2" fmla="*/ 12 w 16"/>
                <a:gd name="T3" fmla="*/ 8 h 16"/>
                <a:gd name="T4" fmla="*/ 10 w 16"/>
                <a:gd name="T5" fmla="*/ 4 h 16"/>
                <a:gd name="T6" fmla="*/ 8 w 16"/>
                <a:gd name="T7" fmla="*/ 2 h 16"/>
                <a:gd name="T8" fmla="*/ 8 w 16"/>
                <a:gd name="T9" fmla="*/ 0 h 16"/>
                <a:gd name="T10" fmla="*/ 8 w 16"/>
                <a:gd name="T11" fmla="*/ 0 h 16"/>
                <a:gd name="T12" fmla="*/ 8 w 16"/>
                <a:gd name="T13" fmla="*/ 0 h 16"/>
                <a:gd name="T14" fmla="*/ 4 w 16"/>
                <a:gd name="T15" fmla="*/ 2 h 16"/>
                <a:gd name="T16" fmla="*/ 2 w 16"/>
                <a:gd name="T17" fmla="*/ 2 h 16"/>
                <a:gd name="T18" fmla="*/ 0 w 16"/>
                <a:gd name="T19" fmla="*/ 4 h 16"/>
                <a:gd name="T20" fmla="*/ 0 w 16"/>
                <a:gd name="T21" fmla="*/ 8 h 16"/>
                <a:gd name="T22" fmla="*/ 0 w 16"/>
                <a:gd name="T23" fmla="*/ 8 h 16"/>
                <a:gd name="T24" fmla="*/ 2 w 16"/>
                <a:gd name="T25" fmla="*/ 10 h 16"/>
                <a:gd name="T26" fmla="*/ 4 w 16"/>
                <a:gd name="T27" fmla="*/ 12 h 16"/>
                <a:gd name="T28" fmla="*/ 12 w 16"/>
                <a:gd name="T29" fmla="*/ 14 h 16"/>
                <a:gd name="T30" fmla="*/ 12 w 16"/>
                <a:gd name="T31" fmla="*/ 14 h 16"/>
                <a:gd name="T32" fmla="*/ 14 w 16"/>
                <a:gd name="T33" fmla="*/ 16 h 16"/>
                <a:gd name="T34" fmla="*/ 16 w 16"/>
                <a:gd name="T35" fmla="*/ 14 h 16"/>
                <a:gd name="T36" fmla="*/ 12 w 16"/>
                <a:gd name="T37" fmla="*/ 8 h 16"/>
                <a:gd name="T38" fmla="*/ 12 w 16"/>
                <a:gd name="T3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6">
                  <a:moveTo>
                    <a:pt x="12" y="8"/>
                  </a:moveTo>
                  <a:lnTo>
                    <a:pt x="12" y="8"/>
                  </a:lnTo>
                  <a:lnTo>
                    <a:pt x="10" y="4"/>
                  </a:lnTo>
                  <a:lnTo>
                    <a:pt x="8" y="2"/>
                  </a:lnTo>
                  <a:lnTo>
                    <a:pt x="8" y="0"/>
                  </a:lnTo>
                  <a:lnTo>
                    <a:pt x="8" y="0"/>
                  </a:lnTo>
                  <a:lnTo>
                    <a:pt x="8" y="0"/>
                  </a:lnTo>
                  <a:lnTo>
                    <a:pt x="4" y="2"/>
                  </a:lnTo>
                  <a:lnTo>
                    <a:pt x="2" y="2"/>
                  </a:lnTo>
                  <a:lnTo>
                    <a:pt x="0" y="4"/>
                  </a:lnTo>
                  <a:lnTo>
                    <a:pt x="0" y="8"/>
                  </a:lnTo>
                  <a:lnTo>
                    <a:pt x="0" y="8"/>
                  </a:lnTo>
                  <a:lnTo>
                    <a:pt x="2" y="10"/>
                  </a:lnTo>
                  <a:lnTo>
                    <a:pt x="4" y="12"/>
                  </a:lnTo>
                  <a:lnTo>
                    <a:pt x="12" y="14"/>
                  </a:lnTo>
                  <a:lnTo>
                    <a:pt x="12" y="14"/>
                  </a:lnTo>
                  <a:lnTo>
                    <a:pt x="14" y="16"/>
                  </a:lnTo>
                  <a:lnTo>
                    <a:pt x="16" y="14"/>
                  </a:lnTo>
                  <a:lnTo>
                    <a:pt x="12" y="8"/>
                  </a:lnTo>
                  <a:lnTo>
                    <a:pt x="12"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8" name="Freeform 325"/>
            <p:cNvSpPr>
              <a:spLocks/>
            </p:cNvSpPr>
            <p:nvPr/>
          </p:nvSpPr>
          <p:spPr bwMode="auto">
            <a:xfrm>
              <a:off x="5657850" y="4064000"/>
              <a:ext cx="15875" cy="34925"/>
            </a:xfrm>
            <a:custGeom>
              <a:avLst/>
              <a:gdLst>
                <a:gd name="T0" fmla="*/ 6 w 10"/>
                <a:gd name="T1" fmla="*/ 22 h 22"/>
                <a:gd name="T2" fmla="*/ 6 w 10"/>
                <a:gd name="T3" fmla="*/ 22 h 22"/>
                <a:gd name="T4" fmla="*/ 8 w 10"/>
                <a:gd name="T5" fmla="*/ 18 h 22"/>
                <a:gd name="T6" fmla="*/ 10 w 10"/>
                <a:gd name="T7" fmla="*/ 16 h 22"/>
                <a:gd name="T8" fmla="*/ 10 w 10"/>
                <a:gd name="T9" fmla="*/ 8 h 22"/>
                <a:gd name="T10" fmla="*/ 10 w 10"/>
                <a:gd name="T11" fmla="*/ 4 h 22"/>
                <a:gd name="T12" fmla="*/ 8 w 10"/>
                <a:gd name="T13" fmla="*/ 2 h 22"/>
                <a:gd name="T14" fmla="*/ 4 w 10"/>
                <a:gd name="T15" fmla="*/ 0 h 22"/>
                <a:gd name="T16" fmla="*/ 2 w 10"/>
                <a:gd name="T17" fmla="*/ 2 h 22"/>
                <a:gd name="T18" fmla="*/ 2 w 10"/>
                <a:gd name="T19" fmla="*/ 2 h 22"/>
                <a:gd name="T20" fmla="*/ 0 w 10"/>
                <a:gd name="T21" fmla="*/ 2 h 22"/>
                <a:gd name="T22" fmla="*/ 0 w 10"/>
                <a:gd name="T23" fmla="*/ 4 h 22"/>
                <a:gd name="T24" fmla="*/ 2 w 10"/>
                <a:gd name="T25" fmla="*/ 8 h 22"/>
                <a:gd name="T26" fmla="*/ 2 w 10"/>
                <a:gd name="T27" fmla="*/ 8 h 22"/>
                <a:gd name="T28" fmla="*/ 2 w 10"/>
                <a:gd name="T29" fmla="*/ 12 h 22"/>
                <a:gd name="T30" fmla="*/ 2 w 10"/>
                <a:gd name="T31" fmla="*/ 18 h 22"/>
                <a:gd name="T32" fmla="*/ 2 w 10"/>
                <a:gd name="T33" fmla="*/ 22 h 22"/>
                <a:gd name="T34" fmla="*/ 2 w 10"/>
                <a:gd name="T35" fmla="*/ 22 h 22"/>
                <a:gd name="T36" fmla="*/ 6 w 10"/>
                <a:gd name="T37" fmla="*/ 22 h 22"/>
                <a:gd name="T38" fmla="*/ 6 w 10"/>
                <a:gd name="T3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2">
                  <a:moveTo>
                    <a:pt x="6" y="22"/>
                  </a:moveTo>
                  <a:lnTo>
                    <a:pt x="6" y="22"/>
                  </a:lnTo>
                  <a:lnTo>
                    <a:pt x="8" y="18"/>
                  </a:lnTo>
                  <a:lnTo>
                    <a:pt x="10" y="16"/>
                  </a:lnTo>
                  <a:lnTo>
                    <a:pt x="10" y="8"/>
                  </a:lnTo>
                  <a:lnTo>
                    <a:pt x="10" y="4"/>
                  </a:lnTo>
                  <a:lnTo>
                    <a:pt x="8" y="2"/>
                  </a:lnTo>
                  <a:lnTo>
                    <a:pt x="4" y="0"/>
                  </a:lnTo>
                  <a:lnTo>
                    <a:pt x="2" y="2"/>
                  </a:lnTo>
                  <a:lnTo>
                    <a:pt x="2" y="2"/>
                  </a:lnTo>
                  <a:lnTo>
                    <a:pt x="0" y="2"/>
                  </a:lnTo>
                  <a:lnTo>
                    <a:pt x="0" y="4"/>
                  </a:lnTo>
                  <a:lnTo>
                    <a:pt x="2" y="8"/>
                  </a:lnTo>
                  <a:lnTo>
                    <a:pt x="2" y="8"/>
                  </a:lnTo>
                  <a:lnTo>
                    <a:pt x="2" y="12"/>
                  </a:lnTo>
                  <a:lnTo>
                    <a:pt x="2" y="18"/>
                  </a:lnTo>
                  <a:lnTo>
                    <a:pt x="2" y="22"/>
                  </a:lnTo>
                  <a:lnTo>
                    <a:pt x="2" y="22"/>
                  </a:lnTo>
                  <a:lnTo>
                    <a:pt x="6" y="22"/>
                  </a:lnTo>
                  <a:lnTo>
                    <a:pt x="6" y="2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79" name="Freeform 326"/>
            <p:cNvSpPr>
              <a:spLocks/>
            </p:cNvSpPr>
            <p:nvPr/>
          </p:nvSpPr>
          <p:spPr bwMode="auto">
            <a:xfrm>
              <a:off x="5657850" y="4003675"/>
              <a:ext cx="41275" cy="34925"/>
            </a:xfrm>
            <a:custGeom>
              <a:avLst/>
              <a:gdLst>
                <a:gd name="T0" fmla="*/ 22 w 26"/>
                <a:gd name="T1" fmla="*/ 12 h 22"/>
                <a:gd name="T2" fmla="*/ 22 w 26"/>
                <a:gd name="T3" fmla="*/ 12 h 22"/>
                <a:gd name="T4" fmla="*/ 20 w 26"/>
                <a:gd name="T5" fmla="*/ 8 h 22"/>
                <a:gd name="T6" fmla="*/ 18 w 26"/>
                <a:gd name="T7" fmla="*/ 6 h 22"/>
                <a:gd name="T8" fmla="*/ 18 w 26"/>
                <a:gd name="T9" fmla="*/ 4 h 22"/>
                <a:gd name="T10" fmla="*/ 16 w 26"/>
                <a:gd name="T11" fmla="*/ 2 h 22"/>
                <a:gd name="T12" fmla="*/ 16 w 26"/>
                <a:gd name="T13" fmla="*/ 2 h 22"/>
                <a:gd name="T14" fmla="*/ 14 w 26"/>
                <a:gd name="T15" fmla="*/ 0 h 22"/>
                <a:gd name="T16" fmla="*/ 12 w 26"/>
                <a:gd name="T17" fmla="*/ 2 h 22"/>
                <a:gd name="T18" fmla="*/ 2 w 26"/>
                <a:gd name="T19" fmla="*/ 6 h 22"/>
                <a:gd name="T20" fmla="*/ 2 w 26"/>
                <a:gd name="T21" fmla="*/ 6 h 22"/>
                <a:gd name="T22" fmla="*/ 0 w 26"/>
                <a:gd name="T23" fmla="*/ 10 h 22"/>
                <a:gd name="T24" fmla="*/ 2 w 26"/>
                <a:gd name="T25" fmla="*/ 12 h 22"/>
                <a:gd name="T26" fmla="*/ 14 w 26"/>
                <a:gd name="T27" fmla="*/ 20 h 22"/>
                <a:gd name="T28" fmla="*/ 14 w 26"/>
                <a:gd name="T29" fmla="*/ 20 h 22"/>
                <a:gd name="T30" fmla="*/ 18 w 26"/>
                <a:gd name="T31" fmla="*/ 22 h 22"/>
                <a:gd name="T32" fmla="*/ 24 w 26"/>
                <a:gd name="T33" fmla="*/ 20 h 22"/>
                <a:gd name="T34" fmla="*/ 26 w 26"/>
                <a:gd name="T35" fmla="*/ 16 h 22"/>
                <a:gd name="T36" fmla="*/ 24 w 26"/>
                <a:gd name="T37" fmla="*/ 14 h 22"/>
                <a:gd name="T38" fmla="*/ 22 w 26"/>
                <a:gd name="T39" fmla="*/ 12 h 22"/>
                <a:gd name="T40" fmla="*/ 22 w 26"/>
                <a:gd name="T4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2">
                  <a:moveTo>
                    <a:pt x="22" y="12"/>
                  </a:moveTo>
                  <a:lnTo>
                    <a:pt x="22" y="12"/>
                  </a:lnTo>
                  <a:lnTo>
                    <a:pt x="20" y="8"/>
                  </a:lnTo>
                  <a:lnTo>
                    <a:pt x="18" y="6"/>
                  </a:lnTo>
                  <a:lnTo>
                    <a:pt x="18" y="4"/>
                  </a:lnTo>
                  <a:lnTo>
                    <a:pt x="16" y="2"/>
                  </a:lnTo>
                  <a:lnTo>
                    <a:pt x="16" y="2"/>
                  </a:lnTo>
                  <a:lnTo>
                    <a:pt x="14" y="0"/>
                  </a:lnTo>
                  <a:lnTo>
                    <a:pt x="12" y="2"/>
                  </a:lnTo>
                  <a:lnTo>
                    <a:pt x="2" y="6"/>
                  </a:lnTo>
                  <a:lnTo>
                    <a:pt x="2" y="6"/>
                  </a:lnTo>
                  <a:lnTo>
                    <a:pt x="0" y="10"/>
                  </a:lnTo>
                  <a:lnTo>
                    <a:pt x="2" y="12"/>
                  </a:lnTo>
                  <a:lnTo>
                    <a:pt x="14" y="20"/>
                  </a:lnTo>
                  <a:lnTo>
                    <a:pt x="14" y="20"/>
                  </a:lnTo>
                  <a:lnTo>
                    <a:pt x="18" y="22"/>
                  </a:lnTo>
                  <a:lnTo>
                    <a:pt x="24" y="20"/>
                  </a:lnTo>
                  <a:lnTo>
                    <a:pt x="26" y="16"/>
                  </a:lnTo>
                  <a:lnTo>
                    <a:pt x="24" y="14"/>
                  </a:lnTo>
                  <a:lnTo>
                    <a:pt x="22" y="12"/>
                  </a:lnTo>
                  <a:lnTo>
                    <a:pt x="22"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0" name="Freeform 327"/>
            <p:cNvSpPr>
              <a:spLocks/>
            </p:cNvSpPr>
            <p:nvPr/>
          </p:nvSpPr>
          <p:spPr bwMode="auto">
            <a:xfrm>
              <a:off x="5372100" y="4114800"/>
              <a:ext cx="19050" cy="19050"/>
            </a:xfrm>
            <a:custGeom>
              <a:avLst/>
              <a:gdLst>
                <a:gd name="T0" fmla="*/ 0 w 12"/>
                <a:gd name="T1" fmla="*/ 0 h 12"/>
                <a:gd name="T2" fmla="*/ 0 w 12"/>
                <a:gd name="T3" fmla="*/ 0 h 12"/>
                <a:gd name="T4" fmla="*/ 0 w 12"/>
                <a:gd name="T5" fmla="*/ 4 h 12"/>
                <a:gd name="T6" fmla="*/ 2 w 12"/>
                <a:gd name="T7" fmla="*/ 8 h 12"/>
                <a:gd name="T8" fmla="*/ 4 w 12"/>
                <a:gd name="T9" fmla="*/ 10 h 12"/>
                <a:gd name="T10" fmla="*/ 10 w 12"/>
                <a:gd name="T11" fmla="*/ 12 h 12"/>
                <a:gd name="T12" fmla="*/ 10 w 12"/>
                <a:gd name="T13" fmla="*/ 12 h 12"/>
                <a:gd name="T14" fmla="*/ 12 w 12"/>
                <a:gd name="T15" fmla="*/ 10 h 12"/>
                <a:gd name="T16" fmla="*/ 12 w 12"/>
                <a:gd name="T17" fmla="*/ 8 h 12"/>
                <a:gd name="T18" fmla="*/ 8 w 12"/>
                <a:gd name="T19" fmla="*/ 4 h 12"/>
                <a:gd name="T20" fmla="*/ 4 w 12"/>
                <a:gd name="T21" fmla="*/ 0 h 12"/>
                <a:gd name="T22" fmla="*/ 0 w 12"/>
                <a:gd name="T23" fmla="*/ 0 h 12"/>
                <a:gd name="T24" fmla="*/ 0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0" y="0"/>
                  </a:moveTo>
                  <a:lnTo>
                    <a:pt x="0" y="0"/>
                  </a:lnTo>
                  <a:lnTo>
                    <a:pt x="0" y="4"/>
                  </a:lnTo>
                  <a:lnTo>
                    <a:pt x="2" y="8"/>
                  </a:lnTo>
                  <a:lnTo>
                    <a:pt x="4" y="10"/>
                  </a:lnTo>
                  <a:lnTo>
                    <a:pt x="10" y="12"/>
                  </a:lnTo>
                  <a:lnTo>
                    <a:pt x="10" y="12"/>
                  </a:lnTo>
                  <a:lnTo>
                    <a:pt x="12" y="10"/>
                  </a:lnTo>
                  <a:lnTo>
                    <a:pt x="12" y="8"/>
                  </a:lnTo>
                  <a:lnTo>
                    <a:pt x="8" y="4"/>
                  </a:lnTo>
                  <a:lnTo>
                    <a:pt x="4"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1" name="Freeform 328"/>
            <p:cNvSpPr>
              <a:spLocks/>
            </p:cNvSpPr>
            <p:nvPr/>
          </p:nvSpPr>
          <p:spPr bwMode="auto">
            <a:xfrm>
              <a:off x="5495925" y="4035425"/>
              <a:ext cx="92075" cy="76200"/>
            </a:xfrm>
            <a:custGeom>
              <a:avLst/>
              <a:gdLst>
                <a:gd name="T0" fmla="*/ 44 w 58"/>
                <a:gd name="T1" fmla="*/ 18 h 48"/>
                <a:gd name="T2" fmla="*/ 44 w 58"/>
                <a:gd name="T3" fmla="*/ 18 h 48"/>
                <a:gd name="T4" fmla="*/ 42 w 58"/>
                <a:gd name="T5" fmla="*/ 14 h 48"/>
                <a:gd name="T6" fmla="*/ 38 w 58"/>
                <a:gd name="T7" fmla="*/ 14 h 48"/>
                <a:gd name="T8" fmla="*/ 30 w 58"/>
                <a:gd name="T9" fmla="*/ 12 h 48"/>
                <a:gd name="T10" fmla="*/ 24 w 58"/>
                <a:gd name="T11" fmla="*/ 8 h 48"/>
                <a:gd name="T12" fmla="*/ 18 w 58"/>
                <a:gd name="T13" fmla="*/ 2 h 48"/>
                <a:gd name="T14" fmla="*/ 18 w 58"/>
                <a:gd name="T15" fmla="*/ 2 h 48"/>
                <a:gd name="T16" fmla="*/ 12 w 58"/>
                <a:gd name="T17" fmla="*/ 0 h 48"/>
                <a:gd name="T18" fmla="*/ 6 w 58"/>
                <a:gd name="T19" fmla="*/ 2 h 48"/>
                <a:gd name="T20" fmla="*/ 0 w 58"/>
                <a:gd name="T21" fmla="*/ 4 h 48"/>
                <a:gd name="T22" fmla="*/ 0 w 58"/>
                <a:gd name="T23" fmla="*/ 6 h 48"/>
                <a:gd name="T24" fmla="*/ 0 w 58"/>
                <a:gd name="T25" fmla="*/ 8 h 48"/>
                <a:gd name="T26" fmla="*/ 0 w 58"/>
                <a:gd name="T27" fmla="*/ 8 h 48"/>
                <a:gd name="T28" fmla="*/ 6 w 58"/>
                <a:gd name="T29" fmla="*/ 8 h 48"/>
                <a:gd name="T30" fmla="*/ 20 w 58"/>
                <a:gd name="T31" fmla="*/ 14 h 48"/>
                <a:gd name="T32" fmla="*/ 20 w 58"/>
                <a:gd name="T33" fmla="*/ 14 h 48"/>
                <a:gd name="T34" fmla="*/ 24 w 58"/>
                <a:gd name="T35" fmla="*/ 20 h 48"/>
                <a:gd name="T36" fmla="*/ 26 w 58"/>
                <a:gd name="T37" fmla="*/ 24 h 48"/>
                <a:gd name="T38" fmla="*/ 28 w 58"/>
                <a:gd name="T39" fmla="*/ 28 h 48"/>
                <a:gd name="T40" fmla="*/ 32 w 58"/>
                <a:gd name="T41" fmla="*/ 28 h 48"/>
                <a:gd name="T42" fmla="*/ 32 w 58"/>
                <a:gd name="T43" fmla="*/ 28 h 48"/>
                <a:gd name="T44" fmla="*/ 36 w 58"/>
                <a:gd name="T45" fmla="*/ 28 h 48"/>
                <a:gd name="T46" fmla="*/ 38 w 58"/>
                <a:gd name="T47" fmla="*/ 30 h 48"/>
                <a:gd name="T48" fmla="*/ 44 w 58"/>
                <a:gd name="T49" fmla="*/ 36 h 48"/>
                <a:gd name="T50" fmla="*/ 48 w 58"/>
                <a:gd name="T51" fmla="*/ 44 h 48"/>
                <a:gd name="T52" fmla="*/ 54 w 58"/>
                <a:gd name="T53" fmla="*/ 48 h 48"/>
                <a:gd name="T54" fmla="*/ 54 w 58"/>
                <a:gd name="T55" fmla="*/ 48 h 48"/>
                <a:gd name="T56" fmla="*/ 58 w 58"/>
                <a:gd name="T57" fmla="*/ 48 h 48"/>
                <a:gd name="T58" fmla="*/ 58 w 58"/>
                <a:gd name="T59" fmla="*/ 46 h 48"/>
                <a:gd name="T60" fmla="*/ 58 w 58"/>
                <a:gd name="T61" fmla="*/ 42 h 48"/>
                <a:gd name="T62" fmla="*/ 54 w 58"/>
                <a:gd name="T63" fmla="*/ 40 h 48"/>
                <a:gd name="T64" fmla="*/ 54 w 58"/>
                <a:gd name="T65" fmla="*/ 40 h 48"/>
                <a:gd name="T66" fmla="*/ 50 w 58"/>
                <a:gd name="T67" fmla="*/ 36 h 48"/>
                <a:gd name="T68" fmla="*/ 46 w 58"/>
                <a:gd name="T69" fmla="*/ 32 h 48"/>
                <a:gd name="T70" fmla="*/ 44 w 58"/>
                <a:gd name="T71" fmla="*/ 18 h 48"/>
                <a:gd name="T72" fmla="*/ 44 w 58"/>
                <a:gd name="T7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48">
                  <a:moveTo>
                    <a:pt x="44" y="18"/>
                  </a:moveTo>
                  <a:lnTo>
                    <a:pt x="44" y="18"/>
                  </a:lnTo>
                  <a:lnTo>
                    <a:pt x="42" y="14"/>
                  </a:lnTo>
                  <a:lnTo>
                    <a:pt x="38" y="14"/>
                  </a:lnTo>
                  <a:lnTo>
                    <a:pt x="30" y="12"/>
                  </a:lnTo>
                  <a:lnTo>
                    <a:pt x="24" y="8"/>
                  </a:lnTo>
                  <a:lnTo>
                    <a:pt x="18" y="2"/>
                  </a:lnTo>
                  <a:lnTo>
                    <a:pt x="18" y="2"/>
                  </a:lnTo>
                  <a:lnTo>
                    <a:pt x="12" y="0"/>
                  </a:lnTo>
                  <a:lnTo>
                    <a:pt x="6" y="2"/>
                  </a:lnTo>
                  <a:lnTo>
                    <a:pt x="0" y="4"/>
                  </a:lnTo>
                  <a:lnTo>
                    <a:pt x="0" y="6"/>
                  </a:lnTo>
                  <a:lnTo>
                    <a:pt x="0" y="8"/>
                  </a:lnTo>
                  <a:lnTo>
                    <a:pt x="0" y="8"/>
                  </a:lnTo>
                  <a:lnTo>
                    <a:pt x="6" y="8"/>
                  </a:lnTo>
                  <a:lnTo>
                    <a:pt x="20" y="14"/>
                  </a:lnTo>
                  <a:lnTo>
                    <a:pt x="20" y="14"/>
                  </a:lnTo>
                  <a:lnTo>
                    <a:pt x="24" y="20"/>
                  </a:lnTo>
                  <a:lnTo>
                    <a:pt x="26" y="24"/>
                  </a:lnTo>
                  <a:lnTo>
                    <a:pt x="28" y="28"/>
                  </a:lnTo>
                  <a:lnTo>
                    <a:pt x="32" y="28"/>
                  </a:lnTo>
                  <a:lnTo>
                    <a:pt x="32" y="28"/>
                  </a:lnTo>
                  <a:lnTo>
                    <a:pt x="36" y="28"/>
                  </a:lnTo>
                  <a:lnTo>
                    <a:pt x="38" y="30"/>
                  </a:lnTo>
                  <a:lnTo>
                    <a:pt x="44" y="36"/>
                  </a:lnTo>
                  <a:lnTo>
                    <a:pt x="48" y="44"/>
                  </a:lnTo>
                  <a:lnTo>
                    <a:pt x="54" y="48"/>
                  </a:lnTo>
                  <a:lnTo>
                    <a:pt x="54" y="48"/>
                  </a:lnTo>
                  <a:lnTo>
                    <a:pt x="58" y="48"/>
                  </a:lnTo>
                  <a:lnTo>
                    <a:pt x="58" y="46"/>
                  </a:lnTo>
                  <a:lnTo>
                    <a:pt x="58" y="42"/>
                  </a:lnTo>
                  <a:lnTo>
                    <a:pt x="54" y="40"/>
                  </a:lnTo>
                  <a:lnTo>
                    <a:pt x="54" y="40"/>
                  </a:lnTo>
                  <a:lnTo>
                    <a:pt x="50" y="36"/>
                  </a:lnTo>
                  <a:lnTo>
                    <a:pt x="46" y="32"/>
                  </a:lnTo>
                  <a:lnTo>
                    <a:pt x="44" y="18"/>
                  </a:lnTo>
                  <a:lnTo>
                    <a:pt x="44" y="1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2" name="Freeform 329"/>
            <p:cNvSpPr>
              <a:spLocks/>
            </p:cNvSpPr>
            <p:nvPr/>
          </p:nvSpPr>
          <p:spPr bwMode="auto">
            <a:xfrm>
              <a:off x="5340350" y="3829050"/>
              <a:ext cx="361950" cy="396875"/>
            </a:xfrm>
            <a:custGeom>
              <a:avLst/>
              <a:gdLst>
                <a:gd name="T0" fmla="*/ 176 w 228"/>
                <a:gd name="T1" fmla="*/ 22 h 250"/>
                <a:gd name="T2" fmla="*/ 164 w 228"/>
                <a:gd name="T3" fmla="*/ 18 h 250"/>
                <a:gd name="T4" fmla="*/ 154 w 228"/>
                <a:gd name="T5" fmla="*/ 8 h 250"/>
                <a:gd name="T6" fmla="*/ 146 w 228"/>
                <a:gd name="T7" fmla="*/ 10 h 250"/>
                <a:gd name="T8" fmla="*/ 128 w 228"/>
                <a:gd name="T9" fmla="*/ 16 h 250"/>
                <a:gd name="T10" fmla="*/ 104 w 228"/>
                <a:gd name="T11" fmla="*/ 20 h 250"/>
                <a:gd name="T12" fmla="*/ 90 w 228"/>
                <a:gd name="T13" fmla="*/ 30 h 250"/>
                <a:gd name="T14" fmla="*/ 70 w 228"/>
                <a:gd name="T15" fmla="*/ 28 h 250"/>
                <a:gd name="T16" fmla="*/ 32 w 228"/>
                <a:gd name="T17" fmla="*/ 42 h 250"/>
                <a:gd name="T18" fmla="*/ 32 w 228"/>
                <a:gd name="T19" fmla="*/ 42 h 250"/>
                <a:gd name="T20" fmla="*/ 28 w 228"/>
                <a:gd name="T21" fmla="*/ 60 h 250"/>
                <a:gd name="T22" fmla="*/ 10 w 228"/>
                <a:gd name="T23" fmla="*/ 82 h 250"/>
                <a:gd name="T24" fmla="*/ 8 w 228"/>
                <a:gd name="T25" fmla="*/ 96 h 250"/>
                <a:gd name="T26" fmla="*/ 8 w 228"/>
                <a:gd name="T27" fmla="*/ 112 h 250"/>
                <a:gd name="T28" fmla="*/ 28 w 228"/>
                <a:gd name="T29" fmla="*/ 128 h 250"/>
                <a:gd name="T30" fmla="*/ 24 w 228"/>
                <a:gd name="T31" fmla="*/ 136 h 250"/>
                <a:gd name="T32" fmla="*/ 40 w 228"/>
                <a:gd name="T33" fmla="*/ 162 h 250"/>
                <a:gd name="T34" fmla="*/ 60 w 228"/>
                <a:gd name="T35" fmla="*/ 160 h 250"/>
                <a:gd name="T36" fmla="*/ 90 w 228"/>
                <a:gd name="T37" fmla="*/ 164 h 250"/>
                <a:gd name="T38" fmla="*/ 102 w 228"/>
                <a:gd name="T39" fmla="*/ 174 h 250"/>
                <a:gd name="T40" fmla="*/ 64 w 228"/>
                <a:gd name="T41" fmla="*/ 162 h 250"/>
                <a:gd name="T42" fmla="*/ 44 w 228"/>
                <a:gd name="T43" fmla="*/ 168 h 250"/>
                <a:gd name="T44" fmla="*/ 38 w 228"/>
                <a:gd name="T45" fmla="*/ 184 h 250"/>
                <a:gd name="T46" fmla="*/ 50 w 228"/>
                <a:gd name="T47" fmla="*/ 196 h 250"/>
                <a:gd name="T48" fmla="*/ 52 w 228"/>
                <a:gd name="T49" fmla="*/ 220 h 250"/>
                <a:gd name="T50" fmla="*/ 66 w 228"/>
                <a:gd name="T51" fmla="*/ 224 h 250"/>
                <a:gd name="T52" fmla="*/ 80 w 228"/>
                <a:gd name="T53" fmla="*/ 250 h 250"/>
                <a:gd name="T54" fmla="*/ 90 w 228"/>
                <a:gd name="T55" fmla="*/ 230 h 250"/>
                <a:gd name="T56" fmla="*/ 108 w 228"/>
                <a:gd name="T57" fmla="*/ 246 h 250"/>
                <a:gd name="T58" fmla="*/ 94 w 228"/>
                <a:gd name="T59" fmla="*/ 196 h 250"/>
                <a:gd name="T60" fmla="*/ 110 w 228"/>
                <a:gd name="T61" fmla="*/ 210 h 250"/>
                <a:gd name="T62" fmla="*/ 110 w 228"/>
                <a:gd name="T63" fmla="*/ 194 h 250"/>
                <a:gd name="T64" fmla="*/ 106 w 228"/>
                <a:gd name="T65" fmla="*/ 182 h 250"/>
                <a:gd name="T66" fmla="*/ 134 w 228"/>
                <a:gd name="T67" fmla="*/ 192 h 250"/>
                <a:gd name="T68" fmla="*/ 138 w 228"/>
                <a:gd name="T69" fmla="*/ 172 h 250"/>
                <a:gd name="T70" fmla="*/ 120 w 228"/>
                <a:gd name="T71" fmla="*/ 154 h 250"/>
                <a:gd name="T72" fmla="*/ 94 w 228"/>
                <a:gd name="T73" fmla="*/ 138 h 250"/>
                <a:gd name="T74" fmla="*/ 100 w 228"/>
                <a:gd name="T75" fmla="*/ 126 h 250"/>
                <a:gd name="T76" fmla="*/ 106 w 228"/>
                <a:gd name="T77" fmla="*/ 116 h 250"/>
                <a:gd name="T78" fmla="*/ 112 w 228"/>
                <a:gd name="T79" fmla="*/ 120 h 250"/>
                <a:gd name="T80" fmla="*/ 86 w 228"/>
                <a:gd name="T81" fmla="*/ 68 h 250"/>
                <a:gd name="T82" fmla="*/ 98 w 228"/>
                <a:gd name="T83" fmla="*/ 64 h 250"/>
                <a:gd name="T84" fmla="*/ 114 w 228"/>
                <a:gd name="T85" fmla="*/ 82 h 250"/>
                <a:gd name="T86" fmla="*/ 118 w 228"/>
                <a:gd name="T87" fmla="*/ 76 h 250"/>
                <a:gd name="T88" fmla="*/ 138 w 228"/>
                <a:gd name="T89" fmla="*/ 84 h 250"/>
                <a:gd name="T90" fmla="*/ 128 w 228"/>
                <a:gd name="T91" fmla="*/ 66 h 250"/>
                <a:gd name="T92" fmla="*/ 138 w 228"/>
                <a:gd name="T93" fmla="*/ 64 h 250"/>
                <a:gd name="T94" fmla="*/ 128 w 228"/>
                <a:gd name="T95" fmla="*/ 52 h 250"/>
                <a:gd name="T96" fmla="*/ 160 w 228"/>
                <a:gd name="T97" fmla="*/ 40 h 250"/>
                <a:gd name="T98" fmla="*/ 182 w 228"/>
                <a:gd name="T99" fmla="*/ 38 h 250"/>
                <a:gd name="T100" fmla="*/ 206 w 228"/>
                <a:gd name="T101" fmla="*/ 48 h 250"/>
                <a:gd name="T102" fmla="*/ 220 w 228"/>
                <a:gd name="T103" fmla="*/ 22 h 250"/>
                <a:gd name="T104" fmla="*/ 218 w 228"/>
                <a:gd name="T105" fmla="*/ 2 h 250"/>
                <a:gd name="T106" fmla="*/ 216 w 228"/>
                <a:gd name="T107" fmla="*/ 2 h 250"/>
                <a:gd name="T108" fmla="*/ 202 w 228"/>
                <a:gd name="T109"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50">
                  <a:moveTo>
                    <a:pt x="202" y="20"/>
                  </a:moveTo>
                  <a:lnTo>
                    <a:pt x="202" y="20"/>
                  </a:lnTo>
                  <a:lnTo>
                    <a:pt x="194" y="22"/>
                  </a:lnTo>
                  <a:lnTo>
                    <a:pt x="188" y="24"/>
                  </a:lnTo>
                  <a:lnTo>
                    <a:pt x="182" y="24"/>
                  </a:lnTo>
                  <a:lnTo>
                    <a:pt x="176" y="22"/>
                  </a:lnTo>
                  <a:lnTo>
                    <a:pt x="176" y="22"/>
                  </a:lnTo>
                  <a:lnTo>
                    <a:pt x="174" y="18"/>
                  </a:lnTo>
                  <a:lnTo>
                    <a:pt x="174" y="18"/>
                  </a:lnTo>
                  <a:lnTo>
                    <a:pt x="172" y="18"/>
                  </a:lnTo>
                  <a:lnTo>
                    <a:pt x="172" y="18"/>
                  </a:lnTo>
                  <a:lnTo>
                    <a:pt x="168" y="16"/>
                  </a:lnTo>
                  <a:lnTo>
                    <a:pt x="166" y="16"/>
                  </a:lnTo>
                  <a:lnTo>
                    <a:pt x="164" y="18"/>
                  </a:lnTo>
                  <a:lnTo>
                    <a:pt x="160" y="16"/>
                  </a:lnTo>
                  <a:lnTo>
                    <a:pt x="160" y="16"/>
                  </a:lnTo>
                  <a:lnTo>
                    <a:pt x="158" y="12"/>
                  </a:lnTo>
                  <a:lnTo>
                    <a:pt x="158" y="12"/>
                  </a:lnTo>
                  <a:lnTo>
                    <a:pt x="156" y="8"/>
                  </a:lnTo>
                  <a:lnTo>
                    <a:pt x="156" y="8"/>
                  </a:lnTo>
                  <a:lnTo>
                    <a:pt x="154" y="8"/>
                  </a:lnTo>
                  <a:lnTo>
                    <a:pt x="152" y="10"/>
                  </a:lnTo>
                  <a:lnTo>
                    <a:pt x="150" y="12"/>
                  </a:lnTo>
                  <a:lnTo>
                    <a:pt x="148" y="10"/>
                  </a:lnTo>
                  <a:lnTo>
                    <a:pt x="148" y="10"/>
                  </a:lnTo>
                  <a:lnTo>
                    <a:pt x="148" y="10"/>
                  </a:lnTo>
                  <a:lnTo>
                    <a:pt x="148" y="10"/>
                  </a:lnTo>
                  <a:lnTo>
                    <a:pt x="146" y="10"/>
                  </a:lnTo>
                  <a:lnTo>
                    <a:pt x="146" y="10"/>
                  </a:lnTo>
                  <a:lnTo>
                    <a:pt x="146" y="10"/>
                  </a:lnTo>
                  <a:lnTo>
                    <a:pt x="146" y="10"/>
                  </a:lnTo>
                  <a:lnTo>
                    <a:pt x="144" y="10"/>
                  </a:lnTo>
                  <a:lnTo>
                    <a:pt x="142" y="10"/>
                  </a:lnTo>
                  <a:lnTo>
                    <a:pt x="136" y="14"/>
                  </a:lnTo>
                  <a:lnTo>
                    <a:pt x="128" y="16"/>
                  </a:lnTo>
                  <a:lnTo>
                    <a:pt x="124" y="18"/>
                  </a:lnTo>
                  <a:lnTo>
                    <a:pt x="120" y="18"/>
                  </a:lnTo>
                  <a:lnTo>
                    <a:pt x="120" y="18"/>
                  </a:lnTo>
                  <a:lnTo>
                    <a:pt x="112" y="16"/>
                  </a:lnTo>
                  <a:lnTo>
                    <a:pt x="110" y="18"/>
                  </a:lnTo>
                  <a:lnTo>
                    <a:pt x="108" y="22"/>
                  </a:lnTo>
                  <a:lnTo>
                    <a:pt x="104" y="20"/>
                  </a:lnTo>
                  <a:lnTo>
                    <a:pt x="104" y="20"/>
                  </a:lnTo>
                  <a:lnTo>
                    <a:pt x="100" y="18"/>
                  </a:lnTo>
                  <a:lnTo>
                    <a:pt x="100" y="18"/>
                  </a:lnTo>
                  <a:lnTo>
                    <a:pt x="98" y="20"/>
                  </a:lnTo>
                  <a:lnTo>
                    <a:pt x="96" y="22"/>
                  </a:lnTo>
                  <a:lnTo>
                    <a:pt x="94" y="26"/>
                  </a:lnTo>
                  <a:lnTo>
                    <a:pt x="90" y="30"/>
                  </a:lnTo>
                  <a:lnTo>
                    <a:pt x="88" y="30"/>
                  </a:lnTo>
                  <a:lnTo>
                    <a:pt x="84" y="30"/>
                  </a:lnTo>
                  <a:lnTo>
                    <a:pt x="84" y="30"/>
                  </a:lnTo>
                  <a:lnTo>
                    <a:pt x="76" y="28"/>
                  </a:lnTo>
                  <a:lnTo>
                    <a:pt x="76" y="28"/>
                  </a:lnTo>
                  <a:lnTo>
                    <a:pt x="70" y="28"/>
                  </a:lnTo>
                  <a:lnTo>
                    <a:pt x="70" y="28"/>
                  </a:lnTo>
                  <a:lnTo>
                    <a:pt x="68" y="28"/>
                  </a:lnTo>
                  <a:lnTo>
                    <a:pt x="66" y="30"/>
                  </a:lnTo>
                  <a:lnTo>
                    <a:pt x="64" y="34"/>
                  </a:lnTo>
                  <a:lnTo>
                    <a:pt x="60" y="36"/>
                  </a:lnTo>
                  <a:lnTo>
                    <a:pt x="56" y="38"/>
                  </a:lnTo>
                  <a:lnTo>
                    <a:pt x="46" y="42"/>
                  </a:lnTo>
                  <a:lnTo>
                    <a:pt x="32" y="42"/>
                  </a:lnTo>
                  <a:lnTo>
                    <a:pt x="32" y="42"/>
                  </a:lnTo>
                  <a:lnTo>
                    <a:pt x="32" y="42"/>
                  </a:lnTo>
                  <a:lnTo>
                    <a:pt x="32" y="42"/>
                  </a:lnTo>
                  <a:lnTo>
                    <a:pt x="32" y="42"/>
                  </a:lnTo>
                  <a:lnTo>
                    <a:pt x="32" y="42"/>
                  </a:lnTo>
                  <a:lnTo>
                    <a:pt x="32" y="42"/>
                  </a:lnTo>
                  <a:lnTo>
                    <a:pt x="32" y="42"/>
                  </a:lnTo>
                  <a:lnTo>
                    <a:pt x="32" y="46"/>
                  </a:lnTo>
                  <a:lnTo>
                    <a:pt x="34" y="48"/>
                  </a:lnTo>
                  <a:lnTo>
                    <a:pt x="34" y="52"/>
                  </a:lnTo>
                  <a:lnTo>
                    <a:pt x="34" y="56"/>
                  </a:lnTo>
                  <a:lnTo>
                    <a:pt x="34" y="56"/>
                  </a:lnTo>
                  <a:lnTo>
                    <a:pt x="30" y="60"/>
                  </a:lnTo>
                  <a:lnTo>
                    <a:pt x="28" y="60"/>
                  </a:lnTo>
                  <a:lnTo>
                    <a:pt x="24" y="62"/>
                  </a:lnTo>
                  <a:lnTo>
                    <a:pt x="22" y="74"/>
                  </a:lnTo>
                  <a:lnTo>
                    <a:pt x="22" y="74"/>
                  </a:lnTo>
                  <a:lnTo>
                    <a:pt x="20" y="78"/>
                  </a:lnTo>
                  <a:lnTo>
                    <a:pt x="16" y="80"/>
                  </a:lnTo>
                  <a:lnTo>
                    <a:pt x="12" y="80"/>
                  </a:lnTo>
                  <a:lnTo>
                    <a:pt x="10" y="82"/>
                  </a:lnTo>
                  <a:lnTo>
                    <a:pt x="10" y="82"/>
                  </a:lnTo>
                  <a:lnTo>
                    <a:pt x="10" y="86"/>
                  </a:lnTo>
                  <a:lnTo>
                    <a:pt x="10" y="88"/>
                  </a:lnTo>
                  <a:lnTo>
                    <a:pt x="14" y="92"/>
                  </a:lnTo>
                  <a:lnTo>
                    <a:pt x="14" y="92"/>
                  </a:lnTo>
                  <a:lnTo>
                    <a:pt x="10" y="94"/>
                  </a:lnTo>
                  <a:lnTo>
                    <a:pt x="8" y="96"/>
                  </a:lnTo>
                  <a:lnTo>
                    <a:pt x="0" y="98"/>
                  </a:lnTo>
                  <a:lnTo>
                    <a:pt x="0" y="98"/>
                  </a:lnTo>
                  <a:lnTo>
                    <a:pt x="0" y="98"/>
                  </a:lnTo>
                  <a:lnTo>
                    <a:pt x="0" y="98"/>
                  </a:lnTo>
                  <a:lnTo>
                    <a:pt x="0" y="98"/>
                  </a:lnTo>
                  <a:lnTo>
                    <a:pt x="0" y="98"/>
                  </a:lnTo>
                  <a:lnTo>
                    <a:pt x="8" y="112"/>
                  </a:lnTo>
                  <a:lnTo>
                    <a:pt x="14" y="120"/>
                  </a:lnTo>
                  <a:lnTo>
                    <a:pt x="18" y="124"/>
                  </a:lnTo>
                  <a:lnTo>
                    <a:pt x="22" y="128"/>
                  </a:lnTo>
                  <a:lnTo>
                    <a:pt x="22" y="128"/>
                  </a:lnTo>
                  <a:lnTo>
                    <a:pt x="24" y="132"/>
                  </a:lnTo>
                  <a:lnTo>
                    <a:pt x="24" y="130"/>
                  </a:lnTo>
                  <a:lnTo>
                    <a:pt x="28" y="128"/>
                  </a:lnTo>
                  <a:lnTo>
                    <a:pt x="32" y="130"/>
                  </a:lnTo>
                  <a:lnTo>
                    <a:pt x="36" y="132"/>
                  </a:lnTo>
                  <a:lnTo>
                    <a:pt x="36" y="132"/>
                  </a:lnTo>
                  <a:lnTo>
                    <a:pt x="38" y="134"/>
                  </a:lnTo>
                  <a:lnTo>
                    <a:pt x="38" y="134"/>
                  </a:lnTo>
                  <a:lnTo>
                    <a:pt x="30" y="134"/>
                  </a:lnTo>
                  <a:lnTo>
                    <a:pt x="24" y="136"/>
                  </a:lnTo>
                  <a:lnTo>
                    <a:pt x="24" y="138"/>
                  </a:lnTo>
                  <a:lnTo>
                    <a:pt x="26" y="142"/>
                  </a:lnTo>
                  <a:lnTo>
                    <a:pt x="26" y="142"/>
                  </a:lnTo>
                  <a:lnTo>
                    <a:pt x="32" y="150"/>
                  </a:lnTo>
                  <a:lnTo>
                    <a:pt x="34" y="158"/>
                  </a:lnTo>
                  <a:lnTo>
                    <a:pt x="38" y="162"/>
                  </a:lnTo>
                  <a:lnTo>
                    <a:pt x="40" y="162"/>
                  </a:lnTo>
                  <a:lnTo>
                    <a:pt x="42" y="160"/>
                  </a:lnTo>
                  <a:lnTo>
                    <a:pt x="42" y="160"/>
                  </a:lnTo>
                  <a:lnTo>
                    <a:pt x="46" y="158"/>
                  </a:lnTo>
                  <a:lnTo>
                    <a:pt x="48" y="160"/>
                  </a:lnTo>
                  <a:lnTo>
                    <a:pt x="50" y="160"/>
                  </a:lnTo>
                  <a:lnTo>
                    <a:pt x="60" y="160"/>
                  </a:lnTo>
                  <a:lnTo>
                    <a:pt x="60" y="160"/>
                  </a:lnTo>
                  <a:lnTo>
                    <a:pt x="70" y="158"/>
                  </a:lnTo>
                  <a:lnTo>
                    <a:pt x="74" y="160"/>
                  </a:lnTo>
                  <a:lnTo>
                    <a:pt x="76" y="162"/>
                  </a:lnTo>
                  <a:lnTo>
                    <a:pt x="80" y="160"/>
                  </a:lnTo>
                  <a:lnTo>
                    <a:pt x="80" y="160"/>
                  </a:lnTo>
                  <a:lnTo>
                    <a:pt x="86" y="160"/>
                  </a:lnTo>
                  <a:lnTo>
                    <a:pt x="90" y="164"/>
                  </a:lnTo>
                  <a:lnTo>
                    <a:pt x="96" y="166"/>
                  </a:lnTo>
                  <a:lnTo>
                    <a:pt x="100" y="166"/>
                  </a:lnTo>
                  <a:lnTo>
                    <a:pt x="100" y="166"/>
                  </a:lnTo>
                  <a:lnTo>
                    <a:pt x="106" y="168"/>
                  </a:lnTo>
                  <a:lnTo>
                    <a:pt x="108" y="170"/>
                  </a:lnTo>
                  <a:lnTo>
                    <a:pt x="108" y="172"/>
                  </a:lnTo>
                  <a:lnTo>
                    <a:pt x="102" y="174"/>
                  </a:lnTo>
                  <a:lnTo>
                    <a:pt x="102" y="174"/>
                  </a:lnTo>
                  <a:lnTo>
                    <a:pt x="96" y="176"/>
                  </a:lnTo>
                  <a:lnTo>
                    <a:pt x="90" y="176"/>
                  </a:lnTo>
                  <a:lnTo>
                    <a:pt x="78" y="168"/>
                  </a:lnTo>
                  <a:lnTo>
                    <a:pt x="78" y="168"/>
                  </a:lnTo>
                  <a:lnTo>
                    <a:pt x="70" y="164"/>
                  </a:lnTo>
                  <a:lnTo>
                    <a:pt x="64" y="162"/>
                  </a:lnTo>
                  <a:lnTo>
                    <a:pt x="62" y="164"/>
                  </a:lnTo>
                  <a:lnTo>
                    <a:pt x="58" y="168"/>
                  </a:lnTo>
                  <a:lnTo>
                    <a:pt x="58" y="168"/>
                  </a:lnTo>
                  <a:lnTo>
                    <a:pt x="56" y="170"/>
                  </a:lnTo>
                  <a:lnTo>
                    <a:pt x="54" y="170"/>
                  </a:lnTo>
                  <a:lnTo>
                    <a:pt x="48" y="168"/>
                  </a:lnTo>
                  <a:lnTo>
                    <a:pt x="44" y="168"/>
                  </a:lnTo>
                  <a:lnTo>
                    <a:pt x="44" y="170"/>
                  </a:lnTo>
                  <a:lnTo>
                    <a:pt x="42" y="174"/>
                  </a:lnTo>
                  <a:lnTo>
                    <a:pt x="42" y="174"/>
                  </a:lnTo>
                  <a:lnTo>
                    <a:pt x="40" y="180"/>
                  </a:lnTo>
                  <a:lnTo>
                    <a:pt x="38" y="182"/>
                  </a:lnTo>
                  <a:lnTo>
                    <a:pt x="36" y="182"/>
                  </a:lnTo>
                  <a:lnTo>
                    <a:pt x="38" y="184"/>
                  </a:lnTo>
                  <a:lnTo>
                    <a:pt x="38" y="184"/>
                  </a:lnTo>
                  <a:lnTo>
                    <a:pt x="42" y="188"/>
                  </a:lnTo>
                  <a:lnTo>
                    <a:pt x="42" y="192"/>
                  </a:lnTo>
                  <a:lnTo>
                    <a:pt x="42" y="194"/>
                  </a:lnTo>
                  <a:lnTo>
                    <a:pt x="46" y="196"/>
                  </a:lnTo>
                  <a:lnTo>
                    <a:pt x="46" y="196"/>
                  </a:lnTo>
                  <a:lnTo>
                    <a:pt x="50" y="196"/>
                  </a:lnTo>
                  <a:lnTo>
                    <a:pt x="52" y="196"/>
                  </a:lnTo>
                  <a:lnTo>
                    <a:pt x="56" y="202"/>
                  </a:lnTo>
                  <a:lnTo>
                    <a:pt x="54" y="208"/>
                  </a:lnTo>
                  <a:lnTo>
                    <a:pt x="52" y="212"/>
                  </a:lnTo>
                  <a:lnTo>
                    <a:pt x="52" y="212"/>
                  </a:lnTo>
                  <a:lnTo>
                    <a:pt x="52" y="216"/>
                  </a:lnTo>
                  <a:lnTo>
                    <a:pt x="52" y="220"/>
                  </a:lnTo>
                  <a:lnTo>
                    <a:pt x="56" y="230"/>
                  </a:lnTo>
                  <a:lnTo>
                    <a:pt x="60" y="232"/>
                  </a:lnTo>
                  <a:lnTo>
                    <a:pt x="62" y="234"/>
                  </a:lnTo>
                  <a:lnTo>
                    <a:pt x="64" y="232"/>
                  </a:lnTo>
                  <a:lnTo>
                    <a:pt x="66" y="228"/>
                  </a:lnTo>
                  <a:lnTo>
                    <a:pt x="66" y="228"/>
                  </a:lnTo>
                  <a:lnTo>
                    <a:pt x="66" y="224"/>
                  </a:lnTo>
                  <a:lnTo>
                    <a:pt x="68" y="220"/>
                  </a:lnTo>
                  <a:lnTo>
                    <a:pt x="70" y="222"/>
                  </a:lnTo>
                  <a:lnTo>
                    <a:pt x="72" y="224"/>
                  </a:lnTo>
                  <a:lnTo>
                    <a:pt x="76" y="232"/>
                  </a:lnTo>
                  <a:lnTo>
                    <a:pt x="78" y="242"/>
                  </a:lnTo>
                  <a:lnTo>
                    <a:pt x="78" y="242"/>
                  </a:lnTo>
                  <a:lnTo>
                    <a:pt x="80" y="250"/>
                  </a:lnTo>
                  <a:lnTo>
                    <a:pt x="80" y="250"/>
                  </a:lnTo>
                  <a:lnTo>
                    <a:pt x="82" y="250"/>
                  </a:lnTo>
                  <a:lnTo>
                    <a:pt x="86" y="246"/>
                  </a:lnTo>
                  <a:lnTo>
                    <a:pt x="86" y="238"/>
                  </a:lnTo>
                  <a:lnTo>
                    <a:pt x="86" y="238"/>
                  </a:lnTo>
                  <a:lnTo>
                    <a:pt x="88" y="232"/>
                  </a:lnTo>
                  <a:lnTo>
                    <a:pt x="90" y="230"/>
                  </a:lnTo>
                  <a:lnTo>
                    <a:pt x="92" y="232"/>
                  </a:lnTo>
                  <a:lnTo>
                    <a:pt x="94" y="236"/>
                  </a:lnTo>
                  <a:lnTo>
                    <a:pt x="100" y="246"/>
                  </a:lnTo>
                  <a:lnTo>
                    <a:pt x="104" y="248"/>
                  </a:lnTo>
                  <a:lnTo>
                    <a:pt x="106" y="248"/>
                  </a:lnTo>
                  <a:lnTo>
                    <a:pt x="106" y="248"/>
                  </a:lnTo>
                  <a:lnTo>
                    <a:pt x="108" y="246"/>
                  </a:lnTo>
                  <a:lnTo>
                    <a:pt x="106" y="240"/>
                  </a:lnTo>
                  <a:lnTo>
                    <a:pt x="100" y="222"/>
                  </a:lnTo>
                  <a:lnTo>
                    <a:pt x="94" y="204"/>
                  </a:lnTo>
                  <a:lnTo>
                    <a:pt x="92" y="198"/>
                  </a:lnTo>
                  <a:lnTo>
                    <a:pt x="92" y="196"/>
                  </a:lnTo>
                  <a:lnTo>
                    <a:pt x="94" y="196"/>
                  </a:lnTo>
                  <a:lnTo>
                    <a:pt x="94" y="196"/>
                  </a:lnTo>
                  <a:lnTo>
                    <a:pt x="100" y="198"/>
                  </a:lnTo>
                  <a:lnTo>
                    <a:pt x="102" y="200"/>
                  </a:lnTo>
                  <a:lnTo>
                    <a:pt x="104" y="202"/>
                  </a:lnTo>
                  <a:lnTo>
                    <a:pt x="106" y="206"/>
                  </a:lnTo>
                  <a:lnTo>
                    <a:pt x="106" y="206"/>
                  </a:lnTo>
                  <a:lnTo>
                    <a:pt x="106" y="210"/>
                  </a:lnTo>
                  <a:lnTo>
                    <a:pt x="110" y="210"/>
                  </a:lnTo>
                  <a:lnTo>
                    <a:pt x="118" y="206"/>
                  </a:lnTo>
                  <a:lnTo>
                    <a:pt x="118" y="206"/>
                  </a:lnTo>
                  <a:lnTo>
                    <a:pt x="120" y="204"/>
                  </a:lnTo>
                  <a:lnTo>
                    <a:pt x="120" y="200"/>
                  </a:lnTo>
                  <a:lnTo>
                    <a:pt x="116" y="196"/>
                  </a:lnTo>
                  <a:lnTo>
                    <a:pt x="110" y="194"/>
                  </a:lnTo>
                  <a:lnTo>
                    <a:pt x="110" y="194"/>
                  </a:lnTo>
                  <a:lnTo>
                    <a:pt x="108" y="194"/>
                  </a:lnTo>
                  <a:lnTo>
                    <a:pt x="108" y="192"/>
                  </a:lnTo>
                  <a:lnTo>
                    <a:pt x="108" y="190"/>
                  </a:lnTo>
                  <a:lnTo>
                    <a:pt x="106" y="186"/>
                  </a:lnTo>
                  <a:lnTo>
                    <a:pt x="106" y="186"/>
                  </a:lnTo>
                  <a:lnTo>
                    <a:pt x="104" y="184"/>
                  </a:lnTo>
                  <a:lnTo>
                    <a:pt x="106" y="182"/>
                  </a:lnTo>
                  <a:lnTo>
                    <a:pt x="110" y="178"/>
                  </a:lnTo>
                  <a:lnTo>
                    <a:pt x="116" y="176"/>
                  </a:lnTo>
                  <a:lnTo>
                    <a:pt x="120" y="176"/>
                  </a:lnTo>
                  <a:lnTo>
                    <a:pt x="122" y="178"/>
                  </a:lnTo>
                  <a:lnTo>
                    <a:pt x="122" y="178"/>
                  </a:lnTo>
                  <a:lnTo>
                    <a:pt x="130" y="188"/>
                  </a:lnTo>
                  <a:lnTo>
                    <a:pt x="134" y="192"/>
                  </a:lnTo>
                  <a:lnTo>
                    <a:pt x="138" y="192"/>
                  </a:lnTo>
                  <a:lnTo>
                    <a:pt x="138" y="192"/>
                  </a:lnTo>
                  <a:lnTo>
                    <a:pt x="140" y="188"/>
                  </a:lnTo>
                  <a:lnTo>
                    <a:pt x="140" y="184"/>
                  </a:lnTo>
                  <a:lnTo>
                    <a:pt x="138" y="178"/>
                  </a:lnTo>
                  <a:lnTo>
                    <a:pt x="138" y="172"/>
                  </a:lnTo>
                  <a:lnTo>
                    <a:pt x="138" y="172"/>
                  </a:lnTo>
                  <a:lnTo>
                    <a:pt x="138" y="170"/>
                  </a:lnTo>
                  <a:lnTo>
                    <a:pt x="138" y="168"/>
                  </a:lnTo>
                  <a:lnTo>
                    <a:pt x="132" y="164"/>
                  </a:lnTo>
                  <a:lnTo>
                    <a:pt x="126" y="162"/>
                  </a:lnTo>
                  <a:lnTo>
                    <a:pt x="122" y="156"/>
                  </a:lnTo>
                  <a:lnTo>
                    <a:pt x="122" y="156"/>
                  </a:lnTo>
                  <a:lnTo>
                    <a:pt x="120" y="154"/>
                  </a:lnTo>
                  <a:lnTo>
                    <a:pt x="116" y="152"/>
                  </a:lnTo>
                  <a:lnTo>
                    <a:pt x="114" y="150"/>
                  </a:lnTo>
                  <a:lnTo>
                    <a:pt x="110" y="146"/>
                  </a:lnTo>
                  <a:lnTo>
                    <a:pt x="110" y="146"/>
                  </a:lnTo>
                  <a:lnTo>
                    <a:pt x="108" y="144"/>
                  </a:lnTo>
                  <a:lnTo>
                    <a:pt x="104" y="142"/>
                  </a:lnTo>
                  <a:lnTo>
                    <a:pt x="94" y="138"/>
                  </a:lnTo>
                  <a:lnTo>
                    <a:pt x="86" y="136"/>
                  </a:lnTo>
                  <a:lnTo>
                    <a:pt x="88" y="134"/>
                  </a:lnTo>
                  <a:lnTo>
                    <a:pt x="92" y="132"/>
                  </a:lnTo>
                  <a:lnTo>
                    <a:pt x="92" y="132"/>
                  </a:lnTo>
                  <a:lnTo>
                    <a:pt x="98" y="132"/>
                  </a:lnTo>
                  <a:lnTo>
                    <a:pt x="100" y="130"/>
                  </a:lnTo>
                  <a:lnTo>
                    <a:pt x="100" y="126"/>
                  </a:lnTo>
                  <a:lnTo>
                    <a:pt x="100" y="124"/>
                  </a:lnTo>
                  <a:lnTo>
                    <a:pt x="96" y="118"/>
                  </a:lnTo>
                  <a:lnTo>
                    <a:pt x="98" y="116"/>
                  </a:lnTo>
                  <a:lnTo>
                    <a:pt x="100" y="114"/>
                  </a:lnTo>
                  <a:lnTo>
                    <a:pt x="100" y="114"/>
                  </a:lnTo>
                  <a:lnTo>
                    <a:pt x="104" y="116"/>
                  </a:lnTo>
                  <a:lnTo>
                    <a:pt x="106" y="116"/>
                  </a:lnTo>
                  <a:lnTo>
                    <a:pt x="106" y="122"/>
                  </a:lnTo>
                  <a:lnTo>
                    <a:pt x="106" y="126"/>
                  </a:lnTo>
                  <a:lnTo>
                    <a:pt x="108" y="126"/>
                  </a:lnTo>
                  <a:lnTo>
                    <a:pt x="110" y="124"/>
                  </a:lnTo>
                  <a:lnTo>
                    <a:pt x="110" y="124"/>
                  </a:lnTo>
                  <a:lnTo>
                    <a:pt x="112" y="122"/>
                  </a:lnTo>
                  <a:lnTo>
                    <a:pt x="112" y="120"/>
                  </a:lnTo>
                  <a:lnTo>
                    <a:pt x="110" y="114"/>
                  </a:lnTo>
                  <a:lnTo>
                    <a:pt x="106" y="106"/>
                  </a:lnTo>
                  <a:lnTo>
                    <a:pt x="100" y="98"/>
                  </a:lnTo>
                  <a:lnTo>
                    <a:pt x="88" y="82"/>
                  </a:lnTo>
                  <a:lnTo>
                    <a:pt x="86" y="74"/>
                  </a:lnTo>
                  <a:lnTo>
                    <a:pt x="86" y="68"/>
                  </a:lnTo>
                  <a:lnTo>
                    <a:pt x="86" y="68"/>
                  </a:lnTo>
                  <a:lnTo>
                    <a:pt x="90" y="60"/>
                  </a:lnTo>
                  <a:lnTo>
                    <a:pt x="94" y="56"/>
                  </a:lnTo>
                  <a:lnTo>
                    <a:pt x="96" y="54"/>
                  </a:lnTo>
                  <a:lnTo>
                    <a:pt x="98" y="56"/>
                  </a:lnTo>
                  <a:lnTo>
                    <a:pt x="98" y="62"/>
                  </a:lnTo>
                  <a:lnTo>
                    <a:pt x="98" y="62"/>
                  </a:lnTo>
                  <a:lnTo>
                    <a:pt x="98" y="64"/>
                  </a:lnTo>
                  <a:lnTo>
                    <a:pt x="100" y="66"/>
                  </a:lnTo>
                  <a:lnTo>
                    <a:pt x="104" y="66"/>
                  </a:lnTo>
                  <a:lnTo>
                    <a:pt x="108" y="70"/>
                  </a:lnTo>
                  <a:lnTo>
                    <a:pt x="110" y="72"/>
                  </a:lnTo>
                  <a:lnTo>
                    <a:pt x="112" y="78"/>
                  </a:lnTo>
                  <a:lnTo>
                    <a:pt x="112" y="78"/>
                  </a:lnTo>
                  <a:lnTo>
                    <a:pt x="114" y="82"/>
                  </a:lnTo>
                  <a:lnTo>
                    <a:pt x="116" y="84"/>
                  </a:lnTo>
                  <a:lnTo>
                    <a:pt x="120" y="86"/>
                  </a:lnTo>
                  <a:lnTo>
                    <a:pt x="124" y="86"/>
                  </a:lnTo>
                  <a:lnTo>
                    <a:pt x="124" y="84"/>
                  </a:lnTo>
                  <a:lnTo>
                    <a:pt x="124" y="82"/>
                  </a:lnTo>
                  <a:lnTo>
                    <a:pt x="124" y="82"/>
                  </a:lnTo>
                  <a:lnTo>
                    <a:pt x="118" y="76"/>
                  </a:lnTo>
                  <a:lnTo>
                    <a:pt x="118" y="72"/>
                  </a:lnTo>
                  <a:lnTo>
                    <a:pt x="118" y="70"/>
                  </a:lnTo>
                  <a:lnTo>
                    <a:pt x="120" y="70"/>
                  </a:lnTo>
                  <a:lnTo>
                    <a:pt x="126" y="76"/>
                  </a:lnTo>
                  <a:lnTo>
                    <a:pt x="126" y="76"/>
                  </a:lnTo>
                  <a:lnTo>
                    <a:pt x="134" y="82"/>
                  </a:lnTo>
                  <a:lnTo>
                    <a:pt x="138" y="84"/>
                  </a:lnTo>
                  <a:lnTo>
                    <a:pt x="138" y="84"/>
                  </a:lnTo>
                  <a:lnTo>
                    <a:pt x="138" y="82"/>
                  </a:lnTo>
                  <a:lnTo>
                    <a:pt x="134" y="74"/>
                  </a:lnTo>
                  <a:lnTo>
                    <a:pt x="134" y="74"/>
                  </a:lnTo>
                  <a:lnTo>
                    <a:pt x="128" y="68"/>
                  </a:lnTo>
                  <a:lnTo>
                    <a:pt x="128" y="66"/>
                  </a:lnTo>
                  <a:lnTo>
                    <a:pt x="128" y="66"/>
                  </a:lnTo>
                  <a:lnTo>
                    <a:pt x="140" y="72"/>
                  </a:lnTo>
                  <a:lnTo>
                    <a:pt x="140" y="72"/>
                  </a:lnTo>
                  <a:lnTo>
                    <a:pt x="150" y="76"/>
                  </a:lnTo>
                  <a:lnTo>
                    <a:pt x="150" y="74"/>
                  </a:lnTo>
                  <a:lnTo>
                    <a:pt x="144" y="68"/>
                  </a:lnTo>
                  <a:lnTo>
                    <a:pt x="144" y="68"/>
                  </a:lnTo>
                  <a:lnTo>
                    <a:pt x="138" y="64"/>
                  </a:lnTo>
                  <a:lnTo>
                    <a:pt x="134" y="62"/>
                  </a:lnTo>
                  <a:lnTo>
                    <a:pt x="132" y="62"/>
                  </a:lnTo>
                  <a:lnTo>
                    <a:pt x="132" y="60"/>
                  </a:lnTo>
                  <a:lnTo>
                    <a:pt x="132" y="60"/>
                  </a:lnTo>
                  <a:lnTo>
                    <a:pt x="132" y="56"/>
                  </a:lnTo>
                  <a:lnTo>
                    <a:pt x="132" y="54"/>
                  </a:lnTo>
                  <a:lnTo>
                    <a:pt x="128" y="52"/>
                  </a:lnTo>
                  <a:lnTo>
                    <a:pt x="128" y="50"/>
                  </a:lnTo>
                  <a:lnTo>
                    <a:pt x="134" y="50"/>
                  </a:lnTo>
                  <a:lnTo>
                    <a:pt x="134" y="50"/>
                  </a:lnTo>
                  <a:lnTo>
                    <a:pt x="142" y="46"/>
                  </a:lnTo>
                  <a:lnTo>
                    <a:pt x="148" y="42"/>
                  </a:lnTo>
                  <a:lnTo>
                    <a:pt x="152" y="38"/>
                  </a:lnTo>
                  <a:lnTo>
                    <a:pt x="160" y="40"/>
                  </a:lnTo>
                  <a:lnTo>
                    <a:pt x="160" y="40"/>
                  </a:lnTo>
                  <a:lnTo>
                    <a:pt x="164" y="40"/>
                  </a:lnTo>
                  <a:lnTo>
                    <a:pt x="166" y="40"/>
                  </a:lnTo>
                  <a:lnTo>
                    <a:pt x="170" y="38"/>
                  </a:lnTo>
                  <a:lnTo>
                    <a:pt x="174" y="36"/>
                  </a:lnTo>
                  <a:lnTo>
                    <a:pt x="178" y="36"/>
                  </a:lnTo>
                  <a:lnTo>
                    <a:pt x="182" y="38"/>
                  </a:lnTo>
                  <a:lnTo>
                    <a:pt x="182" y="38"/>
                  </a:lnTo>
                  <a:lnTo>
                    <a:pt x="186" y="40"/>
                  </a:lnTo>
                  <a:lnTo>
                    <a:pt x="192" y="42"/>
                  </a:lnTo>
                  <a:lnTo>
                    <a:pt x="200" y="42"/>
                  </a:lnTo>
                  <a:lnTo>
                    <a:pt x="204" y="42"/>
                  </a:lnTo>
                  <a:lnTo>
                    <a:pt x="206" y="44"/>
                  </a:lnTo>
                  <a:lnTo>
                    <a:pt x="206" y="48"/>
                  </a:lnTo>
                  <a:lnTo>
                    <a:pt x="206" y="48"/>
                  </a:lnTo>
                  <a:lnTo>
                    <a:pt x="210" y="44"/>
                  </a:lnTo>
                  <a:lnTo>
                    <a:pt x="212" y="42"/>
                  </a:lnTo>
                  <a:lnTo>
                    <a:pt x="214" y="34"/>
                  </a:lnTo>
                  <a:lnTo>
                    <a:pt x="216" y="28"/>
                  </a:lnTo>
                  <a:lnTo>
                    <a:pt x="218" y="24"/>
                  </a:lnTo>
                  <a:lnTo>
                    <a:pt x="220" y="22"/>
                  </a:lnTo>
                  <a:lnTo>
                    <a:pt x="220" y="22"/>
                  </a:lnTo>
                  <a:lnTo>
                    <a:pt x="226" y="20"/>
                  </a:lnTo>
                  <a:lnTo>
                    <a:pt x="228" y="16"/>
                  </a:lnTo>
                  <a:lnTo>
                    <a:pt x="226" y="12"/>
                  </a:lnTo>
                  <a:lnTo>
                    <a:pt x="224" y="8"/>
                  </a:lnTo>
                  <a:lnTo>
                    <a:pt x="224" y="8"/>
                  </a:lnTo>
                  <a:lnTo>
                    <a:pt x="218" y="2"/>
                  </a:lnTo>
                  <a:lnTo>
                    <a:pt x="218" y="2"/>
                  </a:lnTo>
                  <a:lnTo>
                    <a:pt x="218" y="2"/>
                  </a:lnTo>
                  <a:lnTo>
                    <a:pt x="218" y="2"/>
                  </a:lnTo>
                  <a:lnTo>
                    <a:pt x="216" y="2"/>
                  </a:lnTo>
                  <a:lnTo>
                    <a:pt x="216" y="2"/>
                  </a:lnTo>
                  <a:lnTo>
                    <a:pt x="216" y="2"/>
                  </a:lnTo>
                  <a:lnTo>
                    <a:pt x="216" y="2"/>
                  </a:lnTo>
                  <a:lnTo>
                    <a:pt x="212" y="0"/>
                  </a:lnTo>
                  <a:lnTo>
                    <a:pt x="208" y="2"/>
                  </a:lnTo>
                  <a:lnTo>
                    <a:pt x="208" y="4"/>
                  </a:lnTo>
                  <a:lnTo>
                    <a:pt x="208" y="8"/>
                  </a:lnTo>
                  <a:lnTo>
                    <a:pt x="210" y="16"/>
                  </a:lnTo>
                  <a:lnTo>
                    <a:pt x="208" y="20"/>
                  </a:lnTo>
                  <a:lnTo>
                    <a:pt x="202" y="20"/>
                  </a:lnTo>
                  <a:lnTo>
                    <a:pt x="202"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3" name="Freeform 330"/>
            <p:cNvSpPr>
              <a:spLocks/>
            </p:cNvSpPr>
            <p:nvPr/>
          </p:nvSpPr>
          <p:spPr bwMode="auto">
            <a:xfrm>
              <a:off x="5495925" y="4229100"/>
              <a:ext cx="9525" cy="19050"/>
            </a:xfrm>
            <a:custGeom>
              <a:avLst/>
              <a:gdLst>
                <a:gd name="T0" fmla="*/ 2 w 6"/>
                <a:gd name="T1" fmla="*/ 10 h 12"/>
                <a:gd name="T2" fmla="*/ 2 w 6"/>
                <a:gd name="T3" fmla="*/ 10 h 12"/>
                <a:gd name="T4" fmla="*/ 6 w 6"/>
                <a:gd name="T5" fmla="*/ 12 h 12"/>
                <a:gd name="T6" fmla="*/ 6 w 6"/>
                <a:gd name="T7" fmla="*/ 10 h 12"/>
                <a:gd name="T8" fmla="*/ 6 w 6"/>
                <a:gd name="T9" fmla="*/ 6 h 12"/>
                <a:gd name="T10" fmla="*/ 4 w 6"/>
                <a:gd name="T11" fmla="*/ 0 h 12"/>
                <a:gd name="T12" fmla="*/ 4 w 6"/>
                <a:gd name="T13" fmla="*/ 0 h 12"/>
                <a:gd name="T14" fmla="*/ 2 w 6"/>
                <a:gd name="T15" fmla="*/ 0 h 12"/>
                <a:gd name="T16" fmla="*/ 0 w 6"/>
                <a:gd name="T17" fmla="*/ 2 h 12"/>
                <a:gd name="T18" fmla="*/ 0 w 6"/>
                <a:gd name="T19" fmla="*/ 6 h 12"/>
                <a:gd name="T20" fmla="*/ 2 w 6"/>
                <a:gd name="T21" fmla="*/ 10 h 12"/>
                <a:gd name="T22" fmla="*/ 2 w 6"/>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10"/>
                  </a:moveTo>
                  <a:lnTo>
                    <a:pt x="2" y="10"/>
                  </a:lnTo>
                  <a:lnTo>
                    <a:pt x="6" y="12"/>
                  </a:lnTo>
                  <a:lnTo>
                    <a:pt x="6" y="10"/>
                  </a:lnTo>
                  <a:lnTo>
                    <a:pt x="6" y="6"/>
                  </a:lnTo>
                  <a:lnTo>
                    <a:pt x="4" y="0"/>
                  </a:lnTo>
                  <a:lnTo>
                    <a:pt x="4" y="0"/>
                  </a:lnTo>
                  <a:lnTo>
                    <a:pt x="2" y="0"/>
                  </a:lnTo>
                  <a:lnTo>
                    <a:pt x="0" y="2"/>
                  </a:lnTo>
                  <a:lnTo>
                    <a:pt x="0" y="6"/>
                  </a:lnTo>
                  <a:lnTo>
                    <a:pt x="2" y="10"/>
                  </a:lnTo>
                  <a:lnTo>
                    <a:pt x="2"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4" name="Freeform 331"/>
            <p:cNvSpPr>
              <a:spLocks/>
            </p:cNvSpPr>
            <p:nvPr/>
          </p:nvSpPr>
          <p:spPr bwMode="auto">
            <a:xfrm>
              <a:off x="5584825" y="3902075"/>
              <a:ext cx="12700" cy="12700"/>
            </a:xfrm>
            <a:custGeom>
              <a:avLst/>
              <a:gdLst>
                <a:gd name="T0" fmla="*/ 4 w 8"/>
                <a:gd name="T1" fmla="*/ 0 h 8"/>
                <a:gd name="T2" fmla="*/ 4 w 8"/>
                <a:gd name="T3" fmla="*/ 0 h 8"/>
                <a:gd name="T4" fmla="*/ 0 w 8"/>
                <a:gd name="T5" fmla="*/ 0 h 8"/>
                <a:gd name="T6" fmla="*/ 0 w 8"/>
                <a:gd name="T7" fmla="*/ 4 h 8"/>
                <a:gd name="T8" fmla="*/ 0 w 8"/>
                <a:gd name="T9" fmla="*/ 6 h 8"/>
                <a:gd name="T10" fmla="*/ 2 w 8"/>
                <a:gd name="T11" fmla="*/ 8 h 8"/>
                <a:gd name="T12" fmla="*/ 2 w 8"/>
                <a:gd name="T13" fmla="*/ 8 h 8"/>
                <a:gd name="T14" fmla="*/ 6 w 8"/>
                <a:gd name="T15" fmla="*/ 8 h 8"/>
                <a:gd name="T16" fmla="*/ 8 w 8"/>
                <a:gd name="T17" fmla="*/ 4 h 8"/>
                <a:gd name="T18" fmla="*/ 8 w 8"/>
                <a:gd name="T19" fmla="*/ 0 h 8"/>
                <a:gd name="T20" fmla="*/ 4 w 8"/>
                <a:gd name="T21" fmla="*/ 0 h 8"/>
                <a:gd name="T22" fmla="*/ 4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4" y="0"/>
                  </a:moveTo>
                  <a:lnTo>
                    <a:pt x="4" y="0"/>
                  </a:lnTo>
                  <a:lnTo>
                    <a:pt x="0" y="0"/>
                  </a:lnTo>
                  <a:lnTo>
                    <a:pt x="0" y="4"/>
                  </a:lnTo>
                  <a:lnTo>
                    <a:pt x="0" y="6"/>
                  </a:lnTo>
                  <a:lnTo>
                    <a:pt x="2" y="8"/>
                  </a:lnTo>
                  <a:lnTo>
                    <a:pt x="2" y="8"/>
                  </a:lnTo>
                  <a:lnTo>
                    <a:pt x="6" y="8"/>
                  </a:lnTo>
                  <a:lnTo>
                    <a:pt x="8" y="4"/>
                  </a:lnTo>
                  <a:lnTo>
                    <a:pt x="8" y="0"/>
                  </a:lnTo>
                  <a:lnTo>
                    <a:pt x="4" y="0"/>
                  </a:lnTo>
                  <a:lnTo>
                    <a:pt x="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5" name="Freeform 332"/>
            <p:cNvSpPr>
              <a:spLocks/>
            </p:cNvSpPr>
            <p:nvPr/>
          </p:nvSpPr>
          <p:spPr bwMode="auto">
            <a:xfrm>
              <a:off x="5365750" y="4051300"/>
              <a:ext cx="9525" cy="12700"/>
            </a:xfrm>
            <a:custGeom>
              <a:avLst/>
              <a:gdLst>
                <a:gd name="T0" fmla="*/ 2 w 6"/>
                <a:gd name="T1" fmla="*/ 8 h 8"/>
                <a:gd name="T2" fmla="*/ 2 w 6"/>
                <a:gd name="T3" fmla="*/ 8 h 8"/>
                <a:gd name="T4" fmla="*/ 4 w 6"/>
                <a:gd name="T5" fmla="*/ 8 h 8"/>
                <a:gd name="T6" fmla="*/ 6 w 6"/>
                <a:gd name="T7" fmla="*/ 6 h 8"/>
                <a:gd name="T8" fmla="*/ 6 w 6"/>
                <a:gd name="T9" fmla="*/ 0 h 8"/>
                <a:gd name="T10" fmla="*/ 6 w 6"/>
                <a:gd name="T11" fmla="*/ 0 h 8"/>
                <a:gd name="T12" fmla="*/ 4 w 6"/>
                <a:gd name="T13" fmla="*/ 0 h 8"/>
                <a:gd name="T14" fmla="*/ 2 w 6"/>
                <a:gd name="T15" fmla="*/ 0 h 8"/>
                <a:gd name="T16" fmla="*/ 0 w 6"/>
                <a:gd name="T17" fmla="*/ 2 h 8"/>
                <a:gd name="T18" fmla="*/ 0 w 6"/>
                <a:gd name="T19" fmla="*/ 6 h 8"/>
                <a:gd name="T20" fmla="*/ 0 w 6"/>
                <a:gd name="T21" fmla="*/ 8 h 8"/>
                <a:gd name="T22" fmla="*/ 2 w 6"/>
                <a:gd name="T23" fmla="*/ 8 h 8"/>
                <a:gd name="T24" fmla="*/ 2 w 6"/>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2" y="8"/>
                  </a:moveTo>
                  <a:lnTo>
                    <a:pt x="2" y="8"/>
                  </a:lnTo>
                  <a:lnTo>
                    <a:pt x="4" y="8"/>
                  </a:lnTo>
                  <a:lnTo>
                    <a:pt x="6" y="6"/>
                  </a:lnTo>
                  <a:lnTo>
                    <a:pt x="6" y="0"/>
                  </a:lnTo>
                  <a:lnTo>
                    <a:pt x="6" y="0"/>
                  </a:lnTo>
                  <a:lnTo>
                    <a:pt x="4" y="0"/>
                  </a:lnTo>
                  <a:lnTo>
                    <a:pt x="2" y="0"/>
                  </a:lnTo>
                  <a:lnTo>
                    <a:pt x="0" y="2"/>
                  </a:lnTo>
                  <a:lnTo>
                    <a:pt x="0" y="6"/>
                  </a:lnTo>
                  <a:lnTo>
                    <a:pt x="0" y="8"/>
                  </a:lnTo>
                  <a:lnTo>
                    <a:pt x="2" y="8"/>
                  </a:lnTo>
                  <a:lnTo>
                    <a:pt x="2"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6" name="Freeform 333"/>
            <p:cNvSpPr>
              <a:spLocks/>
            </p:cNvSpPr>
            <p:nvPr/>
          </p:nvSpPr>
          <p:spPr bwMode="auto">
            <a:xfrm>
              <a:off x="5594350" y="4108450"/>
              <a:ext cx="28575" cy="34925"/>
            </a:xfrm>
            <a:custGeom>
              <a:avLst/>
              <a:gdLst>
                <a:gd name="T0" fmla="*/ 0 w 18"/>
                <a:gd name="T1" fmla="*/ 2 h 22"/>
                <a:gd name="T2" fmla="*/ 0 w 18"/>
                <a:gd name="T3" fmla="*/ 2 h 22"/>
                <a:gd name="T4" fmla="*/ 0 w 18"/>
                <a:gd name="T5" fmla="*/ 4 h 22"/>
                <a:gd name="T6" fmla="*/ 2 w 18"/>
                <a:gd name="T7" fmla="*/ 8 h 22"/>
                <a:gd name="T8" fmla="*/ 10 w 18"/>
                <a:gd name="T9" fmla="*/ 18 h 22"/>
                <a:gd name="T10" fmla="*/ 10 w 18"/>
                <a:gd name="T11" fmla="*/ 18 h 22"/>
                <a:gd name="T12" fmla="*/ 16 w 18"/>
                <a:gd name="T13" fmla="*/ 22 h 22"/>
                <a:gd name="T14" fmla="*/ 18 w 18"/>
                <a:gd name="T15" fmla="*/ 22 h 22"/>
                <a:gd name="T16" fmla="*/ 18 w 18"/>
                <a:gd name="T17" fmla="*/ 20 h 22"/>
                <a:gd name="T18" fmla="*/ 16 w 18"/>
                <a:gd name="T19" fmla="*/ 16 h 22"/>
                <a:gd name="T20" fmla="*/ 16 w 18"/>
                <a:gd name="T21" fmla="*/ 16 h 22"/>
                <a:gd name="T22" fmla="*/ 12 w 18"/>
                <a:gd name="T23" fmla="*/ 12 h 22"/>
                <a:gd name="T24" fmla="*/ 8 w 18"/>
                <a:gd name="T25" fmla="*/ 6 h 22"/>
                <a:gd name="T26" fmla="*/ 4 w 18"/>
                <a:gd name="T27" fmla="*/ 2 h 22"/>
                <a:gd name="T28" fmla="*/ 2 w 18"/>
                <a:gd name="T29" fmla="*/ 0 h 22"/>
                <a:gd name="T30" fmla="*/ 0 w 18"/>
                <a:gd name="T31" fmla="*/ 2 h 22"/>
                <a:gd name="T32" fmla="*/ 0 w 18"/>
                <a:gd name="T3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2">
                  <a:moveTo>
                    <a:pt x="0" y="2"/>
                  </a:moveTo>
                  <a:lnTo>
                    <a:pt x="0" y="2"/>
                  </a:lnTo>
                  <a:lnTo>
                    <a:pt x="0" y="4"/>
                  </a:lnTo>
                  <a:lnTo>
                    <a:pt x="2" y="8"/>
                  </a:lnTo>
                  <a:lnTo>
                    <a:pt x="10" y="18"/>
                  </a:lnTo>
                  <a:lnTo>
                    <a:pt x="10" y="18"/>
                  </a:lnTo>
                  <a:lnTo>
                    <a:pt x="16" y="22"/>
                  </a:lnTo>
                  <a:lnTo>
                    <a:pt x="18" y="22"/>
                  </a:lnTo>
                  <a:lnTo>
                    <a:pt x="18" y="20"/>
                  </a:lnTo>
                  <a:lnTo>
                    <a:pt x="16" y="16"/>
                  </a:lnTo>
                  <a:lnTo>
                    <a:pt x="16" y="16"/>
                  </a:lnTo>
                  <a:lnTo>
                    <a:pt x="12" y="12"/>
                  </a:lnTo>
                  <a:lnTo>
                    <a:pt x="8" y="6"/>
                  </a:lnTo>
                  <a:lnTo>
                    <a:pt x="4" y="2"/>
                  </a:lnTo>
                  <a:lnTo>
                    <a:pt x="2" y="0"/>
                  </a:lnTo>
                  <a:lnTo>
                    <a:pt x="0" y="2"/>
                  </a:lnTo>
                  <a:lnTo>
                    <a:pt x="0"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7" name="Freeform 334"/>
            <p:cNvSpPr>
              <a:spLocks/>
            </p:cNvSpPr>
            <p:nvPr/>
          </p:nvSpPr>
          <p:spPr bwMode="auto">
            <a:xfrm>
              <a:off x="5759450" y="4222750"/>
              <a:ext cx="25400" cy="44450"/>
            </a:xfrm>
            <a:custGeom>
              <a:avLst/>
              <a:gdLst>
                <a:gd name="T0" fmla="*/ 0 w 16"/>
                <a:gd name="T1" fmla="*/ 14 h 28"/>
                <a:gd name="T2" fmla="*/ 0 w 16"/>
                <a:gd name="T3" fmla="*/ 14 h 28"/>
                <a:gd name="T4" fmla="*/ 0 w 16"/>
                <a:gd name="T5" fmla="*/ 18 h 28"/>
                <a:gd name="T6" fmla="*/ 0 w 16"/>
                <a:gd name="T7" fmla="*/ 20 h 28"/>
                <a:gd name="T8" fmla="*/ 0 w 16"/>
                <a:gd name="T9" fmla="*/ 24 h 28"/>
                <a:gd name="T10" fmla="*/ 2 w 16"/>
                <a:gd name="T11" fmla="*/ 28 h 28"/>
                <a:gd name="T12" fmla="*/ 2 w 16"/>
                <a:gd name="T13" fmla="*/ 28 h 28"/>
                <a:gd name="T14" fmla="*/ 4 w 16"/>
                <a:gd name="T15" fmla="*/ 28 h 28"/>
                <a:gd name="T16" fmla="*/ 6 w 16"/>
                <a:gd name="T17" fmla="*/ 26 h 28"/>
                <a:gd name="T18" fmla="*/ 12 w 16"/>
                <a:gd name="T19" fmla="*/ 16 h 28"/>
                <a:gd name="T20" fmla="*/ 16 w 16"/>
                <a:gd name="T21" fmla="*/ 6 h 28"/>
                <a:gd name="T22" fmla="*/ 16 w 16"/>
                <a:gd name="T23" fmla="*/ 0 h 28"/>
                <a:gd name="T24" fmla="*/ 16 w 16"/>
                <a:gd name="T25" fmla="*/ 0 h 28"/>
                <a:gd name="T26" fmla="*/ 12 w 16"/>
                <a:gd name="T27" fmla="*/ 2 h 28"/>
                <a:gd name="T28" fmla="*/ 6 w 16"/>
                <a:gd name="T29" fmla="*/ 6 h 28"/>
                <a:gd name="T30" fmla="*/ 0 w 16"/>
                <a:gd name="T31" fmla="*/ 10 h 28"/>
                <a:gd name="T32" fmla="*/ 0 w 16"/>
                <a:gd name="T33" fmla="*/ 12 h 28"/>
                <a:gd name="T34" fmla="*/ 0 w 16"/>
                <a:gd name="T35" fmla="*/ 14 h 28"/>
                <a:gd name="T36" fmla="*/ 0 w 16"/>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8">
                  <a:moveTo>
                    <a:pt x="0" y="14"/>
                  </a:moveTo>
                  <a:lnTo>
                    <a:pt x="0" y="14"/>
                  </a:lnTo>
                  <a:lnTo>
                    <a:pt x="0" y="18"/>
                  </a:lnTo>
                  <a:lnTo>
                    <a:pt x="0" y="20"/>
                  </a:lnTo>
                  <a:lnTo>
                    <a:pt x="0" y="24"/>
                  </a:lnTo>
                  <a:lnTo>
                    <a:pt x="2" y="28"/>
                  </a:lnTo>
                  <a:lnTo>
                    <a:pt x="2" y="28"/>
                  </a:lnTo>
                  <a:lnTo>
                    <a:pt x="4" y="28"/>
                  </a:lnTo>
                  <a:lnTo>
                    <a:pt x="6" y="26"/>
                  </a:lnTo>
                  <a:lnTo>
                    <a:pt x="12" y="16"/>
                  </a:lnTo>
                  <a:lnTo>
                    <a:pt x="16" y="6"/>
                  </a:lnTo>
                  <a:lnTo>
                    <a:pt x="16" y="0"/>
                  </a:lnTo>
                  <a:lnTo>
                    <a:pt x="16" y="0"/>
                  </a:lnTo>
                  <a:lnTo>
                    <a:pt x="12" y="2"/>
                  </a:lnTo>
                  <a:lnTo>
                    <a:pt x="6" y="6"/>
                  </a:lnTo>
                  <a:lnTo>
                    <a:pt x="0" y="10"/>
                  </a:lnTo>
                  <a:lnTo>
                    <a:pt x="0" y="12"/>
                  </a:lnTo>
                  <a:lnTo>
                    <a:pt x="0" y="14"/>
                  </a:lnTo>
                  <a:lnTo>
                    <a:pt x="0"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8" name="Freeform 335"/>
            <p:cNvSpPr>
              <a:spLocks/>
            </p:cNvSpPr>
            <p:nvPr/>
          </p:nvSpPr>
          <p:spPr bwMode="auto">
            <a:xfrm>
              <a:off x="5581650" y="4035425"/>
              <a:ext cx="12700" cy="15875"/>
            </a:xfrm>
            <a:custGeom>
              <a:avLst/>
              <a:gdLst>
                <a:gd name="T0" fmla="*/ 0 w 8"/>
                <a:gd name="T1" fmla="*/ 0 h 10"/>
                <a:gd name="T2" fmla="*/ 0 w 8"/>
                <a:gd name="T3" fmla="*/ 0 h 10"/>
                <a:gd name="T4" fmla="*/ 2 w 8"/>
                <a:gd name="T5" fmla="*/ 8 h 10"/>
                <a:gd name="T6" fmla="*/ 4 w 8"/>
                <a:gd name="T7" fmla="*/ 10 h 10"/>
                <a:gd name="T8" fmla="*/ 8 w 8"/>
                <a:gd name="T9" fmla="*/ 10 h 10"/>
                <a:gd name="T10" fmla="*/ 8 w 8"/>
                <a:gd name="T11" fmla="*/ 10 h 10"/>
                <a:gd name="T12" fmla="*/ 8 w 8"/>
                <a:gd name="T13" fmla="*/ 8 h 10"/>
                <a:gd name="T14" fmla="*/ 6 w 8"/>
                <a:gd name="T15" fmla="*/ 4 h 10"/>
                <a:gd name="T16" fmla="*/ 2 w 8"/>
                <a:gd name="T17" fmla="*/ 0 h 10"/>
                <a:gd name="T18" fmla="*/ 0 w 8"/>
                <a:gd name="T19" fmla="*/ 0 h 10"/>
                <a:gd name="T20" fmla="*/ 0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0"/>
                  </a:moveTo>
                  <a:lnTo>
                    <a:pt x="0" y="0"/>
                  </a:lnTo>
                  <a:lnTo>
                    <a:pt x="2" y="8"/>
                  </a:lnTo>
                  <a:lnTo>
                    <a:pt x="4" y="10"/>
                  </a:lnTo>
                  <a:lnTo>
                    <a:pt x="8" y="10"/>
                  </a:lnTo>
                  <a:lnTo>
                    <a:pt x="8" y="10"/>
                  </a:lnTo>
                  <a:lnTo>
                    <a:pt x="8" y="8"/>
                  </a:lnTo>
                  <a:lnTo>
                    <a:pt x="6" y="4"/>
                  </a:lnTo>
                  <a:lnTo>
                    <a:pt x="2"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89" name="Freeform 336"/>
            <p:cNvSpPr>
              <a:spLocks/>
            </p:cNvSpPr>
            <p:nvPr/>
          </p:nvSpPr>
          <p:spPr bwMode="auto">
            <a:xfrm>
              <a:off x="5724525" y="4276725"/>
              <a:ext cx="9525" cy="22225"/>
            </a:xfrm>
            <a:custGeom>
              <a:avLst/>
              <a:gdLst>
                <a:gd name="T0" fmla="*/ 4 w 6"/>
                <a:gd name="T1" fmla="*/ 14 h 14"/>
                <a:gd name="T2" fmla="*/ 4 w 6"/>
                <a:gd name="T3" fmla="*/ 14 h 14"/>
                <a:gd name="T4" fmla="*/ 6 w 6"/>
                <a:gd name="T5" fmla="*/ 12 h 14"/>
                <a:gd name="T6" fmla="*/ 6 w 6"/>
                <a:gd name="T7" fmla="*/ 10 h 14"/>
                <a:gd name="T8" fmla="*/ 2 w 6"/>
                <a:gd name="T9" fmla="*/ 2 h 14"/>
                <a:gd name="T10" fmla="*/ 2 w 6"/>
                <a:gd name="T11" fmla="*/ 2 h 14"/>
                <a:gd name="T12" fmla="*/ 2 w 6"/>
                <a:gd name="T13" fmla="*/ 0 h 14"/>
                <a:gd name="T14" fmla="*/ 2 w 6"/>
                <a:gd name="T15" fmla="*/ 0 h 14"/>
                <a:gd name="T16" fmla="*/ 0 w 6"/>
                <a:gd name="T17" fmla="*/ 4 h 14"/>
                <a:gd name="T18" fmla="*/ 0 w 6"/>
                <a:gd name="T19" fmla="*/ 12 h 14"/>
                <a:gd name="T20" fmla="*/ 2 w 6"/>
                <a:gd name="T21" fmla="*/ 14 h 14"/>
                <a:gd name="T22" fmla="*/ 4 w 6"/>
                <a:gd name="T23" fmla="*/ 14 h 14"/>
                <a:gd name="T24" fmla="*/ 4 w 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4" y="14"/>
                  </a:moveTo>
                  <a:lnTo>
                    <a:pt x="4" y="14"/>
                  </a:lnTo>
                  <a:lnTo>
                    <a:pt x="6" y="12"/>
                  </a:lnTo>
                  <a:lnTo>
                    <a:pt x="6" y="10"/>
                  </a:lnTo>
                  <a:lnTo>
                    <a:pt x="2" y="2"/>
                  </a:lnTo>
                  <a:lnTo>
                    <a:pt x="2" y="2"/>
                  </a:lnTo>
                  <a:lnTo>
                    <a:pt x="2" y="0"/>
                  </a:lnTo>
                  <a:lnTo>
                    <a:pt x="2" y="0"/>
                  </a:lnTo>
                  <a:lnTo>
                    <a:pt x="0" y="4"/>
                  </a:lnTo>
                  <a:lnTo>
                    <a:pt x="0" y="12"/>
                  </a:lnTo>
                  <a:lnTo>
                    <a:pt x="2" y="14"/>
                  </a:lnTo>
                  <a:lnTo>
                    <a:pt x="4" y="14"/>
                  </a:lnTo>
                  <a:lnTo>
                    <a:pt x="4"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0" name="Freeform 337"/>
            <p:cNvSpPr>
              <a:spLocks/>
            </p:cNvSpPr>
            <p:nvPr/>
          </p:nvSpPr>
          <p:spPr bwMode="auto">
            <a:xfrm>
              <a:off x="5568950" y="4197350"/>
              <a:ext cx="15875" cy="12700"/>
            </a:xfrm>
            <a:custGeom>
              <a:avLst/>
              <a:gdLst>
                <a:gd name="T0" fmla="*/ 10 w 10"/>
                <a:gd name="T1" fmla="*/ 6 h 8"/>
                <a:gd name="T2" fmla="*/ 10 w 10"/>
                <a:gd name="T3" fmla="*/ 6 h 8"/>
                <a:gd name="T4" fmla="*/ 10 w 10"/>
                <a:gd name="T5" fmla="*/ 2 h 8"/>
                <a:gd name="T6" fmla="*/ 10 w 10"/>
                <a:gd name="T7" fmla="*/ 2 h 8"/>
                <a:gd name="T8" fmla="*/ 6 w 10"/>
                <a:gd name="T9" fmla="*/ 0 h 8"/>
                <a:gd name="T10" fmla="*/ 2 w 10"/>
                <a:gd name="T11" fmla="*/ 2 h 8"/>
                <a:gd name="T12" fmla="*/ 2 w 10"/>
                <a:gd name="T13" fmla="*/ 2 h 8"/>
                <a:gd name="T14" fmla="*/ 2 w 10"/>
                <a:gd name="T15" fmla="*/ 4 h 8"/>
                <a:gd name="T16" fmla="*/ 2 w 10"/>
                <a:gd name="T17" fmla="*/ 4 h 8"/>
                <a:gd name="T18" fmla="*/ 0 w 10"/>
                <a:gd name="T19" fmla="*/ 6 h 8"/>
                <a:gd name="T20" fmla="*/ 2 w 10"/>
                <a:gd name="T21" fmla="*/ 8 h 8"/>
                <a:gd name="T22" fmla="*/ 6 w 10"/>
                <a:gd name="T23" fmla="*/ 8 h 8"/>
                <a:gd name="T24" fmla="*/ 10 w 10"/>
                <a:gd name="T25" fmla="*/ 6 h 8"/>
                <a:gd name="T26" fmla="*/ 10 w 10"/>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6"/>
                  </a:moveTo>
                  <a:lnTo>
                    <a:pt x="10" y="6"/>
                  </a:lnTo>
                  <a:lnTo>
                    <a:pt x="10" y="2"/>
                  </a:lnTo>
                  <a:lnTo>
                    <a:pt x="10" y="2"/>
                  </a:lnTo>
                  <a:lnTo>
                    <a:pt x="6" y="0"/>
                  </a:lnTo>
                  <a:lnTo>
                    <a:pt x="2" y="2"/>
                  </a:lnTo>
                  <a:lnTo>
                    <a:pt x="2" y="2"/>
                  </a:lnTo>
                  <a:lnTo>
                    <a:pt x="2" y="4"/>
                  </a:lnTo>
                  <a:lnTo>
                    <a:pt x="2" y="4"/>
                  </a:lnTo>
                  <a:lnTo>
                    <a:pt x="0" y="6"/>
                  </a:lnTo>
                  <a:lnTo>
                    <a:pt x="2" y="8"/>
                  </a:lnTo>
                  <a:lnTo>
                    <a:pt x="6" y="8"/>
                  </a:lnTo>
                  <a:lnTo>
                    <a:pt x="10" y="6"/>
                  </a:lnTo>
                  <a:lnTo>
                    <a:pt x="1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1" name="Freeform 338"/>
            <p:cNvSpPr>
              <a:spLocks/>
            </p:cNvSpPr>
            <p:nvPr/>
          </p:nvSpPr>
          <p:spPr bwMode="auto">
            <a:xfrm>
              <a:off x="5530850" y="4283075"/>
              <a:ext cx="152400" cy="50800"/>
            </a:xfrm>
            <a:custGeom>
              <a:avLst/>
              <a:gdLst>
                <a:gd name="T0" fmla="*/ 82 w 96"/>
                <a:gd name="T1" fmla="*/ 20 h 32"/>
                <a:gd name="T2" fmla="*/ 82 w 96"/>
                <a:gd name="T3" fmla="*/ 20 h 32"/>
                <a:gd name="T4" fmla="*/ 78 w 96"/>
                <a:gd name="T5" fmla="*/ 22 h 32"/>
                <a:gd name="T6" fmla="*/ 76 w 96"/>
                <a:gd name="T7" fmla="*/ 20 h 32"/>
                <a:gd name="T8" fmla="*/ 76 w 96"/>
                <a:gd name="T9" fmla="*/ 16 h 32"/>
                <a:gd name="T10" fmla="*/ 74 w 96"/>
                <a:gd name="T11" fmla="*/ 14 h 32"/>
                <a:gd name="T12" fmla="*/ 68 w 96"/>
                <a:gd name="T13" fmla="*/ 14 h 32"/>
                <a:gd name="T14" fmla="*/ 68 w 96"/>
                <a:gd name="T15" fmla="*/ 14 h 32"/>
                <a:gd name="T16" fmla="*/ 60 w 96"/>
                <a:gd name="T17" fmla="*/ 14 h 32"/>
                <a:gd name="T18" fmla="*/ 54 w 96"/>
                <a:gd name="T19" fmla="*/ 12 h 32"/>
                <a:gd name="T20" fmla="*/ 46 w 96"/>
                <a:gd name="T21" fmla="*/ 10 h 32"/>
                <a:gd name="T22" fmla="*/ 34 w 96"/>
                <a:gd name="T23" fmla="*/ 12 h 32"/>
                <a:gd name="T24" fmla="*/ 34 w 96"/>
                <a:gd name="T25" fmla="*/ 12 h 32"/>
                <a:gd name="T26" fmla="*/ 30 w 96"/>
                <a:gd name="T27" fmla="*/ 12 h 32"/>
                <a:gd name="T28" fmla="*/ 28 w 96"/>
                <a:gd name="T29" fmla="*/ 10 h 32"/>
                <a:gd name="T30" fmla="*/ 24 w 96"/>
                <a:gd name="T31" fmla="*/ 6 h 32"/>
                <a:gd name="T32" fmla="*/ 22 w 96"/>
                <a:gd name="T33" fmla="*/ 4 h 32"/>
                <a:gd name="T34" fmla="*/ 20 w 96"/>
                <a:gd name="T35" fmla="*/ 2 h 32"/>
                <a:gd name="T36" fmla="*/ 18 w 96"/>
                <a:gd name="T37" fmla="*/ 4 h 32"/>
                <a:gd name="T38" fmla="*/ 18 w 96"/>
                <a:gd name="T39" fmla="*/ 4 h 32"/>
                <a:gd name="T40" fmla="*/ 16 w 96"/>
                <a:gd name="T41" fmla="*/ 4 h 32"/>
                <a:gd name="T42" fmla="*/ 14 w 96"/>
                <a:gd name="T43" fmla="*/ 4 h 32"/>
                <a:gd name="T44" fmla="*/ 10 w 96"/>
                <a:gd name="T45" fmla="*/ 2 h 32"/>
                <a:gd name="T46" fmla="*/ 8 w 96"/>
                <a:gd name="T47" fmla="*/ 0 h 32"/>
                <a:gd name="T48" fmla="*/ 6 w 96"/>
                <a:gd name="T49" fmla="*/ 0 h 32"/>
                <a:gd name="T50" fmla="*/ 6 w 96"/>
                <a:gd name="T51" fmla="*/ 0 h 32"/>
                <a:gd name="T52" fmla="*/ 6 w 96"/>
                <a:gd name="T53" fmla="*/ 0 h 32"/>
                <a:gd name="T54" fmla="*/ 4 w 96"/>
                <a:gd name="T55" fmla="*/ 4 h 32"/>
                <a:gd name="T56" fmla="*/ 2 w 96"/>
                <a:gd name="T57" fmla="*/ 4 h 32"/>
                <a:gd name="T58" fmla="*/ 0 w 96"/>
                <a:gd name="T59" fmla="*/ 8 h 32"/>
                <a:gd name="T60" fmla="*/ 0 w 96"/>
                <a:gd name="T61" fmla="*/ 14 h 32"/>
                <a:gd name="T62" fmla="*/ 0 w 96"/>
                <a:gd name="T63" fmla="*/ 14 h 32"/>
                <a:gd name="T64" fmla="*/ 2 w 96"/>
                <a:gd name="T65" fmla="*/ 18 h 32"/>
                <a:gd name="T66" fmla="*/ 4 w 96"/>
                <a:gd name="T67" fmla="*/ 20 h 32"/>
                <a:gd name="T68" fmla="*/ 14 w 96"/>
                <a:gd name="T69" fmla="*/ 20 h 32"/>
                <a:gd name="T70" fmla="*/ 26 w 96"/>
                <a:gd name="T71" fmla="*/ 20 h 32"/>
                <a:gd name="T72" fmla="*/ 34 w 96"/>
                <a:gd name="T73" fmla="*/ 22 h 32"/>
                <a:gd name="T74" fmla="*/ 40 w 96"/>
                <a:gd name="T75" fmla="*/ 26 h 32"/>
                <a:gd name="T76" fmla="*/ 40 w 96"/>
                <a:gd name="T77" fmla="*/ 26 h 32"/>
                <a:gd name="T78" fmla="*/ 44 w 96"/>
                <a:gd name="T79" fmla="*/ 30 h 32"/>
                <a:gd name="T80" fmla="*/ 48 w 96"/>
                <a:gd name="T81" fmla="*/ 32 h 32"/>
                <a:gd name="T82" fmla="*/ 58 w 96"/>
                <a:gd name="T83" fmla="*/ 32 h 32"/>
                <a:gd name="T84" fmla="*/ 70 w 96"/>
                <a:gd name="T85" fmla="*/ 30 h 32"/>
                <a:gd name="T86" fmla="*/ 82 w 96"/>
                <a:gd name="T87" fmla="*/ 28 h 32"/>
                <a:gd name="T88" fmla="*/ 82 w 96"/>
                <a:gd name="T89" fmla="*/ 28 h 32"/>
                <a:gd name="T90" fmla="*/ 88 w 96"/>
                <a:gd name="T91" fmla="*/ 28 h 32"/>
                <a:gd name="T92" fmla="*/ 94 w 96"/>
                <a:gd name="T93" fmla="*/ 26 h 32"/>
                <a:gd name="T94" fmla="*/ 96 w 96"/>
                <a:gd name="T95" fmla="*/ 24 h 32"/>
                <a:gd name="T96" fmla="*/ 96 w 96"/>
                <a:gd name="T97" fmla="*/ 20 h 32"/>
                <a:gd name="T98" fmla="*/ 94 w 96"/>
                <a:gd name="T99" fmla="*/ 18 h 32"/>
                <a:gd name="T100" fmla="*/ 92 w 96"/>
                <a:gd name="T101" fmla="*/ 18 h 32"/>
                <a:gd name="T102" fmla="*/ 88 w 96"/>
                <a:gd name="T103" fmla="*/ 18 h 32"/>
                <a:gd name="T104" fmla="*/ 82 w 96"/>
                <a:gd name="T105" fmla="*/ 20 h 32"/>
                <a:gd name="T106" fmla="*/ 82 w 96"/>
                <a:gd name="T10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32">
                  <a:moveTo>
                    <a:pt x="82" y="20"/>
                  </a:moveTo>
                  <a:lnTo>
                    <a:pt x="82" y="20"/>
                  </a:lnTo>
                  <a:lnTo>
                    <a:pt x="78" y="22"/>
                  </a:lnTo>
                  <a:lnTo>
                    <a:pt x="76" y="20"/>
                  </a:lnTo>
                  <a:lnTo>
                    <a:pt x="76" y="16"/>
                  </a:lnTo>
                  <a:lnTo>
                    <a:pt x="74" y="14"/>
                  </a:lnTo>
                  <a:lnTo>
                    <a:pt x="68" y="14"/>
                  </a:lnTo>
                  <a:lnTo>
                    <a:pt x="68" y="14"/>
                  </a:lnTo>
                  <a:lnTo>
                    <a:pt x="60" y="14"/>
                  </a:lnTo>
                  <a:lnTo>
                    <a:pt x="54" y="12"/>
                  </a:lnTo>
                  <a:lnTo>
                    <a:pt x="46" y="10"/>
                  </a:lnTo>
                  <a:lnTo>
                    <a:pt x="34" y="12"/>
                  </a:lnTo>
                  <a:lnTo>
                    <a:pt x="34" y="12"/>
                  </a:lnTo>
                  <a:lnTo>
                    <a:pt x="30" y="12"/>
                  </a:lnTo>
                  <a:lnTo>
                    <a:pt x="28" y="10"/>
                  </a:lnTo>
                  <a:lnTo>
                    <a:pt x="24" y="6"/>
                  </a:lnTo>
                  <a:lnTo>
                    <a:pt x="22" y="4"/>
                  </a:lnTo>
                  <a:lnTo>
                    <a:pt x="20" y="2"/>
                  </a:lnTo>
                  <a:lnTo>
                    <a:pt x="18" y="4"/>
                  </a:lnTo>
                  <a:lnTo>
                    <a:pt x="18" y="4"/>
                  </a:lnTo>
                  <a:lnTo>
                    <a:pt x="16" y="4"/>
                  </a:lnTo>
                  <a:lnTo>
                    <a:pt x="14" y="4"/>
                  </a:lnTo>
                  <a:lnTo>
                    <a:pt x="10" y="2"/>
                  </a:lnTo>
                  <a:lnTo>
                    <a:pt x="8" y="0"/>
                  </a:lnTo>
                  <a:lnTo>
                    <a:pt x="6" y="0"/>
                  </a:lnTo>
                  <a:lnTo>
                    <a:pt x="6" y="0"/>
                  </a:lnTo>
                  <a:lnTo>
                    <a:pt x="6" y="0"/>
                  </a:lnTo>
                  <a:lnTo>
                    <a:pt x="4" y="4"/>
                  </a:lnTo>
                  <a:lnTo>
                    <a:pt x="2" y="4"/>
                  </a:lnTo>
                  <a:lnTo>
                    <a:pt x="0" y="8"/>
                  </a:lnTo>
                  <a:lnTo>
                    <a:pt x="0" y="14"/>
                  </a:lnTo>
                  <a:lnTo>
                    <a:pt x="0" y="14"/>
                  </a:lnTo>
                  <a:lnTo>
                    <a:pt x="2" y="18"/>
                  </a:lnTo>
                  <a:lnTo>
                    <a:pt x="4" y="20"/>
                  </a:lnTo>
                  <a:lnTo>
                    <a:pt x="14" y="20"/>
                  </a:lnTo>
                  <a:lnTo>
                    <a:pt x="26" y="20"/>
                  </a:lnTo>
                  <a:lnTo>
                    <a:pt x="34" y="22"/>
                  </a:lnTo>
                  <a:lnTo>
                    <a:pt x="40" y="26"/>
                  </a:lnTo>
                  <a:lnTo>
                    <a:pt x="40" y="26"/>
                  </a:lnTo>
                  <a:lnTo>
                    <a:pt x="44" y="30"/>
                  </a:lnTo>
                  <a:lnTo>
                    <a:pt x="48" y="32"/>
                  </a:lnTo>
                  <a:lnTo>
                    <a:pt x="58" y="32"/>
                  </a:lnTo>
                  <a:lnTo>
                    <a:pt x="70" y="30"/>
                  </a:lnTo>
                  <a:lnTo>
                    <a:pt x="82" y="28"/>
                  </a:lnTo>
                  <a:lnTo>
                    <a:pt x="82" y="28"/>
                  </a:lnTo>
                  <a:lnTo>
                    <a:pt x="88" y="28"/>
                  </a:lnTo>
                  <a:lnTo>
                    <a:pt x="94" y="26"/>
                  </a:lnTo>
                  <a:lnTo>
                    <a:pt x="96" y="24"/>
                  </a:lnTo>
                  <a:lnTo>
                    <a:pt x="96" y="20"/>
                  </a:lnTo>
                  <a:lnTo>
                    <a:pt x="94" y="18"/>
                  </a:lnTo>
                  <a:lnTo>
                    <a:pt x="92" y="18"/>
                  </a:lnTo>
                  <a:lnTo>
                    <a:pt x="88" y="18"/>
                  </a:lnTo>
                  <a:lnTo>
                    <a:pt x="82" y="20"/>
                  </a:lnTo>
                  <a:lnTo>
                    <a:pt x="82"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2" name="Freeform 339"/>
            <p:cNvSpPr>
              <a:spLocks/>
            </p:cNvSpPr>
            <p:nvPr/>
          </p:nvSpPr>
          <p:spPr bwMode="auto">
            <a:xfrm>
              <a:off x="5575300" y="4149725"/>
              <a:ext cx="6350" cy="9525"/>
            </a:xfrm>
            <a:custGeom>
              <a:avLst/>
              <a:gdLst>
                <a:gd name="T0" fmla="*/ 2 w 4"/>
                <a:gd name="T1" fmla="*/ 6 h 6"/>
                <a:gd name="T2" fmla="*/ 2 w 4"/>
                <a:gd name="T3" fmla="*/ 6 h 6"/>
                <a:gd name="T4" fmla="*/ 4 w 4"/>
                <a:gd name="T5" fmla="*/ 6 h 6"/>
                <a:gd name="T6" fmla="*/ 4 w 4"/>
                <a:gd name="T7" fmla="*/ 0 h 6"/>
                <a:gd name="T8" fmla="*/ 4 w 4"/>
                <a:gd name="T9" fmla="*/ 0 h 6"/>
                <a:gd name="T10" fmla="*/ 2 w 4"/>
                <a:gd name="T11" fmla="*/ 0 h 6"/>
                <a:gd name="T12" fmla="*/ 0 w 4"/>
                <a:gd name="T13" fmla="*/ 2 h 6"/>
                <a:gd name="T14" fmla="*/ 0 w 4"/>
                <a:gd name="T15" fmla="*/ 4 h 6"/>
                <a:gd name="T16" fmla="*/ 2 w 4"/>
                <a:gd name="T17" fmla="*/ 6 h 6"/>
                <a:gd name="T18" fmla="*/ 2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6"/>
                  </a:moveTo>
                  <a:lnTo>
                    <a:pt x="2" y="6"/>
                  </a:lnTo>
                  <a:lnTo>
                    <a:pt x="4" y="6"/>
                  </a:lnTo>
                  <a:lnTo>
                    <a:pt x="4" y="0"/>
                  </a:lnTo>
                  <a:lnTo>
                    <a:pt x="4" y="0"/>
                  </a:lnTo>
                  <a:lnTo>
                    <a:pt x="2" y="0"/>
                  </a:lnTo>
                  <a:lnTo>
                    <a:pt x="0" y="2"/>
                  </a:lnTo>
                  <a:lnTo>
                    <a:pt x="0" y="4"/>
                  </a:lnTo>
                  <a:lnTo>
                    <a:pt x="2" y="6"/>
                  </a:lnTo>
                  <a:lnTo>
                    <a:pt x="2"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3" name="Freeform 340"/>
            <p:cNvSpPr>
              <a:spLocks/>
            </p:cNvSpPr>
            <p:nvPr/>
          </p:nvSpPr>
          <p:spPr bwMode="auto">
            <a:xfrm>
              <a:off x="5572125" y="4133850"/>
              <a:ext cx="6350" cy="9525"/>
            </a:xfrm>
            <a:custGeom>
              <a:avLst/>
              <a:gdLst>
                <a:gd name="T0" fmla="*/ 2 w 4"/>
                <a:gd name="T1" fmla="*/ 0 h 6"/>
                <a:gd name="T2" fmla="*/ 2 w 4"/>
                <a:gd name="T3" fmla="*/ 0 h 6"/>
                <a:gd name="T4" fmla="*/ 2 w 4"/>
                <a:gd name="T5" fmla="*/ 0 h 6"/>
                <a:gd name="T6" fmla="*/ 0 w 4"/>
                <a:gd name="T7" fmla="*/ 0 h 6"/>
                <a:gd name="T8" fmla="*/ 0 w 4"/>
                <a:gd name="T9" fmla="*/ 6 h 6"/>
                <a:gd name="T10" fmla="*/ 0 w 4"/>
                <a:gd name="T11" fmla="*/ 6 h 6"/>
                <a:gd name="T12" fmla="*/ 2 w 4"/>
                <a:gd name="T13" fmla="*/ 6 h 6"/>
                <a:gd name="T14" fmla="*/ 4 w 4"/>
                <a:gd name="T15" fmla="*/ 4 h 6"/>
                <a:gd name="T16" fmla="*/ 4 w 4"/>
                <a:gd name="T17" fmla="*/ 2 h 6"/>
                <a:gd name="T18" fmla="*/ 2 w 4"/>
                <a:gd name="T19" fmla="*/ 0 h 6"/>
                <a:gd name="T20" fmla="*/ 2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0"/>
                  </a:moveTo>
                  <a:lnTo>
                    <a:pt x="2" y="0"/>
                  </a:lnTo>
                  <a:lnTo>
                    <a:pt x="2" y="0"/>
                  </a:lnTo>
                  <a:lnTo>
                    <a:pt x="0" y="0"/>
                  </a:lnTo>
                  <a:lnTo>
                    <a:pt x="0" y="6"/>
                  </a:lnTo>
                  <a:lnTo>
                    <a:pt x="0" y="6"/>
                  </a:lnTo>
                  <a:lnTo>
                    <a:pt x="2" y="6"/>
                  </a:lnTo>
                  <a:lnTo>
                    <a:pt x="4" y="4"/>
                  </a:lnTo>
                  <a:lnTo>
                    <a:pt x="4"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4" name="Freeform 341"/>
            <p:cNvSpPr>
              <a:spLocks/>
            </p:cNvSpPr>
            <p:nvPr/>
          </p:nvSpPr>
          <p:spPr bwMode="auto">
            <a:xfrm>
              <a:off x="5610225" y="3959225"/>
              <a:ext cx="25400" cy="15875"/>
            </a:xfrm>
            <a:custGeom>
              <a:avLst/>
              <a:gdLst>
                <a:gd name="T0" fmla="*/ 14 w 16"/>
                <a:gd name="T1" fmla="*/ 0 h 10"/>
                <a:gd name="T2" fmla="*/ 14 w 16"/>
                <a:gd name="T3" fmla="*/ 0 h 10"/>
                <a:gd name="T4" fmla="*/ 10 w 16"/>
                <a:gd name="T5" fmla="*/ 2 h 10"/>
                <a:gd name="T6" fmla="*/ 6 w 16"/>
                <a:gd name="T7" fmla="*/ 0 h 10"/>
                <a:gd name="T8" fmla="*/ 2 w 16"/>
                <a:gd name="T9" fmla="*/ 0 h 10"/>
                <a:gd name="T10" fmla="*/ 0 w 16"/>
                <a:gd name="T11" fmla="*/ 4 h 10"/>
                <a:gd name="T12" fmla="*/ 0 w 16"/>
                <a:gd name="T13" fmla="*/ 4 h 10"/>
                <a:gd name="T14" fmla="*/ 2 w 16"/>
                <a:gd name="T15" fmla="*/ 8 h 10"/>
                <a:gd name="T16" fmla="*/ 2 w 16"/>
                <a:gd name="T17" fmla="*/ 10 h 10"/>
                <a:gd name="T18" fmla="*/ 4 w 16"/>
                <a:gd name="T19" fmla="*/ 10 h 10"/>
                <a:gd name="T20" fmla="*/ 6 w 16"/>
                <a:gd name="T21" fmla="*/ 8 h 10"/>
                <a:gd name="T22" fmla="*/ 6 w 16"/>
                <a:gd name="T23" fmla="*/ 8 h 10"/>
                <a:gd name="T24" fmla="*/ 8 w 16"/>
                <a:gd name="T25" fmla="*/ 6 h 10"/>
                <a:gd name="T26" fmla="*/ 10 w 16"/>
                <a:gd name="T27" fmla="*/ 8 h 10"/>
                <a:gd name="T28" fmla="*/ 12 w 16"/>
                <a:gd name="T29" fmla="*/ 10 h 10"/>
                <a:gd name="T30" fmla="*/ 14 w 16"/>
                <a:gd name="T31" fmla="*/ 10 h 10"/>
                <a:gd name="T32" fmla="*/ 14 w 16"/>
                <a:gd name="T33" fmla="*/ 10 h 10"/>
                <a:gd name="T34" fmla="*/ 16 w 16"/>
                <a:gd name="T35" fmla="*/ 2 h 10"/>
                <a:gd name="T36" fmla="*/ 16 w 16"/>
                <a:gd name="T37" fmla="*/ 0 h 10"/>
                <a:gd name="T38" fmla="*/ 14 w 16"/>
                <a:gd name="T39" fmla="*/ 0 h 10"/>
                <a:gd name="T40" fmla="*/ 14 w 16"/>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0">
                  <a:moveTo>
                    <a:pt x="14" y="0"/>
                  </a:moveTo>
                  <a:lnTo>
                    <a:pt x="14" y="0"/>
                  </a:lnTo>
                  <a:lnTo>
                    <a:pt x="10" y="2"/>
                  </a:lnTo>
                  <a:lnTo>
                    <a:pt x="6" y="0"/>
                  </a:lnTo>
                  <a:lnTo>
                    <a:pt x="2" y="0"/>
                  </a:lnTo>
                  <a:lnTo>
                    <a:pt x="0" y="4"/>
                  </a:lnTo>
                  <a:lnTo>
                    <a:pt x="0" y="4"/>
                  </a:lnTo>
                  <a:lnTo>
                    <a:pt x="2" y="8"/>
                  </a:lnTo>
                  <a:lnTo>
                    <a:pt x="2" y="10"/>
                  </a:lnTo>
                  <a:lnTo>
                    <a:pt x="4" y="10"/>
                  </a:lnTo>
                  <a:lnTo>
                    <a:pt x="6" y="8"/>
                  </a:lnTo>
                  <a:lnTo>
                    <a:pt x="6" y="8"/>
                  </a:lnTo>
                  <a:lnTo>
                    <a:pt x="8" y="6"/>
                  </a:lnTo>
                  <a:lnTo>
                    <a:pt x="10" y="8"/>
                  </a:lnTo>
                  <a:lnTo>
                    <a:pt x="12" y="10"/>
                  </a:lnTo>
                  <a:lnTo>
                    <a:pt x="14" y="10"/>
                  </a:lnTo>
                  <a:lnTo>
                    <a:pt x="14" y="10"/>
                  </a:lnTo>
                  <a:lnTo>
                    <a:pt x="16" y="2"/>
                  </a:lnTo>
                  <a:lnTo>
                    <a:pt x="16" y="0"/>
                  </a:lnTo>
                  <a:lnTo>
                    <a:pt x="14" y="0"/>
                  </a:lnTo>
                  <a:lnTo>
                    <a:pt x="14"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5" name="Freeform 342"/>
            <p:cNvSpPr>
              <a:spLocks/>
            </p:cNvSpPr>
            <p:nvPr/>
          </p:nvSpPr>
          <p:spPr bwMode="auto">
            <a:xfrm>
              <a:off x="5318125" y="3975100"/>
              <a:ext cx="25400" cy="31750"/>
            </a:xfrm>
            <a:custGeom>
              <a:avLst/>
              <a:gdLst>
                <a:gd name="T0" fmla="*/ 0 w 16"/>
                <a:gd name="T1" fmla="*/ 4 h 20"/>
                <a:gd name="T2" fmla="*/ 0 w 16"/>
                <a:gd name="T3" fmla="*/ 4 h 20"/>
                <a:gd name="T4" fmla="*/ 0 w 16"/>
                <a:gd name="T5" fmla="*/ 8 h 20"/>
                <a:gd name="T6" fmla="*/ 4 w 16"/>
                <a:gd name="T7" fmla="*/ 12 h 20"/>
                <a:gd name="T8" fmla="*/ 8 w 16"/>
                <a:gd name="T9" fmla="*/ 16 h 20"/>
                <a:gd name="T10" fmla="*/ 14 w 16"/>
                <a:gd name="T11" fmla="*/ 20 h 20"/>
                <a:gd name="T12" fmla="*/ 14 w 16"/>
                <a:gd name="T13" fmla="*/ 20 h 20"/>
                <a:gd name="T14" fmla="*/ 16 w 16"/>
                <a:gd name="T15" fmla="*/ 20 h 20"/>
                <a:gd name="T16" fmla="*/ 14 w 16"/>
                <a:gd name="T17" fmla="*/ 18 h 20"/>
                <a:gd name="T18" fmla="*/ 12 w 16"/>
                <a:gd name="T19" fmla="*/ 14 h 20"/>
                <a:gd name="T20" fmla="*/ 8 w 16"/>
                <a:gd name="T21" fmla="*/ 8 h 20"/>
                <a:gd name="T22" fmla="*/ 8 w 16"/>
                <a:gd name="T23" fmla="*/ 4 h 20"/>
                <a:gd name="T24" fmla="*/ 8 w 16"/>
                <a:gd name="T25" fmla="*/ 4 h 20"/>
                <a:gd name="T26" fmla="*/ 6 w 16"/>
                <a:gd name="T27" fmla="*/ 2 h 20"/>
                <a:gd name="T28" fmla="*/ 4 w 16"/>
                <a:gd name="T29" fmla="*/ 0 h 20"/>
                <a:gd name="T30" fmla="*/ 2 w 16"/>
                <a:gd name="T31" fmla="*/ 0 h 20"/>
                <a:gd name="T32" fmla="*/ 0 w 16"/>
                <a:gd name="T33" fmla="*/ 4 h 20"/>
                <a:gd name="T34" fmla="*/ 0 w 16"/>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0" y="4"/>
                  </a:moveTo>
                  <a:lnTo>
                    <a:pt x="0" y="4"/>
                  </a:lnTo>
                  <a:lnTo>
                    <a:pt x="0" y="8"/>
                  </a:lnTo>
                  <a:lnTo>
                    <a:pt x="4" y="12"/>
                  </a:lnTo>
                  <a:lnTo>
                    <a:pt x="8" y="16"/>
                  </a:lnTo>
                  <a:lnTo>
                    <a:pt x="14" y="20"/>
                  </a:lnTo>
                  <a:lnTo>
                    <a:pt x="14" y="20"/>
                  </a:lnTo>
                  <a:lnTo>
                    <a:pt x="16" y="20"/>
                  </a:lnTo>
                  <a:lnTo>
                    <a:pt x="14" y="18"/>
                  </a:lnTo>
                  <a:lnTo>
                    <a:pt x="12" y="14"/>
                  </a:lnTo>
                  <a:lnTo>
                    <a:pt x="8" y="8"/>
                  </a:lnTo>
                  <a:lnTo>
                    <a:pt x="8" y="4"/>
                  </a:lnTo>
                  <a:lnTo>
                    <a:pt x="8" y="4"/>
                  </a:lnTo>
                  <a:lnTo>
                    <a:pt x="6" y="2"/>
                  </a:lnTo>
                  <a:lnTo>
                    <a:pt x="4" y="0"/>
                  </a:lnTo>
                  <a:lnTo>
                    <a:pt x="2"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6" name="Freeform 343"/>
            <p:cNvSpPr>
              <a:spLocks/>
            </p:cNvSpPr>
            <p:nvPr/>
          </p:nvSpPr>
          <p:spPr bwMode="auto">
            <a:xfrm>
              <a:off x="5629275" y="4171950"/>
              <a:ext cx="12700" cy="15875"/>
            </a:xfrm>
            <a:custGeom>
              <a:avLst/>
              <a:gdLst>
                <a:gd name="T0" fmla="*/ 4 w 8"/>
                <a:gd name="T1" fmla="*/ 10 h 10"/>
                <a:gd name="T2" fmla="*/ 4 w 8"/>
                <a:gd name="T3" fmla="*/ 10 h 10"/>
                <a:gd name="T4" fmla="*/ 6 w 8"/>
                <a:gd name="T5" fmla="*/ 10 h 10"/>
                <a:gd name="T6" fmla="*/ 8 w 8"/>
                <a:gd name="T7" fmla="*/ 8 h 10"/>
                <a:gd name="T8" fmla="*/ 8 w 8"/>
                <a:gd name="T9" fmla="*/ 4 h 10"/>
                <a:gd name="T10" fmla="*/ 8 w 8"/>
                <a:gd name="T11" fmla="*/ 0 h 10"/>
                <a:gd name="T12" fmla="*/ 6 w 8"/>
                <a:gd name="T13" fmla="*/ 0 h 10"/>
                <a:gd name="T14" fmla="*/ 4 w 8"/>
                <a:gd name="T15" fmla="*/ 0 h 10"/>
                <a:gd name="T16" fmla="*/ 4 w 8"/>
                <a:gd name="T17" fmla="*/ 0 h 10"/>
                <a:gd name="T18" fmla="*/ 2 w 8"/>
                <a:gd name="T19" fmla="*/ 2 h 10"/>
                <a:gd name="T20" fmla="*/ 0 w 8"/>
                <a:gd name="T21" fmla="*/ 4 h 10"/>
                <a:gd name="T22" fmla="*/ 2 w 8"/>
                <a:gd name="T23" fmla="*/ 6 h 10"/>
                <a:gd name="T24" fmla="*/ 4 w 8"/>
                <a:gd name="T25" fmla="*/ 10 h 10"/>
                <a:gd name="T26" fmla="*/ 4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4" y="10"/>
                  </a:moveTo>
                  <a:lnTo>
                    <a:pt x="4" y="10"/>
                  </a:lnTo>
                  <a:lnTo>
                    <a:pt x="6" y="10"/>
                  </a:lnTo>
                  <a:lnTo>
                    <a:pt x="8" y="8"/>
                  </a:lnTo>
                  <a:lnTo>
                    <a:pt x="8" y="4"/>
                  </a:lnTo>
                  <a:lnTo>
                    <a:pt x="8" y="0"/>
                  </a:lnTo>
                  <a:lnTo>
                    <a:pt x="6" y="0"/>
                  </a:lnTo>
                  <a:lnTo>
                    <a:pt x="4" y="0"/>
                  </a:lnTo>
                  <a:lnTo>
                    <a:pt x="4" y="0"/>
                  </a:lnTo>
                  <a:lnTo>
                    <a:pt x="2" y="2"/>
                  </a:lnTo>
                  <a:lnTo>
                    <a:pt x="0" y="4"/>
                  </a:lnTo>
                  <a:lnTo>
                    <a:pt x="2" y="6"/>
                  </a:lnTo>
                  <a:lnTo>
                    <a:pt x="4" y="10"/>
                  </a:lnTo>
                  <a:lnTo>
                    <a:pt x="4"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7" name="Freeform 344"/>
            <p:cNvSpPr>
              <a:spLocks/>
            </p:cNvSpPr>
            <p:nvPr/>
          </p:nvSpPr>
          <p:spPr bwMode="auto">
            <a:xfrm>
              <a:off x="5645150" y="3943350"/>
              <a:ext cx="22225" cy="9525"/>
            </a:xfrm>
            <a:custGeom>
              <a:avLst/>
              <a:gdLst>
                <a:gd name="T0" fmla="*/ 14 w 14"/>
                <a:gd name="T1" fmla="*/ 4 h 6"/>
                <a:gd name="T2" fmla="*/ 14 w 14"/>
                <a:gd name="T3" fmla="*/ 4 h 6"/>
                <a:gd name="T4" fmla="*/ 14 w 14"/>
                <a:gd name="T5" fmla="*/ 2 h 6"/>
                <a:gd name="T6" fmla="*/ 14 w 14"/>
                <a:gd name="T7" fmla="*/ 2 h 6"/>
                <a:gd name="T8" fmla="*/ 10 w 14"/>
                <a:gd name="T9" fmla="*/ 0 h 6"/>
                <a:gd name="T10" fmla="*/ 4 w 14"/>
                <a:gd name="T11" fmla="*/ 0 h 6"/>
                <a:gd name="T12" fmla="*/ 2 w 14"/>
                <a:gd name="T13" fmla="*/ 0 h 6"/>
                <a:gd name="T14" fmla="*/ 0 w 14"/>
                <a:gd name="T15" fmla="*/ 4 h 6"/>
                <a:gd name="T16" fmla="*/ 0 w 14"/>
                <a:gd name="T17" fmla="*/ 4 h 6"/>
                <a:gd name="T18" fmla="*/ 2 w 14"/>
                <a:gd name="T19" fmla="*/ 6 h 6"/>
                <a:gd name="T20" fmla="*/ 4 w 14"/>
                <a:gd name="T21" fmla="*/ 6 h 6"/>
                <a:gd name="T22" fmla="*/ 14 w 14"/>
                <a:gd name="T23" fmla="*/ 4 h 6"/>
                <a:gd name="T24" fmla="*/ 14 w 14"/>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
                  <a:moveTo>
                    <a:pt x="14" y="4"/>
                  </a:moveTo>
                  <a:lnTo>
                    <a:pt x="14" y="4"/>
                  </a:lnTo>
                  <a:lnTo>
                    <a:pt x="14" y="2"/>
                  </a:lnTo>
                  <a:lnTo>
                    <a:pt x="14" y="2"/>
                  </a:lnTo>
                  <a:lnTo>
                    <a:pt x="10" y="0"/>
                  </a:lnTo>
                  <a:lnTo>
                    <a:pt x="4" y="0"/>
                  </a:lnTo>
                  <a:lnTo>
                    <a:pt x="2" y="0"/>
                  </a:lnTo>
                  <a:lnTo>
                    <a:pt x="0" y="4"/>
                  </a:lnTo>
                  <a:lnTo>
                    <a:pt x="0" y="4"/>
                  </a:lnTo>
                  <a:lnTo>
                    <a:pt x="2" y="6"/>
                  </a:lnTo>
                  <a:lnTo>
                    <a:pt x="4" y="6"/>
                  </a:lnTo>
                  <a:lnTo>
                    <a:pt x="14" y="4"/>
                  </a:lnTo>
                  <a:lnTo>
                    <a:pt x="1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8" name="Freeform 345"/>
            <p:cNvSpPr>
              <a:spLocks/>
            </p:cNvSpPr>
            <p:nvPr/>
          </p:nvSpPr>
          <p:spPr bwMode="auto">
            <a:xfrm>
              <a:off x="5616575" y="4171950"/>
              <a:ext cx="9525" cy="9525"/>
            </a:xfrm>
            <a:custGeom>
              <a:avLst/>
              <a:gdLst>
                <a:gd name="T0" fmla="*/ 0 w 6"/>
                <a:gd name="T1" fmla="*/ 6 h 6"/>
                <a:gd name="T2" fmla="*/ 0 w 6"/>
                <a:gd name="T3" fmla="*/ 6 h 6"/>
                <a:gd name="T4" fmla="*/ 4 w 6"/>
                <a:gd name="T5" fmla="*/ 6 h 6"/>
                <a:gd name="T6" fmla="*/ 6 w 6"/>
                <a:gd name="T7" fmla="*/ 4 h 6"/>
                <a:gd name="T8" fmla="*/ 6 w 6"/>
                <a:gd name="T9" fmla="*/ 2 h 6"/>
                <a:gd name="T10" fmla="*/ 6 w 6"/>
                <a:gd name="T11" fmla="*/ 0 h 6"/>
                <a:gd name="T12" fmla="*/ 6 w 6"/>
                <a:gd name="T13" fmla="*/ 0 h 6"/>
                <a:gd name="T14" fmla="*/ 2 w 6"/>
                <a:gd name="T15" fmla="*/ 0 h 6"/>
                <a:gd name="T16" fmla="*/ 0 w 6"/>
                <a:gd name="T17" fmla="*/ 2 h 6"/>
                <a:gd name="T18" fmla="*/ 0 w 6"/>
                <a:gd name="T19" fmla="*/ 4 h 6"/>
                <a:gd name="T20" fmla="*/ 0 w 6"/>
                <a:gd name="T21" fmla="*/ 6 h 6"/>
                <a:gd name="T22" fmla="*/ 0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6"/>
                  </a:moveTo>
                  <a:lnTo>
                    <a:pt x="0" y="6"/>
                  </a:lnTo>
                  <a:lnTo>
                    <a:pt x="4" y="6"/>
                  </a:lnTo>
                  <a:lnTo>
                    <a:pt x="6" y="4"/>
                  </a:lnTo>
                  <a:lnTo>
                    <a:pt x="6" y="2"/>
                  </a:lnTo>
                  <a:lnTo>
                    <a:pt x="6" y="0"/>
                  </a:lnTo>
                  <a:lnTo>
                    <a:pt x="6" y="0"/>
                  </a:lnTo>
                  <a:lnTo>
                    <a:pt x="2" y="0"/>
                  </a:lnTo>
                  <a:lnTo>
                    <a:pt x="0" y="2"/>
                  </a:lnTo>
                  <a:lnTo>
                    <a:pt x="0" y="4"/>
                  </a:lnTo>
                  <a:lnTo>
                    <a:pt x="0" y="6"/>
                  </a:lnTo>
                  <a:lnTo>
                    <a:pt x="0"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099" name="Freeform 346"/>
            <p:cNvSpPr>
              <a:spLocks/>
            </p:cNvSpPr>
            <p:nvPr/>
          </p:nvSpPr>
          <p:spPr bwMode="auto">
            <a:xfrm>
              <a:off x="5664200" y="4130675"/>
              <a:ext cx="22225" cy="12700"/>
            </a:xfrm>
            <a:custGeom>
              <a:avLst/>
              <a:gdLst>
                <a:gd name="T0" fmla="*/ 0 w 14"/>
                <a:gd name="T1" fmla="*/ 8 h 8"/>
                <a:gd name="T2" fmla="*/ 0 w 14"/>
                <a:gd name="T3" fmla="*/ 8 h 8"/>
                <a:gd name="T4" fmla="*/ 0 w 14"/>
                <a:gd name="T5" fmla="*/ 8 h 8"/>
                <a:gd name="T6" fmla="*/ 2 w 14"/>
                <a:gd name="T7" fmla="*/ 8 h 8"/>
                <a:gd name="T8" fmla="*/ 6 w 14"/>
                <a:gd name="T9" fmla="*/ 6 h 8"/>
                <a:gd name="T10" fmla="*/ 14 w 14"/>
                <a:gd name="T11" fmla="*/ 2 h 8"/>
                <a:gd name="T12" fmla="*/ 14 w 14"/>
                <a:gd name="T13" fmla="*/ 2 h 8"/>
                <a:gd name="T14" fmla="*/ 12 w 14"/>
                <a:gd name="T15" fmla="*/ 0 h 8"/>
                <a:gd name="T16" fmla="*/ 8 w 14"/>
                <a:gd name="T17" fmla="*/ 2 h 8"/>
                <a:gd name="T18" fmla="*/ 2 w 14"/>
                <a:gd name="T19" fmla="*/ 4 h 8"/>
                <a:gd name="T20" fmla="*/ 0 w 14"/>
                <a:gd name="T21" fmla="*/ 8 h 8"/>
                <a:gd name="T22" fmla="*/ 0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0" y="8"/>
                  </a:moveTo>
                  <a:lnTo>
                    <a:pt x="0" y="8"/>
                  </a:lnTo>
                  <a:lnTo>
                    <a:pt x="0" y="8"/>
                  </a:lnTo>
                  <a:lnTo>
                    <a:pt x="2" y="8"/>
                  </a:lnTo>
                  <a:lnTo>
                    <a:pt x="6" y="6"/>
                  </a:lnTo>
                  <a:lnTo>
                    <a:pt x="14" y="2"/>
                  </a:lnTo>
                  <a:lnTo>
                    <a:pt x="14" y="2"/>
                  </a:lnTo>
                  <a:lnTo>
                    <a:pt x="12" y="0"/>
                  </a:lnTo>
                  <a:lnTo>
                    <a:pt x="8" y="2"/>
                  </a:lnTo>
                  <a:lnTo>
                    <a:pt x="2" y="4"/>
                  </a:lnTo>
                  <a:lnTo>
                    <a:pt x="0" y="8"/>
                  </a:lnTo>
                  <a:lnTo>
                    <a:pt x="0"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0" name="Freeform 347"/>
            <p:cNvSpPr>
              <a:spLocks/>
            </p:cNvSpPr>
            <p:nvPr/>
          </p:nvSpPr>
          <p:spPr bwMode="auto">
            <a:xfrm>
              <a:off x="5686425" y="3832225"/>
              <a:ext cx="9525" cy="9525"/>
            </a:xfrm>
            <a:custGeom>
              <a:avLst/>
              <a:gdLst>
                <a:gd name="T0" fmla="*/ 6 w 6"/>
                <a:gd name="T1" fmla="*/ 6 h 6"/>
                <a:gd name="T2" fmla="*/ 6 w 6"/>
                <a:gd name="T3" fmla="*/ 6 h 6"/>
                <a:gd name="T4" fmla="*/ 0 w 6"/>
                <a:gd name="T5" fmla="*/ 0 h 6"/>
                <a:gd name="T6" fmla="*/ 0 w 6"/>
                <a:gd name="T7" fmla="*/ 0 h 6"/>
                <a:gd name="T8" fmla="*/ 0 w 6"/>
                <a:gd name="T9" fmla="*/ 0 h 6"/>
                <a:gd name="T10" fmla="*/ 0 w 6"/>
                <a:gd name="T11" fmla="*/ 0 h 6"/>
                <a:gd name="T12" fmla="*/ 6 w 6"/>
                <a:gd name="T13" fmla="*/ 6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lnTo>
                    <a:pt x="6" y="6"/>
                  </a:lnTo>
                  <a:lnTo>
                    <a:pt x="0" y="0"/>
                  </a:lnTo>
                  <a:lnTo>
                    <a:pt x="0" y="0"/>
                  </a:lnTo>
                  <a:lnTo>
                    <a:pt x="0" y="0"/>
                  </a:lnTo>
                  <a:lnTo>
                    <a:pt x="0" y="0"/>
                  </a:lnTo>
                  <a:lnTo>
                    <a:pt x="6" y="6"/>
                  </a:lnTo>
                  <a:lnTo>
                    <a:pt x="6" y="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1" name="Freeform 348"/>
            <p:cNvSpPr>
              <a:spLocks/>
            </p:cNvSpPr>
            <p:nvPr/>
          </p:nvSpPr>
          <p:spPr bwMode="auto">
            <a:xfrm>
              <a:off x="5505450" y="3841750"/>
              <a:ext cx="66675" cy="22225"/>
            </a:xfrm>
            <a:custGeom>
              <a:avLst/>
              <a:gdLst>
                <a:gd name="T0" fmla="*/ 16 w 42"/>
                <a:gd name="T1" fmla="*/ 10 h 14"/>
                <a:gd name="T2" fmla="*/ 16 w 42"/>
                <a:gd name="T3" fmla="*/ 10 h 14"/>
                <a:gd name="T4" fmla="*/ 20 w 42"/>
                <a:gd name="T5" fmla="*/ 10 h 14"/>
                <a:gd name="T6" fmla="*/ 24 w 42"/>
                <a:gd name="T7" fmla="*/ 8 h 14"/>
                <a:gd name="T8" fmla="*/ 32 w 42"/>
                <a:gd name="T9" fmla="*/ 6 h 14"/>
                <a:gd name="T10" fmla="*/ 38 w 42"/>
                <a:gd name="T11" fmla="*/ 2 h 14"/>
                <a:gd name="T12" fmla="*/ 40 w 42"/>
                <a:gd name="T13" fmla="*/ 2 h 14"/>
                <a:gd name="T14" fmla="*/ 42 w 42"/>
                <a:gd name="T15" fmla="*/ 2 h 14"/>
                <a:gd name="T16" fmla="*/ 42 w 42"/>
                <a:gd name="T17" fmla="*/ 2 h 14"/>
                <a:gd name="T18" fmla="*/ 40 w 42"/>
                <a:gd name="T19" fmla="*/ 0 h 14"/>
                <a:gd name="T20" fmla="*/ 38 w 42"/>
                <a:gd name="T21" fmla="*/ 2 h 14"/>
                <a:gd name="T22" fmla="*/ 32 w 42"/>
                <a:gd name="T23" fmla="*/ 6 h 14"/>
                <a:gd name="T24" fmla="*/ 24 w 42"/>
                <a:gd name="T25" fmla="*/ 8 h 14"/>
                <a:gd name="T26" fmla="*/ 20 w 42"/>
                <a:gd name="T27" fmla="*/ 10 h 14"/>
                <a:gd name="T28" fmla="*/ 16 w 42"/>
                <a:gd name="T29" fmla="*/ 10 h 14"/>
                <a:gd name="T30" fmla="*/ 16 w 42"/>
                <a:gd name="T31" fmla="*/ 10 h 14"/>
                <a:gd name="T32" fmla="*/ 8 w 42"/>
                <a:gd name="T33" fmla="*/ 8 h 14"/>
                <a:gd name="T34" fmla="*/ 6 w 42"/>
                <a:gd name="T35" fmla="*/ 10 h 14"/>
                <a:gd name="T36" fmla="*/ 4 w 42"/>
                <a:gd name="T37" fmla="*/ 12 h 14"/>
                <a:gd name="T38" fmla="*/ 0 w 42"/>
                <a:gd name="T39" fmla="*/ 12 h 14"/>
                <a:gd name="T40" fmla="*/ 0 w 42"/>
                <a:gd name="T41" fmla="*/ 12 h 14"/>
                <a:gd name="T42" fmla="*/ 4 w 42"/>
                <a:gd name="T43" fmla="*/ 14 h 14"/>
                <a:gd name="T44" fmla="*/ 6 w 42"/>
                <a:gd name="T45" fmla="*/ 10 h 14"/>
                <a:gd name="T46" fmla="*/ 8 w 42"/>
                <a:gd name="T47" fmla="*/ 8 h 14"/>
                <a:gd name="T48" fmla="*/ 16 w 42"/>
                <a:gd name="T49" fmla="*/ 10 h 14"/>
                <a:gd name="T50" fmla="*/ 16 w 42"/>
                <a:gd name="T5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4">
                  <a:moveTo>
                    <a:pt x="16" y="10"/>
                  </a:moveTo>
                  <a:lnTo>
                    <a:pt x="16" y="10"/>
                  </a:lnTo>
                  <a:lnTo>
                    <a:pt x="20" y="10"/>
                  </a:lnTo>
                  <a:lnTo>
                    <a:pt x="24" y="8"/>
                  </a:lnTo>
                  <a:lnTo>
                    <a:pt x="32" y="6"/>
                  </a:lnTo>
                  <a:lnTo>
                    <a:pt x="38" y="2"/>
                  </a:lnTo>
                  <a:lnTo>
                    <a:pt x="40" y="2"/>
                  </a:lnTo>
                  <a:lnTo>
                    <a:pt x="42" y="2"/>
                  </a:lnTo>
                  <a:lnTo>
                    <a:pt x="42" y="2"/>
                  </a:lnTo>
                  <a:lnTo>
                    <a:pt x="40" y="0"/>
                  </a:lnTo>
                  <a:lnTo>
                    <a:pt x="38" y="2"/>
                  </a:lnTo>
                  <a:lnTo>
                    <a:pt x="32" y="6"/>
                  </a:lnTo>
                  <a:lnTo>
                    <a:pt x="24" y="8"/>
                  </a:lnTo>
                  <a:lnTo>
                    <a:pt x="20" y="10"/>
                  </a:lnTo>
                  <a:lnTo>
                    <a:pt x="16" y="10"/>
                  </a:lnTo>
                  <a:lnTo>
                    <a:pt x="16" y="10"/>
                  </a:lnTo>
                  <a:lnTo>
                    <a:pt x="8" y="8"/>
                  </a:lnTo>
                  <a:lnTo>
                    <a:pt x="6" y="10"/>
                  </a:lnTo>
                  <a:lnTo>
                    <a:pt x="4" y="12"/>
                  </a:lnTo>
                  <a:lnTo>
                    <a:pt x="0" y="12"/>
                  </a:lnTo>
                  <a:lnTo>
                    <a:pt x="0" y="12"/>
                  </a:lnTo>
                  <a:lnTo>
                    <a:pt x="4" y="14"/>
                  </a:lnTo>
                  <a:lnTo>
                    <a:pt x="6" y="10"/>
                  </a:lnTo>
                  <a:lnTo>
                    <a:pt x="8" y="8"/>
                  </a:lnTo>
                  <a:lnTo>
                    <a:pt x="16" y="10"/>
                  </a:lnTo>
                  <a:lnTo>
                    <a:pt x="16"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2" name="Freeform 349"/>
            <p:cNvSpPr>
              <a:spLocks/>
            </p:cNvSpPr>
            <p:nvPr/>
          </p:nvSpPr>
          <p:spPr bwMode="auto">
            <a:xfrm>
              <a:off x="5594350" y="3854450"/>
              <a:ext cx="19050" cy="3175"/>
            </a:xfrm>
            <a:custGeom>
              <a:avLst/>
              <a:gdLst>
                <a:gd name="T0" fmla="*/ 12 w 12"/>
                <a:gd name="T1" fmla="*/ 2 h 2"/>
                <a:gd name="T2" fmla="*/ 12 w 12"/>
                <a:gd name="T3" fmla="*/ 2 h 2"/>
                <a:gd name="T4" fmla="*/ 8 w 12"/>
                <a:gd name="T5" fmla="*/ 0 h 2"/>
                <a:gd name="T6" fmla="*/ 6 w 12"/>
                <a:gd name="T7" fmla="*/ 0 h 2"/>
                <a:gd name="T8" fmla="*/ 4 w 12"/>
                <a:gd name="T9" fmla="*/ 2 h 2"/>
                <a:gd name="T10" fmla="*/ 0 w 12"/>
                <a:gd name="T11" fmla="*/ 0 h 2"/>
                <a:gd name="T12" fmla="*/ 0 w 12"/>
                <a:gd name="T13" fmla="*/ 0 h 2"/>
                <a:gd name="T14" fmla="*/ 4 w 12"/>
                <a:gd name="T15" fmla="*/ 2 h 2"/>
                <a:gd name="T16" fmla="*/ 6 w 12"/>
                <a:gd name="T17" fmla="*/ 0 h 2"/>
                <a:gd name="T18" fmla="*/ 8 w 12"/>
                <a:gd name="T19" fmla="*/ 0 h 2"/>
                <a:gd name="T20" fmla="*/ 12 w 12"/>
                <a:gd name="T21" fmla="*/ 2 h 2"/>
                <a:gd name="T22" fmla="*/ 12 w 1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
                  <a:moveTo>
                    <a:pt x="12" y="2"/>
                  </a:moveTo>
                  <a:lnTo>
                    <a:pt x="12" y="2"/>
                  </a:lnTo>
                  <a:lnTo>
                    <a:pt x="8" y="0"/>
                  </a:lnTo>
                  <a:lnTo>
                    <a:pt x="6" y="0"/>
                  </a:lnTo>
                  <a:lnTo>
                    <a:pt x="4" y="2"/>
                  </a:lnTo>
                  <a:lnTo>
                    <a:pt x="0" y="0"/>
                  </a:lnTo>
                  <a:lnTo>
                    <a:pt x="0" y="0"/>
                  </a:lnTo>
                  <a:lnTo>
                    <a:pt x="4" y="2"/>
                  </a:lnTo>
                  <a:lnTo>
                    <a:pt x="6" y="0"/>
                  </a:lnTo>
                  <a:lnTo>
                    <a:pt x="8" y="0"/>
                  </a:lnTo>
                  <a:lnTo>
                    <a:pt x="12" y="2"/>
                  </a:lnTo>
                  <a:lnTo>
                    <a:pt x="1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3" name="Freeform 350"/>
            <p:cNvSpPr>
              <a:spLocks/>
            </p:cNvSpPr>
            <p:nvPr/>
          </p:nvSpPr>
          <p:spPr bwMode="auto">
            <a:xfrm>
              <a:off x="5575300" y="3841750"/>
              <a:ext cx="12700" cy="6350"/>
            </a:xfrm>
            <a:custGeom>
              <a:avLst/>
              <a:gdLst>
                <a:gd name="T0" fmla="*/ 8 w 8"/>
                <a:gd name="T1" fmla="*/ 0 h 4"/>
                <a:gd name="T2" fmla="*/ 8 w 8"/>
                <a:gd name="T3" fmla="*/ 0 h 4"/>
                <a:gd name="T4" fmla="*/ 6 w 8"/>
                <a:gd name="T5" fmla="*/ 0 h 4"/>
                <a:gd name="T6" fmla="*/ 4 w 8"/>
                <a:gd name="T7" fmla="*/ 2 h 4"/>
                <a:gd name="T8" fmla="*/ 2 w 8"/>
                <a:gd name="T9" fmla="*/ 2 h 4"/>
                <a:gd name="T10" fmla="*/ 0 w 8"/>
                <a:gd name="T11" fmla="*/ 2 h 4"/>
                <a:gd name="T12" fmla="*/ 0 w 8"/>
                <a:gd name="T13" fmla="*/ 2 h 4"/>
                <a:gd name="T14" fmla="*/ 0 w 8"/>
                <a:gd name="T15" fmla="*/ 2 h 4"/>
                <a:gd name="T16" fmla="*/ 0 w 8"/>
                <a:gd name="T17" fmla="*/ 2 h 4"/>
                <a:gd name="T18" fmla="*/ 2 w 8"/>
                <a:gd name="T19" fmla="*/ 4 h 4"/>
                <a:gd name="T20" fmla="*/ 4 w 8"/>
                <a:gd name="T21" fmla="*/ 2 h 4"/>
                <a:gd name="T22" fmla="*/ 6 w 8"/>
                <a:gd name="T23" fmla="*/ 0 h 4"/>
                <a:gd name="T24" fmla="*/ 8 w 8"/>
                <a:gd name="T25" fmla="*/ 0 h 4"/>
                <a:gd name="T26" fmla="*/ 8 w 8"/>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4">
                  <a:moveTo>
                    <a:pt x="8" y="0"/>
                  </a:moveTo>
                  <a:lnTo>
                    <a:pt x="8" y="0"/>
                  </a:lnTo>
                  <a:lnTo>
                    <a:pt x="6" y="0"/>
                  </a:lnTo>
                  <a:lnTo>
                    <a:pt x="4" y="2"/>
                  </a:lnTo>
                  <a:lnTo>
                    <a:pt x="2" y="2"/>
                  </a:lnTo>
                  <a:lnTo>
                    <a:pt x="0" y="2"/>
                  </a:lnTo>
                  <a:lnTo>
                    <a:pt x="0" y="2"/>
                  </a:lnTo>
                  <a:lnTo>
                    <a:pt x="0" y="2"/>
                  </a:lnTo>
                  <a:lnTo>
                    <a:pt x="0" y="2"/>
                  </a:lnTo>
                  <a:lnTo>
                    <a:pt x="2" y="4"/>
                  </a:lnTo>
                  <a:lnTo>
                    <a:pt x="4" y="2"/>
                  </a:lnTo>
                  <a:lnTo>
                    <a:pt x="6" y="0"/>
                  </a:lnTo>
                  <a:lnTo>
                    <a:pt x="8" y="0"/>
                  </a:lnTo>
                  <a:lnTo>
                    <a:pt x="8"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4" name="Freeform 351"/>
            <p:cNvSpPr>
              <a:spLocks/>
            </p:cNvSpPr>
            <p:nvPr/>
          </p:nvSpPr>
          <p:spPr bwMode="auto">
            <a:xfrm>
              <a:off x="5619750" y="3829050"/>
              <a:ext cx="63500" cy="38100"/>
            </a:xfrm>
            <a:custGeom>
              <a:avLst/>
              <a:gdLst>
                <a:gd name="T0" fmla="*/ 26 w 40"/>
                <a:gd name="T1" fmla="*/ 20 h 24"/>
                <a:gd name="T2" fmla="*/ 26 w 40"/>
                <a:gd name="T3" fmla="*/ 20 h 24"/>
                <a:gd name="T4" fmla="*/ 18 w 40"/>
                <a:gd name="T5" fmla="*/ 22 h 24"/>
                <a:gd name="T6" fmla="*/ 12 w 40"/>
                <a:gd name="T7" fmla="*/ 24 h 24"/>
                <a:gd name="T8" fmla="*/ 6 w 40"/>
                <a:gd name="T9" fmla="*/ 24 h 24"/>
                <a:gd name="T10" fmla="*/ 0 w 40"/>
                <a:gd name="T11" fmla="*/ 22 h 24"/>
                <a:gd name="T12" fmla="*/ 0 w 40"/>
                <a:gd name="T13" fmla="*/ 22 h 24"/>
                <a:gd name="T14" fmla="*/ 6 w 40"/>
                <a:gd name="T15" fmla="*/ 24 h 24"/>
                <a:gd name="T16" fmla="*/ 12 w 40"/>
                <a:gd name="T17" fmla="*/ 24 h 24"/>
                <a:gd name="T18" fmla="*/ 18 w 40"/>
                <a:gd name="T19" fmla="*/ 22 h 24"/>
                <a:gd name="T20" fmla="*/ 26 w 40"/>
                <a:gd name="T21" fmla="*/ 20 h 24"/>
                <a:gd name="T22" fmla="*/ 26 w 40"/>
                <a:gd name="T23" fmla="*/ 20 h 24"/>
                <a:gd name="T24" fmla="*/ 32 w 40"/>
                <a:gd name="T25" fmla="*/ 20 h 24"/>
                <a:gd name="T26" fmla="*/ 34 w 40"/>
                <a:gd name="T27" fmla="*/ 16 h 24"/>
                <a:gd name="T28" fmla="*/ 32 w 40"/>
                <a:gd name="T29" fmla="*/ 8 h 24"/>
                <a:gd name="T30" fmla="*/ 32 w 40"/>
                <a:gd name="T31" fmla="*/ 4 h 24"/>
                <a:gd name="T32" fmla="*/ 32 w 40"/>
                <a:gd name="T33" fmla="*/ 2 h 24"/>
                <a:gd name="T34" fmla="*/ 36 w 40"/>
                <a:gd name="T35" fmla="*/ 0 h 24"/>
                <a:gd name="T36" fmla="*/ 40 w 40"/>
                <a:gd name="T37" fmla="*/ 2 h 24"/>
                <a:gd name="T38" fmla="*/ 40 w 40"/>
                <a:gd name="T39" fmla="*/ 2 h 24"/>
                <a:gd name="T40" fmla="*/ 40 w 40"/>
                <a:gd name="T41" fmla="*/ 2 h 24"/>
                <a:gd name="T42" fmla="*/ 40 w 40"/>
                <a:gd name="T43" fmla="*/ 2 h 24"/>
                <a:gd name="T44" fmla="*/ 40 w 40"/>
                <a:gd name="T45" fmla="*/ 2 h 24"/>
                <a:gd name="T46" fmla="*/ 40 w 40"/>
                <a:gd name="T47" fmla="*/ 2 h 24"/>
                <a:gd name="T48" fmla="*/ 36 w 40"/>
                <a:gd name="T49" fmla="*/ 0 h 24"/>
                <a:gd name="T50" fmla="*/ 32 w 40"/>
                <a:gd name="T51" fmla="*/ 2 h 24"/>
                <a:gd name="T52" fmla="*/ 32 w 40"/>
                <a:gd name="T53" fmla="*/ 4 h 24"/>
                <a:gd name="T54" fmla="*/ 32 w 40"/>
                <a:gd name="T55" fmla="*/ 8 h 24"/>
                <a:gd name="T56" fmla="*/ 34 w 40"/>
                <a:gd name="T57" fmla="*/ 16 h 24"/>
                <a:gd name="T58" fmla="*/ 32 w 40"/>
                <a:gd name="T59" fmla="*/ 18 h 24"/>
                <a:gd name="T60" fmla="*/ 26 w 40"/>
                <a:gd name="T61" fmla="*/ 20 h 24"/>
                <a:gd name="T62" fmla="*/ 26 w 40"/>
                <a:gd name="T6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24">
                  <a:moveTo>
                    <a:pt x="26" y="20"/>
                  </a:moveTo>
                  <a:lnTo>
                    <a:pt x="26" y="20"/>
                  </a:lnTo>
                  <a:lnTo>
                    <a:pt x="18" y="22"/>
                  </a:lnTo>
                  <a:lnTo>
                    <a:pt x="12" y="24"/>
                  </a:lnTo>
                  <a:lnTo>
                    <a:pt x="6" y="24"/>
                  </a:lnTo>
                  <a:lnTo>
                    <a:pt x="0" y="22"/>
                  </a:lnTo>
                  <a:lnTo>
                    <a:pt x="0" y="22"/>
                  </a:lnTo>
                  <a:lnTo>
                    <a:pt x="6" y="24"/>
                  </a:lnTo>
                  <a:lnTo>
                    <a:pt x="12" y="24"/>
                  </a:lnTo>
                  <a:lnTo>
                    <a:pt x="18" y="22"/>
                  </a:lnTo>
                  <a:lnTo>
                    <a:pt x="26" y="20"/>
                  </a:lnTo>
                  <a:lnTo>
                    <a:pt x="26" y="20"/>
                  </a:lnTo>
                  <a:lnTo>
                    <a:pt x="32" y="20"/>
                  </a:lnTo>
                  <a:lnTo>
                    <a:pt x="34" y="16"/>
                  </a:lnTo>
                  <a:lnTo>
                    <a:pt x="32" y="8"/>
                  </a:lnTo>
                  <a:lnTo>
                    <a:pt x="32" y="4"/>
                  </a:lnTo>
                  <a:lnTo>
                    <a:pt x="32" y="2"/>
                  </a:lnTo>
                  <a:lnTo>
                    <a:pt x="36" y="0"/>
                  </a:lnTo>
                  <a:lnTo>
                    <a:pt x="40" y="2"/>
                  </a:lnTo>
                  <a:lnTo>
                    <a:pt x="40" y="2"/>
                  </a:lnTo>
                  <a:lnTo>
                    <a:pt x="40" y="2"/>
                  </a:lnTo>
                  <a:lnTo>
                    <a:pt x="40" y="2"/>
                  </a:lnTo>
                  <a:lnTo>
                    <a:pt x="40" y="2"/>
                  </a:lnTo>
                  <a:lnTo>
                    <a:pt x="40" y="2"/>
                  </a:lnTo>
                  <a:lnTo>
                    <a:pt x="36" y="0"/>
                  </a:lnTo>
                  <a:lnTo>
                    <a:pt x="32" y="2"/>
                  </a:lnTo>
                  <a:lnTo>
                    <a:pt x="32" y="4"/>
                  </a:lnTo>
                  <a:lnTo>
                    <a:pt x="32" y="8"/>
                  </a:lnTo>
                  <a:lnTo>
                    <a:pt x="34" y="16"/>
                  </a:lnTo>
                  <a:lnTo>
                    <a:pt x="32" y="18"/>
                  </a:lnTo>
                  <a:lnTo>
                    <a:pt x="26" y="20"/>
                  </a:lnTo>
                  <a:lnTo>
                    <a:pt x="26"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5" name="Freeform 352"/>
            <p:cNvSpPr>
              <a:spLocks/>
            </p:cNvSpPr>
            <p:nvPr/>
          </p:nvSpPr>
          <p:spPr bwMode="auto">
            <a:xfrm>
              <a:off x="5473700" y="3857625"/>
              <a:ext cx="25400" cy="19050"/>
            </a:xfrm>
            <a:custGeom>
              <a:avLst/>
              <a:gdLst>
                <a:gd name="T0" fmla="*/ 0 w 16"/>
                <a:gd name="T1" fmla="*/ 12 h 12"/>
                <a:gd name="T2" fmla="*/ 0 w 16"/>
                <a:gd name="T3" fmla="*/ 12 h 12"/>
                <a:gd name="T4" fmla="*/ 4 w 16"/>
                <a:gd name="T5" fmla="*/ 12 h 12"/>
                <a:gd name="T6" fmla="*/ 6 w 16"/>
                <a:gd name="T7" fmla="*/ 12 h 12"/>
                <a:gd name="T8" fmla="*/ 10 w 16"/>
                <a:gd name="T9" fmla="*/ 8 h 12"/>
                <a:gd name="T10" fmla="*/ 12 w 16"/>
                <a:gd name="T11" fmla="*/ 4 h 12"/>
                <a:gd name="T12" fmla="*/ 14 w 16"/>
                <a:gd name="T13" fmla="*/ 2 h 12"/>
                <a:gd name="T14" fmla="*/ 16 w 16"/>
                <a:gd name="T15" fmla="*/ 0 h 12"/>
                <a:gd name="T16" fmla="*/ 16 w 16"/>
                <a:gd name="T17" fmla="*/ 0 h 12"/>
                <a:gd name="T18" fmla="*/ 16 w 16"/>
                <a:gd name="T19" fmla="*/ 0 h 12"/>
                <a:gd name="T20" fmla="*/ 16 w 16"/>
                <a:gd name="T21" fmla="*/ 0 h 12"/>
                <a:gd name="T22" fmla="*/ 12 w 16"/>
                <a:gd name="T23" fmla="*/ 2 h 12"/>
                <a:gd name="T24" fmla="*/ 12 w 16"/>
                <a:gd name="T25" fmla="*/ 4 h 12"/>
                <a:gd name="T26" fmla="*/ 10 w 16"/>
                <a:gd name="T27" fmla="*/ 8 h 12"/>
                <a:gd name="T28" fmla="*/ 6 w 16"/>
                <a:gd name="T29" fmla="*/ 12 h 12"/>
                <a:gd name="T30" fmla="*/ 4 w 16"/>
                <a:gd name="T31" fmla="*/ 12 h 12"/>
                <a:gd name="T32" fmla="*/ 0 w 16"/>
                <a:gd name="T33" fmla="*/ 12 h 12"/>
                <a:gd name="T34" fmla="*/ 0 w 16"/>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0" y="12"/>
                  </a:moveTo>
                  <a:lnTo>
                    <a:pt x="0" y="12"/>
                  </a:lnTo>
                  <a:lnTo>
                    <a:pt x="4" y="12"/>
                  </a:lnTo>
                  <a:lnTo>
                    <a:pt x="6" y="12"/>
                  </a:lnTo>
                  <a:lnTo>
                    <a:pt x="10" y="8"/>
                  </a:lnTo>
                  <a:lnTo>
                    <a:pt x="12" y="4"/>
                  </a:lnTo>
                  <a:lnTo>
                    <a:pt x="14" y="2"/>
                  </a:lnTo>
                  <a:lnTo>
                    <a:pt x="16" y="0"/>
                  </a:lnTo>
                  <a:lnTo>
                    <a:pt x="16" y="0"/>
                  </a:lnTo>
                  <a:lnTo>
                    <a:pt x="16" y="0"/>
                  </a:lnTo>
                  <a:lnTo>
                    <a:pt x="16" y="0"/>
                  </a:lnTo>
                  <a:lnTo>
                    <a:pt x="12" y="2"/>
                  </a:lnTo>
                  <a:lnTo>
                    <a:pt x="12" y="4"/>
                  </a:lnTo>
                  <a:lnTo>
                    <a:pt x="10" y="8"/>
                  </a:lnTo>
                  <a:lnTo>
                    <a:pt x="6" y="12"/>
                  </a:lnTo>
                  <a:lnTo>
                    <a:pt x="4" y="12"/>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6" name="Freeform 353"/>
            <p:cNvSpPr>
              <a:spLocks/>
            </p:cNvSpPr>
            <p:nvPr/>
          </p:nvSpPr>
          <p:spPr bwMode="auto">
            <a:xfrm>
              <a:off x="5391150" y="3873500"/>
              <a:ext cx="60325" cy="22225"/>
            </a:xfrm>
            <a:custGeom>
              <a:avLst/>
              <a:gdLst>
                <a:gd name="T0" fmla="*/ 0 w 38"/>
                <a:gd name="T1" fmla="*/ 14 h 14"/>
                <a:gd name="T2" fmla="*/ 0 w 38"/>
                <a:gd name="T3" fmla="*/ 14 h 14"/>
                <a:gd name="T4" fmla="*/ 0 w 38"/>
                <a:gd name="T5" fmla="*/ 14 h 14"/>
                <a:gd name="T6" fmla="*/ 0 w 38"/>
                <a:gd name="T7" fmla="*/ 14 h 14"/>
                <a:gd name="T8" fmla="*/ 14 w 38"/>
                <a:gd name="T9" fmla="*/ 14 h 14"/>
                <a:gd name="T10" fmla="*/ 24 w 38"/>
                <a:gd name="T11" fmla="*/ 10 h 14"/>
                <a:gd name="T12" fmla="*/ 28 w 38"/>
                <a:gd name="T13" fmla="*/ 8 h 14"/>
                <a:gd name="T14" fmla="*/ 32 w 38"/>
                <a:gd name="T15" fmla="*/ 6 h 14"/>
                <a:gd name="T16" fmla="*/ 34 w 38"/>
                <a:gd name="T17" fmla="*/ 2 h 14"/>
                <a:gd name="T18" fmla="*/ 36 w 38"/>
                <a:gd name="T19" fmla="*/ 0 h 14"/>
                <a:gd name="T20" fmla="*/ 38 w 38"/>
                <a:gd name="T21" fmla="*/ 0 h 14"/>
                <a:gd name="T22" fmla="*/ 38 w 38"/>
                <a:gd name="T23" fmla="*/ 0 h 14"/>
                <a:gd name="T24" fmla="*/ 34 w 38"/>
                <a:gd name="T25" fmla="*/ 0 h 14"/>
                <a:gd name="T26" fmla="*/ 34 w 38"/>
                <a:gd name="T27" fmla="*/ 0 h 14"/>
                <a:gd name="T28" fmla="*/ 32 w 38"/>
                <a:gd name="T29" fmla="*/ 6 h 14"/>
                <a:gd name="T30" fmla="*/ 28 w 38"/>
                <a:gd name="T31" fmla="*/ 8 h 14"/>
                <a:gd name="T32" fmla="*/ 24 w 38"/>
                <a:gd name="T33" fmla="*/ 10 h 14"/>
                <a:gd name="T34" fmla="*/ 14 w 38"/>
                <a:gd name="T35" fmla="*/ 12 h 14"/>
                <a:gd name="T36" fmla="*/ 0 w 38"/>
                <a:gd name="T37" fmla="*/ 14 h 14"/>
                <a:gd name="T38" fmla="*/ 0 w 38"/>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14">
                  <a:moveTo>
                    <a:pt x="0" y="14"/>
                  </a:moveTo>
                  <a:lnTo>
                    <a:pt x="0" y="14"/>
                  </a:lnTo>
                  <a:lnTo>
                    <a:pt x="0" y="14"/>
                  </a:lnTo>
                  <a:lnTo>
                    <a:pt x="0" y="14"/>
                  </a:lnTo>
                  <a:lnTo>
                    <a:pt x="14" y="14"/>
                  </a:lnTo>
                  <a:lnTo>
                    <a:pt x="24" y="10"/>
                  </a:lnTo>
                  <a:lnTo>
                    <a:pt x="28" y="8"/>
                  </a:lnTo>
                  <a:lnTo>
                    <a:pt x="32" y="6"/>
                  </a:lnTo>
                  <a:lnTo>
                    <a:pt x="34" y="2"/>
                  </a:lnTo>
                  <a:lnTo>
                    <a:pt x="36" y="0"/>
                  </a:lnTo>
                  <a:lnTo>
                    <a:pt x="38" y="0"/>
                  </a:lnTo>
                  <a:lnTo>
                    <a:pt x="38" y="0"/>
                  </a:lnTo>
                  <a:lnTo>
                    <a:pt x="34" y="0"/>
                  </a:lnTo>
                  <a:lnTo>
                    <a:pt x="34" y="0"/>
                  </a:lnTo>
                  <a:lnTo>
                    <a:pt x="32" y="6"/>
                  </a:lnTo>
                  <a:lnTo>
                    <a:pt x="28" y="8"/>
                  </a:lnTo>
                  <a:lnTo>
                    <a:pt x="24" y="10"/>
                  </a:lnTo>
                  <a:lnTo>
                    <a:pt x="14" y="12"/>
                  </a:lnTo>
                  <a:lnTo>
                    <a:pt x="0" y="14"/>
                  </a:lnTo>
                  <a:lnTo>
                    <a:pt x="0"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7" name="Freeform 354"/>
            <p:cNvSpPr>
              <a:spLocks/>
            </p:cNvSpPr>
            <p:nvPr/>
          </p:nvSpPr>
          <p:spPr bwMode="auto">
            <a:xfrm>
              <a:off x="5340350" y="3895725"/>
              <a:ext cx="53975" cy="88900"/>
            </a:xfrm>
            <a:custGeom>
              <a:avLst/>
              <a:gdLst>
                <a:gd name="T0" fmla="*/ 14 w 34"/>
                <a:gd name="T1" fmla="*/ 50 h 56"/>
                <a:gd name="T2" fmla="*/ 14 w 34"/>
                <a:gd name="T3" fmla="*/ 50 h 56"/>
                <a:gd name="T4" fmla="*/ 10 w 34"/>
                <a:gd name="T5" fmla="*/ 46 h 56"/>
                <a:gd name="T6" fmla="*/ 10 w 34"/>
                <a:gd name="T7" fmla="*/ 44 h 56"/>
                <a:gd name="T8" fmla="*/ 10 w 34"/>
                <a:gd name="T9" fmla="*/ 40 h 56"/>
                <a:gd name="T10" fmla="*/ 10 w 34"/>
                <a:gd name="T11" fmla="*/ 40 h 56"/>
                <a:gd name="T12" fmla="*/ 12 w 34"/>
                <a:gd name="T13" fmla="*/ 38 h 56"/>
                <a:gd name="T14" fmla="*/ 16 w 34"/>
                <a:gd name="T15" fmla="*/ 38 h 56"/>
                <a:gd name="T16" fmla="*/ 20 w 34"/>
                <a:gd name="T17" fmla="*/ 36 h 56"/>
                <a:gd name="T18" fmla="*/ 22 w 34"/>
                <a:gd name="T19" fmla="*/ 32 h 56"/>
                <a:gd name="T20" fmla="*/ 22 w 34"/>
                <a:gd name="T21" fmla="*/ 32 h 56"/>
                <a:gd name="T22" fmla="*/ 24 w 34"/>
                <a:gd name="T23" fmla="*/ 20 h 56"/>
                <a:gd name="T24" fmla="*/ 28 w 34"/>
                <a:gd name="T25" fmla="*/ 18 h 56"/>
                <a:gd name="T26" fmla="*/ 30 w 34"/>
                <a:gd name="T27" fmla="*/ 18 h 56"/>
                <a:gd name="T28" fmla="*/ 34 w 34"/>
                <a:gd name="T29" fmla="*/ 14 h 56"/>
                <a:gd name="T30" fmla="*/ 34 w 34"/>
                <a:gd name="T31" fmla="*/ 14 h 56"/>
                <a:gd name="T32" fmla="*/ 34 w 34"/>
                <a:gd name="T33" fmla="*/ 10 h 56"/>
                <a:gd name="T34" fmla="*/ 34 w 34"/>
                <a:gd name="T35" fmla="*/ 6 h 56"/>
                <a:gd name="T36" fmla="*/ 32 w 34"/>
                <a:gd name="T37" fmla="*/ 4 h 56"/>
                <a:gd name="T38" fmla="*/ 32 w 34"/>
                <a:gd name="T39" fmla="*/ 0 h 56"/>
                <a:gd name="T40" fmla="*/ 32 w 34"/>
                <a:gd name="T41" fmla="*/ 0 h 56"/>
                <a:gd name="T42" fmla="*/ 32 w 34"/>
                <a:gd name="T43" fmla="*/ 0 h 56"/>
                <a:gd name="T44" fmla="*/ 32 w 34"/>
                <a:gd name="T45" fmla="*/ 0 h 56"/>
                <a:gd name="T46" fmla="*/ 32 w 34"/>
                <a:gd name="T47" fmla="*/ 0 h 56"/>
                <a:gd name="T48" fmla="*/ 32 w 34"/>
                <a:gd name="T49" fmla="*/ 0 h 56"/>
                <a:gd name="T50" fmla="*/ 32 w 34"/>
                <a:gd name="T51" fmla="*/ 4 h 56"/>
                <a:gd name="T52" fmla="*/ 34 w 34"/>
                <a:gd name="T53" fmla="*/ 6 h 56"/>
                <a:gd name="T54" fmla="*/ 34 w 34"/>
                <a:gd name="T55" fmla="*/ 10 h 56"/>
                <a:gd name="T56" fmla="*/ 34 w 34"/>
                <a:gd name="T57" fmla="*/ 14 h 56"/>
                <a:gd name="T58" fmla="*/ 34 w 34"/>
                <a:gd name="T59" fmla="*/ 14 h 56"/>
                <a:gd name="T60" fmla="*/ 30 w 34"/>
                <a:gd name="T61" fmla="*/ 18 h 56"/>
                <a:gd name="T62" fmla="*/ 28 w 34"/>
                <a:gd name="T63" fmla="*/ 18 h 56"/>
                <a:gd name="T64" fmla="*/ 24 w 34"/>
                <a:gd name="T65" fmla="*/ 20 h 56"/>
                <a:gd name="T66" fmla="*/ 22 w 34"/>
                <a:gd name="T67" fmla="*/ 30 h 56"/>
                <a:gd name="T68" fmla="*/ 22 w 34"/>
                <a:gd name="T69" fmla="*/ 30 h 56"/>
                <a:gd name="T70" fmla="*/ 20 w 34"/>
                <a:gd name="T71" fmla="*/ 36 h 56"/>
                <a:gd name="T72" fmla="*/ 16 w 34"/>
                <a:gd name="T73" fmla="*/ 38 h 56"/>
                <a:gd name="T74" fmla="*/ 12 w 34"/>
                <a:gd name="T75" fmla="*/ 38 h 56"/>
                <a:gd name="T76" fmla="*/ 10 w 34"/>
                <a:gd name="T77" fmla="*/ 40 h 56"/>
                <a:gd name="T78" fmla="*/ 10 w 34"/>
                <a:gd name="T79" fmla="*/ 40 h 56"/>
                <a:gd name="T80" fmla="*/ 10 w 34"/>
                <a:gd name="T81" fmla="*/ 44 h 56"/>
                <a:gd name="T82" fmla="*/ 10 w 34"/>
                <a:gd name="T83" fmla="*/ 46 h 56"/>
                <a:gd name="T84" fmla="*/ 14 w 34"/>
                <a:gd name="T85" fmla="*/ 50 h 56"/>
                <a:gd name="T86" fmla="*/ 14 w 34"/>
                <a:gd name="T87" fmla="*/ 50 h 56"/>
                <a:gd name="T88" fmla="*/ 10 w 34"/>
                <a:gd name="T89" fmla="*/ 52 h 56"/>
                <a:gd name="T90" fmla="*/ 8 w 34"/>
                <a:gd name="T91" fmla="*/ 54 h 56"/>
                <a:gd name="T92" fmla="*/ 0 w 34"/>
                <a:gd name="T93" fmla="*/ 56 h 56"/>
                <a:gd name="T94" fmla="*/ 0 w 34"/>
                <a:gd name="T95" fmla="*/ 56 h 56"/>
                <a:gd name="T96" fmla="*/ 0 w 34"/>
                <a:gd name="T97" fmla="*/ 56 h 56"/>
                <a:gd name="T98" fmla="*/ 0 w 34"/>
                <a:gd name="T99" fmla="*/ 56 h 56"/>
                <a:gd name="T100" fmla="*/ 8 w 34"/>
                <a:gd name="T101" fmla="*/ 54 h 56"/>
                <a:gd name="T102" fmla="*/ 10 w 34"/>
                <a:gd name="T103" fmla="*/ 52 h 56"/>
                <a:gd name="T104" fmla="*/ 14 w 34"/>
                <a:gd name="T105" fmla="*/ 50 h 56"/>
                <a:gd name="T106" fmla="*/ 14 w 34"/>
                <a:gd name="T10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56">
                  <a:moveTo>
                    <a:pt x="14" y="50"/>
                  </a:moveTo>
                  <a:lnTo>
                    <a:pt x="14" y="50"/>
                  </a:lnTo>
                  <a:lnTo>
                    <a:pt x="10" y="46"/>
                  </a:lnTo>
                  <a:lnTo>
                    <a:pt x="10" y="44"/>
                  </a:lnTo>
                  <a:lnTo>
                    <a:pt x="10" y="40"/>
                  </a:lnTo>
                  <a:lnTo>
                    <a:pt x="10" y="40"/>
                  </a:lnTo>
                  <a:lnTo>
                    <a:pt x="12" y="38"/>
                  </a:lnTo>
                  <a:lnTo>
                    <a:pt x="16" y="38"/>
                  </a:lnTo>
                  <a:lnTo>
                    <a:pt x="20" y="36"/>
                  </a:lnTo>
                  <a:lnTo>
                    <a:pt x="22" y="32"/>
                  </a:lnTo>
                  <a:lnTo>
                    <a:pt x="22" y="32"/>
                  </a:lnTo>
                  <a:lnTo>
                    <a:pt x="24" y="20"/>
                  </a:lnTo>
                  <a:lnTo>
                    <a:pt x="28" y="18"/>
                  </a:lnTo>
                  <a:lnTo>
                    <a:pt x="30" y="18"/>
                  </a:lnTo>
                  <a:lnTo>
                    <a:pt x="34" y="14"/>
                  </a:lnTo>
                  <a:lnTo>
                    <a:pt x="34" y="14"/>
                  </a:lnTo>
                  <a:lnTo>
                    <a:pt x="34" y="10"/>
                  </a:lnTo>
                  <a:lnTo>
                    <a:pt x="34" y="6"/>
                  </a:lnTo>
                  <a:lnTo>
                    <a:pt x="32" y="4"/>
                  </a:lnTo>
                  <a:lnTo>
                    <a:pt x="32" y="0"/>
                  </a:lnTo>
                  <a:lnTo>
                    <a:pt x="32" y="0"/>
                  </a:lnTo>
                  <a:lnTo>
                    <a:pt x="32" y="0"/>
                  </a:lnTo>
                  <a:lnTo>
                    <a:pt x="32" y="0"/>
                  </a:lnTo>
                  <a:lnTo>
                    <a:pt x="32" y="0"/>
                  </a:lnTo>
                  <a:lnTo>
                    <a:pt x="32" y="0"/>
                  </a:lnTo>
                  <a:lnTo>
                    <a:pt x="32" y="4"/>
                  </a:lnTo>
                  <a:lnTo>
                    <a:pt x="34" y="6"/>
                  </a:lnTo>
                  <a:lnTo>
                    <a:pt x="34" y="10"/>
                  </a:lnTo>
                  <a:lnTo>
                    <a:pt x="34" y="14"/>
                  </a:lnTo>
                  <a:lnTo>
                    <a:pt x="34" y="14"/>
                  </a:lnTo>
                  <a:lnTo>
                    <a:pt x="30" y="18"/>
                  </a:lnTo>
                  <a:lnTo>
                    <a:pt x="28" y="18"/>
                  </a:lnTo>
                  <a:lnTo>
                    <a:pt x="24" y="20"/>
                  </a:lnTo>
                  <a:lnTo>
                    <a:pt x="22" y="30"/>
                  </a:lnTo>
                  <a:lnTo>
                    <a:pt x="22" y="30"/>
                  </a:lnTo>
                  <a:lnTo>
                    <a:pt x="20" y="36"/>
                  </a:lnTo>
                  <a:lnTo>
                    <a:pt x="16" y="38"/>
                  </a:lnTo>
                  <a:lnTo>
                    <a:pt x="12" y="38"/>
                  </a:lnTo>
                  <a:lnTo>
                    <a:pt x="10" y="40"/>
                  </a:lnTo>
                  <a:lnTo>
                    <a:pt x="10" y="40"/>
                  </a:lnTo>
                  <a:lnTo>
                    <a:pt x="10" y="44"/>
                  </a:lnTo>
                  <a:lnTo>
                    <a:pt x="10" y="46"/>
                  </a:lnTo>
                  <a:lnTo>
                    <a:pt x="14" y="50"/>
                  </a:lnTo>
                  <a:lnTo>
                    <a:pt x="14" y="50"/>
                  </a:lnTo>
                  <a:lnTo>
                    <a:pt x="10" y="52"/>
                  </a:lnTo>
                  <a:lnTo>
                    <a:pt x="8" y="54"/>
                  </a:lnTo>
                  <a:lnTo>
                    <a:pt x="0" y="56"/>
                  </a:lnTo>
                  <a:lnTo>
                    <a:pt x="0" y="56"/>
                  </a:lnTo>
                  <a:lnTo>
                    <a:pt x="0" y="56"/>
                  </a:lnTo>
                  <a:lnTo>
                    <a:pt x="0" y="56"/>
                  </a:lnTo>
                  <a:lnTo>
                    <a:pt x="8" y="54"/>
                  </a:lnTo>
                  <a:lnTo>
                    <a:pt x="10" y="52"/>
                  </a:lnTo>
                  <a:lnTo>
                    <a:pt x="14" y="50"/>
                  </a:lnTo>
                  <a:lnTo>
                    <a:pt x="14" y="5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8" name="Freeform 355"/>
            <p:cNvSpPr>
              <a:spLocks/>
            </p:cNvSpPr>
            <p:nvPr/>
          </p:nvSpPr>
          <p:spPr bwMode="auto">
            <a:xfrm>
              <a:off x="4984750" y="3460750"/>
              <a:ext cx="323850" cy="323850"/>
            </a:xfrm>
            <a:custGeom>
              <a:avLst/>
              <a:gdLst>
                <a:gd name="T0" fmla="*/ 160 w 204"/>
                <a:gd name="T1" fmla="*/ 186 h 204"/>
                <a:gd name="T2" fmla="*/ 148 w 204"/>
                <a:gd name="T3" fmla="*/ 178 h 204"/>
                <a:gd name="T4" fmla="*/ 142 w 204"/>
                <a:gd name="T5" fmla="*/ 174 h 204"/>
                <a:gd name="T6" fmla="*/ 142 w 204"/>
                <a:gd name="T7" fmla="*/ 168 h 204"/>
                <a:gd name="T8" fmla="*/ 130 w 204"/>
                <a:gd name="T9" fmla="*/ 158 h 204"/>
                <a:gd name="T10" fmla="*/ 124 w 204"/>
                <a:gd name="T11" fmla="*/ 146 h 204"/>
                <a:gd name="T12" fmla="*/ 112 w 204"/>
                <a:gd name="T13" fmla="*/ 136 h 204"/>
                <a:gd name="T14" fmla="*/ 92 w 204"/>
                <a:gd name="T15" fmla="*/ 114 h 204"/>
                <a:gd name="T16" fmla="*/ 92 w 204"/>
                <a:gd name="T17" fmla="*/ 110 h 204"/>
                <a:gd name="T18" fmla="*/ 92 w 204"/>
                <a:gd name="T19" fmla="*/ 106 h 204"/>
                <a:gd name="T20" fmla="*/ 90 w 204"/>
                <a:gd name="T21" fmla="*/ 106 h 204"/>
                <a:gd name="T22" fmla="*/ 86 w 204"/>
                <a:gd name="T23" fmla="*/ 92 h 204"/>
                <a:gd name="T24" fmla="*/ 80 w 204"/>
                <a:gd name="T25" fmla="*/ 88 h 204"/>
                <a:gd name="T26" fmla="*/ 76 w 204"/>
                <a:gd name="T27" fmla="*/ 80 h 204"/>
                <a:gd name="T28" fmla="*/ 84 w 204"/>
                <a:gd name="T29" fmla="*/ 64 h 204"/>
                <a:gd name="T30" fmla="*/ 90 w 204"/>
                <a:gd name="T31" fmla="*/ 70 h 204"/>
                <a:gd name="T32" fmla="*/ 96 w 204"/>
                <a:gd name="T33" fmla="*/ 74 h 204"/>
                <a:gd name="T34" fmla="*/ 106 w 204"/>
                <a:gd name="T35" fmla="*/ 64 h 204"/>
                <a:gd name="T36" fmla="*/ 128 w 204"/>
                <a:gd name="T37" fmla="*/ 68 h 204"/>
                <a:gd name="T38" fmla="*/ 150 w 204"/>
                <a:gd name="T39" fmla="*/ 72 h 204"/>
                <a:gd name="T40" fmla="*/ 158 w 204"/>
                <a:gd name="T41" fmla="*/ 68 h 204"/>
                <a:gd name="T42" fmla="*/ 174 w 204"/>
                <a:gd name="T43" fmla="*/ 70 h 204"/>
                <a:gd name="T44" fmla="*/ 180 w 204"/>
                <a:gd name="T45" fmla="*/ 78 h 204"/>
                <a:gd name="T46" fmla="*/ 188 w 204"/>
                <a:gd name="T47" fmla="*/ 82 h 204"/>
                <a:gd name="T48" fmla="*/ 202 w 204"/>
                <a:gd name="T49" fmla="*/ 66 h 204"/>
                <a:gd name="T50" fmla="*/ 198 w 204"/>
                <a:gd name="T51" fmla="*/ 64 h 204"/>
                <a:gd name="T52" fmla="*/ 190 w 204"/>
                <a:gd name="T53" fmla="*/ 58 h 204"/>
                <a:gd name="T54" fmla="*/ 188 w 204"/>
                <a:gd name="T55" fmla="*/ 52 h 204"/>
                <a:gd name="T56" fmla="*/ 182 w 204"/>
                <a:gd name="T57" fmla="*/ 30 h 204"/>
                <a:gd name="T58" fmla="*/ 174 w 204"/>
                <a:gd name="T59" fmla="*/ 34 h 204"/>
                <a:gd name="T60" fmla="*/ 164 w 204"/>
                <a:gd name="T61" fmla="*/ 40 h 204"/>
                <a:gd name="T62" fmla="*/ 136 w 204"/>
                <a:gd name="T63" fmla="*/ 30 h 204"/>
                <a:gd name="T64" fmla="*/ 120 w 204"/>
                <a:gd name="T65" fmla="*/ 16 h 204"/>
                <a:gd name="T66" fmla="*/ 104 w 204"/>
                <a:gd name="T67" fmla="*/ 2 h 204"/>
                <a:gd name="T68" fmla="*/ 94 w 204"/>
                <a:gd name="T69" fmla="*/ 2 h 204"/>
                <a:gd name="T70" fmla="*/ 94 w 204"/>
                <a:gd name="T71" fmla="*/ 6 h 204"/>
                <a:gd name="T72" fmla="*/ 84 w 204"/>
                <a:gd name="T73" fmla="*/ 12 h 204"/>
                <a:gd name="T74" fmla="*/ 72 w 204"/>
                <a:gd name="T75" fmla="*/ 20 h 204"/>
                <a:gd name="T76" fmla="*/ 76 w 204"/>
                <a:gd name="T77" fmla="*/ 32 h 204"/>
                <a:gd name="T78" fmla="*/ 68 w 204"/>
                <a:gd name="T79" fmla="*/ 40 h 204"/>
                <a:gd name="T80" fmla="*/ 62 w 204"/>
                <a:gd name="T81" fmla="*/ 50 h 204"/>
                <a:gd name="T82" fmla="*/ 50 w 204"/>
                <a:gd name="T83" fmla="*/ 52 h 204"/>
                <a:gd name="T84" fmla="*/ 40 w 204"/>
                <a:gd name="T85" fmla="*/ 48 h 204"/>
                <a:gd name="T86" fmla="*/ 24 w 204"/>
                <a:gd name="T87" fmla="*/ 52 h 204"/>
                <a:gd name="T88" fmla="*/ 0 w 204"/>
                <a:gd name="T89" fmla="*/ 52 h 204"/>
                <a:gd name="T90" fmla="*/ 0 w 204"/>
                <a:gd name="T91" fmla="*/ 54 h 204"/>
                <a:gd name="T92" fmla="*/ 12 w 204"/>
                <a:gd name="T93" fmla="*/ 86 h 204"/>
                <a:gd name="T94" fmla="*/ 22 w 204"/>
                <a:gd name="T95" fmla="*/ 66 h 204"/>
                <a:gd name="T96" fmla="*/ 36 w 204"/>
                <a:gd name="T97" fmla="*/ 62 h 204"/>
                <a:gd name="T98" fmla="*/ 46 w 204"/>
                <a:gd name="T99" fmla="*/ 78 h 204"/>
                <a:gd name="T100" fmla="*/ 54 w 204"/>
                <a:gd name="T101" fmla="*/ 100 h 204"/>
                <a:gd name="T102" fmla="*/ 58 w 204"/>
                <a:gd name="T103" fmla="*/ 110 h 204"/>
                <a:gd name="T104" fmla="*/ 68 w 204"/>
                <a:gd name="T105" fmla="*/ 126 h 204"/>
                <a:gd name="T106" fmla="*/ 86 w 204"/>
                <a:gd name="T107" fmla="*/ 148 h 204"/>
                <a:gd name="T108" fmla="*/ 104 w 204"/>
                <a:gd name="T109" fmla="*/ 148 h 204"/>
                <a:gd name="T110" fmla="*/ 124 w 204"/>
                <a:gd name="T111" fmla="*/ 172 h 204"/>
                <a:gd name="T112" fmla="*/ 142 w 204"/>
                <a:gd name="T113" fmla="*/ 182 h 204"/>
                <a:gd name="T114" fmla="*/ 166 w 204"/>
                <a:gd name="T115" fmla="*/ 200 h 204"/>
                <a:gd name="T116" fmla="*/ 178 w 204"/>
                <a:gd name="T117" fmla="*/ 204 h 204"/>
                <a:gd name="T118" fmla="*/ 180 w 204"/>
                <a:gd name="T119" fmla="*/ 200 h 204"/>
                <a:gd name="T120" fmla="*/ 170 w 204"/>
                <a:gd name="T121" fmla="*/ 1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04">
                  <a:moveTo>
                    <a:pt x="170" y="194"/>
                  </a:moveTo>
                  <a:lnTo>
                    <a:pt x="170" y="194"/>
                  </a:lnTo>
                  <a:lnTo>
                    <a:pt x="164" y="190"/>
                  </a:lnTo>
                  <a:lnTo>
                    <a:pt x="160" y="186"/>
                  </a:lnTo>
                  <a:lnTo>
                    <a:pt x="154" y="184"/>
                  </a:lnTo>
                  <a:lnTo>
                    <a:pt x="152" y="180"/>
                  </a:lnTo>
                  <a:lnTo>
                    <a:pt x="152" y="180"/>
                  </a:lnTo>
                  <a:lnTo>
                    <a:pt x="148" y="178"/>
                  </a:lnTo>
                  <a:lnTo>
                    <a:pt x="146" y="176"/>
                  </a:lnTo>
                  <a:lnTo>
                    <a:pt x="142" y="174"/>
                  </a:lnTo>
                  <a:lnTo>
                    <a:pt x="142" y="174"/>
                  </a:lnTo>
                  <a:lnTo>
                    <a:pt x="142" y="174"/>
                  </a:lnTo>
                  <a:lnTo>
                    <a:pt x="142" y="174"/>
                  </a:lnTo>
                  <a:lnTo>
                    <a:pt x="142" y="170"/>
                  </a:lnTo>
                  <a:lnTo>
                    <a:pt x="142" y="168"/>
                  </a:lnTo>
                  <a:lnTo>
                    <a:pt x="142" y="168"/>
                  </a:lnTo>
                  <a:lnTo>
                    <a:pt x="134" y="162"/>
                  </a:lnTo>
                  <a:lnTo>
                    <a:pt x="134" y="162"/>
                  </a:lnTo>
                  <a:lnTo>
                    <a:pt x="130" y="158"/>
                  </a:lnTo>
                  <a:lnTo>
                    <a:pt x="130" y="158"/>
                  </a:lnTo>
                  <a:lnTo>
                    <a:pt x="128" y="152"/>
                  </a:lnTo>
                  <a:lnTo>
                    <a:pt x="126" y="148"/>
                  </a:lnTo>
                  <a:lnTo>
                    <a:pt x="126" y="148"/>
                  </a:lnTo>
                  <a:lnTo>
                    <a:pt x="124" y="146"/>
                  </a:lnTo>
                  <a:lnTo>
                    <a:pt x="124" y="146"/>
                  </a:lnTo>
                  <a:lnTo>
                    <a:pt x="118" y="142"/>
                  </a:lnTo>
                  <a:lnTo>
                    <a:pt x="112" y="136"/>
                  </a:lnTo>
                  <a:lnTo>
                    <a:pt x="112" y="136"/>
                  </a:lnTo>
                  <a:lnTo>
                    <a:pt x="100" y="120"/>
                  </a:lnTo>
                  <a:lnTo>
                    <a:pt x="100" y="120"/>
                  </a:lnTo>
                  <a:lnTo>
                    <a:pt x="92" y="114"/>
                  </a:lnTo>
                  <a:lnTo>
                    <a:pt x="92" y="114"/>
                  </a:lnTo>
                  <a:lnTo>
                    <a:pt x="90" y="114"/>
                  </a:lnTo>
                  <a:lnTo>
                    <a:pt x="90" y="114"/>
                  </a:lnTo>
                  <a:lnTo>
                    <a:pt x="90" y="112"/>
                  </a:lnTo>
                  <a:lnTo>
                    <a:pt x="92" y="110"/>
                  </a:lnTo>
                  <a:lnTo>
                    <a:pt x="92" y="108"/>
                  </a:lnTo>
                  <a:lnTo>
                    <a:pt x="92" y="106"/>
                  </a:lnTo>
                  <a:lnTo>
                    <a:pt x="92" y="106"/>
                  </a:lnTo>
                  <a:lnTo>
                    <a:pt x="92" y="106"/>
                  </a:lnTo>
                  <a:lnTo>
                    <a:pt x="92" y="106"/>
                  </a:lnTo>
                  <a:lnTo>
                    <a:pt x="90" y="106"/>
                  </a:lnTo>
                  <a:lnTo>
                    <a:pt x="90" y="106"/>
                  </a:lnTo>
                  <a:lnTo>
                    <a:pt x="90" y="106"/>
                  </a:lnTo>
                  <a:lnTo>
                    <a:pt x="90" y="106"/>
                  </a:lnTo>
                  <a:lnTo>
                    <a:pt x="88" y="102"/>
                  </a:lnTo>
                  <a:lnTo>
                    <a:pt x="86" y="98"/>
                  </a:lnTo>
                  <a:lnTo>
                    <a:pt x="86" y="92"/>
                  </a:lnTo>
                  <a:lnTo>
                    <a:pt x="82" y="88"/>
                  </a:lnTo>
                  <a:lnTo>
                    <a:pt x="82" y="88"/>
                  </a:lnTo>
                  <a:lnTo>
                    <a:pt x="80" y="88"/>
                  </a:lnTo>
                  <a:lnTo>
                    <a:pt x="80" y="88"/>
                  </a:lnTo>
                  <a:lnTo>
                    <a:pt x="78" y="86"/>
                  </a:lnTo>
                  <a:lnTo>
                    <a:pt x="78" y="86"/>
                  </a:lnTo>
                  <a:lnTo>
                    <a:pt x="76" y="84"/>
                  </a:lnTo>
                  <a:lnTo>
                    <a:pt x="76" y="80"/>
                  </a:lnTo>
                  <a:lnTo>
                    <a:pt x="76" y="70"/>
                  </a:lnTo>
                  <a:lnTo>
                    <a:pt x="78" y="66"/>
                  </a:lnTo>
                  <a:lnTo>
                    <a:pt x="80" y="64"/>
                  </a:lnTo>
                  <a:lnTo>
                    <a:pt x="84" y="64"/>
                  </a:lnTo>
                  <a:lnTo>
                    <a:pt x="88" y="66"/>
                  </a:lnTo>
                  <a:lnTo>
                    <a:pt x="88" y="66"/>
                  </a:lnTo>
                  <a:lnTo>
                    <a:pt x="90" y="70"/>
                  </a:lnTo>
                  <a:lnTo>
                    <a:pt x="90" y="70"/>
                  </a:lnTo>
                  <a:lnTo>
                    <a:pt x="94" y="74"/>
                  </a:lnTo>
                  <a:lnTo>
                    <a:pt x="94" y="74"/>
                  </a:lnTo>
                  <a:lnTo>
                    <a:pt x="96" y="76"/>
                  </a:lnTo>
                  <a:lnTo>
                    <a:pt x="96" y="74"/>
                  </a:lnTo>
                  <a:lnTo>
                    <a:pt x="100" y="68"/>
                  </a:lnTo>
                  <a:lnTo>
                    <a:pt x="100" y="68"/>
                  </a:lnTo>
                  <a:lnTo>
                    <a:pt x="104" y="66"/>
                  </a:lnTo>
                  <a:lnTo>
                    <a:pt x="106" y="64"/>
                  </a:lnTo>
                  <a:lnTo>
                    <a:pt x="114" y="66"/>
                  </a:lnTo>
                  <a:lnTo>
                    <a:pt x="122" y="68"/>
                  </a:lnTo>
                  <a:lnTo>
                    <a:pt x="128" y="68"/>
                  </a:lnTo>
                  <a:lnTo>
                    <a:pt x="128" y="68"/>
                  </a:lnTo>
                  <a:lnTo>
                    <a:pt x="134" y="68"/>
                  </a:lnTo>
                  <a:lnTo>
                    <a:pt x="140" y="70"/>
                  </a:lnTo>
                  <a:lnTo>
                    <a:pt x="146" y="72"/>
                  </a:lnTo>
                  <a:lnTo>
                    <a:pt x="150" y="72"/>
                  </a:lnTo>
                  <a:lnTo>
                    <a:pt x="152" y="70"/>
                  </a:lnTo>
                  <a:lnTo>
                    <a:pt x="152" y="70"/>
                  </a:lnTo>
                  <a:lnTo>
                    <a:pt x="154" y="68"/>
                  </a:lnTo>
                  <a:lnTo>
                    <a:pt x="158" y="68"/>
                  </a:lnTo>
                  <a:lnTo>
                    <a:pt x="164" y="68"/>
                  </a:lnTo>
                  <a:lnTo>
                    <a:pt x="170" y="70"/>
                  </a:lnTo>
                  <a:lnTo>
                    <a:pt x="174" y="70"/>
                  </a:lnTo>
                  <a:lnTo>
                    <a:pt x="174" y="70"/>
                  </a:lnTo>
                  <a:lnTo>
                    <a:pt x="176" y="70"/>
                  </a:lnTo>
                  <a:lnTo>
                    <a:pt x="178" y="72"/>
                  </a:lnTo>
                  <a:lnTo>
                    <a:pt x="178" y="72"/>
                  </a:lnTo>
                  <a:lnTo>
                    <a:pt x="180" y="78"/>
                  </a:lnTo>
                  <a:lnTo>
                    <a:pt x="180" y="78"/>
                  </a:lnTo>
                  <a:lnTo>
                    <a:pt x="184" y="80"/>
                  </a:lnTo>
                  <a:lnTo>
                    <a:pt x="188" y="82"/>
                  </a:lnTo>
                  <a:lnTo>
                    <a:pt x="188" y="82"/>
                  </a:lnTo>
                  <a:lnTo>
                    <a:pt x="192" y="72"/>
                  </a:lnTo>
                  <a:lnTo>
                    <a:pt x="196" y="70"/>
                  </a:lnTo>
                  <a:lnTo>
                    <a:pt x="200" y="68"/>
                  </a:lnTo>
                  <a:lnTo>
                    <a:pt x="202" y="66"/>
                  </a:lnTo>
                  <a:lnTo>
                    <a:pt x="202" y="66"/>
                  </a:lnTo>
                  <a:lnTo>
                    <a:pt x="204" y="64"/>
                  </a:lnTo>
                  <a:lnTo>
                    <a:pt x="204" y="64"/>
                  </a:lnTo>
                  <a:lnTo>
                    <a:pt x="198" y="64"/>
                  </a:lnTo>
                  <a:lnTo>
                    <a:pt x="196" y="62"/>
                  </a:lnTo>
                  <a:lnTo>
                    <a:pt x="190" y="58"/>
                  </a:lnTo>
                  <a:lnTo>
                    <a:pt x="190" y="58"/>
                  </a:lnTo>
                  <a:lnTo>
                    <a:pt x="190" y="58"/>
                  </a:lnTo>
                  <a:lnTo>
                    <a:pt x="190" y="58"/>
                  </a:lnTo>
                  <a:lnTo>
                    <a:pt x="190" y="58"/>
                  </a:lnTo>
                  <a:lnTo>
                    <a:pt x="190" y="58"/>
                  </a:lnTo>
                  <a:lnTo>
                    <a:pt x="188" y="52"/>
                  </a:lnTo>
                  <a:lnTo>
                    <a:pt x="186" y="46"/>
                  </a:lnTo>
                  <a:lnTo>
                    <a:pt x="186" y="38"/>
                  </a:lnTo>
                  <a:lnTo>
                    <a:pt x="182" y="30"/>
                  </a:lnTo>
                  <a:lnTo>
                    <a:pt x="182" y="30"/>
                  </a:lnTo>
                  <a:lnTo>
                    <a:pt x="182" y="30"/>
                  </a:lnTo>
                  <a:lnTo>
                    <a:pt x="182" y="30"/>
                  </a:lnTo>
                  <a:lnTo>
                    <a:pt x="176" y="32"/>
                  </a:lnTo>
                  <a:lnTo>
                    <a:pt x="174" y="34"/>
                  </a:lnTo>
                  <a:lnTo>
                    <a:pt x="172" y="36"/>
                  </a:lnTo>
                  <a:lnTo>
                    <a:pt x="168" y="40"/>
                  </a:lnTo>
                  <a:lnTo>
                    <a:pt x="168" y="40"/>
                  </a:lnTo>
                  <a:lnTo>
                    <a:pt x="164" y="40"/>
                  </a:lnTo>
                  <a:lnTo>
                    <a:pt x="160" y="38"/>
                  </a:lnTo>
                  <a:lnTo>
                    <a:pt x="152" y="36"/>
                  </a:lnTo>
                  <a:lnTo>
                    <a:pt x="142" y="32"/>
                  </a:lnTo>
                  <a:lnTo>
                    <a:pt x="136" y="30"/>
                  </a:lnTo>
                  <a:lnTo>
                    <a:pt x="136" y="30"/>
                  </a:lnTo>
                  <a:lnTo>
                    <a:pt x="132" y="28"/>
                  </a:lnTo>
                  <a:lnTo>
                    <a:pt x="128" y="24"/>
                  </a:lnTo>
                  <a:lnTo>
                    <a:pt x="120" y="16"/>
                  </a:lnTo>
                  <a:lnTo>
                    <a:pt x="104" y="4"/>
                  </a:lnTo>
                  <a:lnTo>
                    <a:pt x="104" y="4"/>
                  </a:lnTo>
                  <a:lnTo>
                    <a:pt x="104" y="2"/>
                  </a:lnTo>
                  <a:lnTo>
                    <a:pt x="104" y="2"/>
                  </a:lnTo>
                  <a:lnTo>
                    <a:pt x="98" y="0"/>
                  </a:lnTo>
                  <a:lnTo>
                    <a:pt x="96" y="0"/>
                  </a:lnTo>
                  <a:lnTo>
                    <a:pt x="94" y="2"/>
                  </a:lnTo>
                  <a:lnTo>
                    <a:pt x="94" y="2"/>
                  </a:lnTo>
                  <a:lnTo>
                    <a:pt x="94" y="2"/>
                  </a:lnTo>
                  <a:lnTo>
                    <a:pt x="94" y="2"/>
                  </a:lnTo>
                  <a:lnTo>
                    <a:pt x="94" y="6"/>
                  </a:lnTo>
                  <a:lnTo>
                    <a:pt x="94" y="6"/>
                  </a:lnTo>
                  <a:lnTo>
                    <a:pt x="94" y="8"/>
                  </a:lnTo>
                  <a:lnTo>
                    <a:pt x="94" y="8"/>
                  </a:lnTo>
                  <a:lnTo>
                    <a:pt x="90" y="10"/>
                  </a:lnTo>
                  <a:lnTo>
                    <a:pt x="84" y="12"/>
                  </a:lnTo>
                  <a:lnTo>
                    <a:pt x="76" y="16"/>
                  </a:lnTo>
                  <a:lnTo>
                    <a:pt x="72" y="18"/>
                  </a:lnTo>
                  <a:lnTo>
                    <a:pt x="72" y="18"/>
                  </a:lnTo>
                  <a:lnTo>
                    <a:pt x="72" y="20"/>
                  </a:lnTo>
                  <a:lnTo>
                    <a:pt x="72" y="20"/>
                  </a:lnTo>
                  <a:lnTo>
                    <a:pt x="74" y="26"/>
                  </a:lnTo>
                  <a:lnTo>
                    <a:pt x="76" y="32"/>
                  </a:lnTo>
                  <a:lnTo>
                    <a:pt x="76" y="32"/>
                  </a:lnTo>
                  <a:lnTo>
                    <a:pt x="76" y="34"/>
                  </a:lnTo>
                  <a:lnTo>
                    <a:pt x="76" y="34"/>
                  </a:lnTo>
                  <a:lnTo>
                    <a:pt x="72" y="36"/>
                  </a:lnTo>
                  <a:lnTo>
                    <a:pt x="68" y="40"/>
                  </a:lnTo>
                  <a:lnTo>
                    <a:pt x="64" y="42"/>
                  </a:lnTo>
                  <a:lnTo>
                    <a:pt x="62" y="46"/>
                  </a:lnTo>
                  <a:lnTo>
                    <a:pt x="62" y="50"/>
                  </a:lnTo>
                  <a:lnTo>
                    <a:pt x="62" y="50"/>
                  </a:lnTo>
                  <a:lnTo>
                    <a:pt x="62" y="54"/>
                  </a:lnTo>
                  <a:lnTo>
                    <a:pt x="60" y="54"/>
                  </a:lnTo>
                  <a:lnTo>
                    <a:pt x="50" y="52"/>
                  </a:lnTo>
                  <a:lnTo>
                    <a:pt x="50" y="52"/>
                  </a:lnTo>
                  <a:lnTo>
                    <a:pt x="48" y="50"/>
                  </a:lnTo>
                  <a:lnTo>
                    <a:pt x="46" y="52"/>
                  </a:lnTo>
                  <a:lnTo>
                    <a:pt x="44" y="52"/>
                  </a:lnTo>
                  <a:lnTo>
                    <a:pt x="40" y="48"/>
                  </a:lnTo>
                  <a:lnTo>
                    <a:pt x="40" y="48"/>
                  </a:lnTo>
                  <a:lnTo>
                    <a:pt x="36" y="46"/>
                  </a:lnTo>
                  <a:lnTo>
                    <a:pt x="34" y="48"/>
                  </a:lnTo>
                  <a:lnTo>
                    <a:pt x="24" y="52"/>
                  </a:lnTo>
                  <a:lnTo>
                    <a:pt x="14" y="52"/>
                  </a:lnTo>
                  <a:lnTo>
                    <a:pt x="0" y="52"/>
                  </a:lnTo>
                  <a:lnTo>
                    <a:pt x="0" y="52"/>
                  </a:lnTo>
                  <a:lnTo>
                    <a:pt x="0" y="52"/>
                  </a:lnTo>
                  <a:lnTo>
                    <a:pt x="0" y="52"/>
                  </a:lnTo>
                  <a:lnTo>
                    <a:pt x="0" y="52"/>
                  </a:lnTo>
                  <a:lnTo>
                    <a:pt x="0" y="52"/>
                  </a:lnTo>
                  <a:lnTo>
                    <a:pt x="0" y="54"/>
                  </a:lnTo>
                  <a:lnTo>
                    <a:pt x="0" y="54"/>
                  </a:lnTo>
                  <a:lnTo>
                    <a:pt x="2" y="64"/>
                  </a:lnTo>
                  <a:lnTo>
                    <a:pt x="6" y="76"/>
                  </a:lnTo>
                  <a:lnTo>
                    <a:pt x="12" y="86"/>
                  </a:lnTo>
                  <a:lnTo>
                    <a:pt x="16" y="88"/>
                  </a:lnTo>
                  <a:lnTo>
                    <a:pt x="18" y="86"/>
                  </a:lnTo>
                  <a:lnTo>
                    <a:pt x="18" y="86"/>
                  </a:lnTo>
                  <a:lnTo>
                    <a:pt x="22" y="66"/>
                  </a:lnTo>
                  <a:lnTo>
                    <a:pt x="24" y="62"/>
                  </a:lnTo>
                  <a:lnTo>
                    <a:pt x="28" y="60"/>
                  </a:lnTo>
                  <a:lnTo>
                    <a:pt x="30" y="60"/>
                  </a:lnTo>
                  <a:lnTo>
                    <a:pt x="36" y="62"/>
                  </a:lnTo>
                  <a:lnTo>
                    <a:pt x="36" y="62"/>
                  </a:lnTo>
                  <a:lnTo>
                    <a:pt x="42" y="68"/>
                  </a:lnTo>
                  <a:lnTo>
                    <a:pt x="46" y="74"/>
                  </a:lnTo>
                  <a:lnTo>
                    <a:pt x="46" y="78"/>
                  </a:lnTo>
                  <a:lnTo>
                    <a:pt x="46" y="82"/>
                  </a:lnTo>
                  <a:lnTo>
                    <a:pt x="48" y="90"/>
                  </a:lnTo>
                  <a:lnTo>
                    <a:pt x="48" y="94"/>
                  </a:lnTo>
                  <a:lnTo>
                    <a:pt x="54" y="100"/>
                  </a:lnTo>
                  <a:lnTo>
                    <a:pt x="54" y="100"/>
                  </a:lnTo>
                  <a:lnTo>
                    <a:pt x="58" y="104"/>
                  </a:lnTo>
                  <a:lnTo>
                    <a:pt x="58" y="108"/>
                  </a:lnTo>
                  <a:lnTo>
                    <a:pt x="58" y="110"/>
                  </a:lnTo>
                  <a:lnTo>
                    <a:pt x="56" y="112"/>
                  </a:lnTo>
                  <a:lnTo>
                    <a:pt x="56" y="114"/>
                  </a:lnTo>
                  <a:lnTo>
                    <a:pt x="56" y="116"/>
                  </a:lnTo>
                  <a:lnTo>
                    <a:pt x="68" y="126"/>
                  </a:lnTo>
                  <a:lnTo>
                    <a:pt x="68" y="126"/>
                  </a:lnTo>
                  <a:lnTo>
                    <a:pt x="80" y="138"/>
                  </a:lnTo>
                  <a:lnTo>
                    <a:pt x="84" y="146"/>
                  </a:lnTo>
                  <a:lnTo>
                    <a:pt x="86" y="148"/>
                  </a:lnTo>
                  <a:lnTo>
                    <a:pt x="94" y="148"/>
                  </a:lnTo>
                  <a:lnTo>
                    <a:pt x="94" y="148"/>
                  </a:lnTo>
                  <a:lnTo>
                    <a:pt x="100" y="146"/>
                  </a:lnTo>
                  <a:lnTo>
                    <a:pt x="104" y="148"/>
                  </a:lnTo>
                  <a:lnTo>
                    <a:pt x="116" y="154"/>
                  </a:lnTo>
                  <a:lnTo>
                    <a:pt x="136" y="174"/>
                  </a:lnTo>
                  <a:lnTo>
                    <a:pt x="136" y="174"/>
                  </a:lnTo>
                  <a:lnTo>
                    <a:pt x="124" y="172"/>
                  </a:lnTo>
                  <a:lnTo>
                    <a:pt x="120" y="172"/>
                  </a:lnTo>
                  <a:lnTo>
                    <a:pt x="120" y="172"/>
                  </a:lnTo>
                  <a:lnTo>
                    <a:pt x="126" y="176"/>
                  </a:lnTo>
                  <a:lnTo>
                    <a:pt x="142" y="182"/>
                  </a:lnTo>
                  <a:lnTo>
                    <a:pt x="142" y="182"/>
                  </a:lnTo>
                  <a:lnTo>
                    <a:pt x="158" y="190"/>
                  </a:lnTo>
                  <a:lnTo>
                    <a:pt x="164" y="196"/>
                  </a:lnTo>
                  <a:lnTo>
                    <a:pt x="166" y="200"/>
                  </a:lnTo>
                  <a:lnTo>
                    <a:pt x="170" y="202"/>
                  </a:lnTo>
                  <a:lnTo>
                    <a:pt x="170" y="202"/>
                  </a:lnTo>
                  <a:lnTo>
                    <a:pt x="176" y="202"/>
                  </a:lnTo>
                  <a:lnTo>
                    <a:pt x="178" y="204"/>
                  </a:lnTo>
                  <a:lnTo>
                    <a:pt x="178" y="204"/>
                  </a:lnTo>
                  <a:lnTo>
                    <a:pt x="180" y="202"/>
                  </a:lnTo>
                  <a:lnTo>
                    <a:pt x="180" y="202"/>
                  </a:lnTo>
                  <a:lnTo>
                    <a:pt x="180" y="200"/>
                  </a:lnTo>
                  <a:lnTo>
                    <a:pt x="180" y="200"/>
                  </a:lnTo>
                  <a:lnTo>
                    <a:pt x="176" y="198"/>
                  </a:lnTo>
                  <a:lnTo>
                    <a:pt x="172" y="196"/>
                  </a:lnTo>
                  <a:lnTo>
                    <a:pt x="170" y="194"/>
                  </a:lnTo>
                  <a:lnTo>
                    <a:pt x="170" y="19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09" name="Freeform 356"/>
            <p:cNvSpPr>
              <a:spLocks/>
            </p:cNvSpPr>
            <p:nvPr/>
          </p:nvSpPr>
          <p:spPr bwMode="auto">
            <a:xfrm>
              <a:off x="5286375" y="3552825"/>
              <a:ext cx="22225" cy="9525"/>
            </a:xfrm>
            <a:custGeom>
              <a:avLst/>
              <a:gdLst>
                <a:gd name="T0" fmla="*/ 0 w 14"/>
                <a:gd name="T1" fmla="*/ 0 h 6"/>
                <a:gd name="T2" fmla="*/ 0 w 14"/>
                <a:gd name="T3" fmla="*/ 0 h 6"/>
                <a:gd name="T4" fmla="*/ 0 w 14"/>
                <a:gd name="T5" fmla="*/ 0 h 6"/>
                <a:gd name="T6" fmla="*/ 0 w 14"/>
                <a:gd name="T7" fmla="*/ 0 h 6"/>
                <a:gd name="T8" fmla="*/ 6 w 14"/>
                <a:gd name="T9" fmla="*/ 4 h 6"/>
                <a:gd name="T10" fmla="*/ 8 w 14"/>
                <a:gd name="T11" fmla="*/ 6 h 6"/>
                <a:gd name="T12" fmla="*/ 14 w 14"/>
                <a:gd name="T13" fmla="*/ 6 h 6"/>
                <a:gd name="T14" fmla="*/ 14 w 14"/>
                <a:gd name="T15" fmla="*/ 6 h 6"/>
                <a:gd name="T16" fmla="*/ 10 w 14"/>
                <a:gd name="T17" fmla="*/ 6 h 6"/>
                <a:gd name="T18" fmla="*/ 6 w 14"/>
                <a:gd name="T19" fmla="*/ 4 h 6"/>
                <a:gd name="T20" fmla="*/ 0 w 14"/>
                <a:gd name="T21" fmla="*/ 0 h 6"/>
                <a:gd name="T22" fmla="*/ 0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0" y="0"/>
                  </a:moveTo>
                  <a:lnTo>
                    <a:pt x="0" y="0"/>
                  </a:lnTo>
                  <a:lnTo>
                    <a:pt x="0" y="0"/>
                  </a:lnTo>
                  <a:lnTo>
                    <a:pt x="0" y="0"/>
                  </a:lnTo>
                  <a:lnTo>
                    <a:pt x="6" y="4"/>
                  </a:lnTo>
                  <a:lnTo>
                    <a:pt x="8" y="6"/>
                  </a:lnTo>
                  <a:lnTo>
                    <a:pt x="14" y="6"/>
                  </a:lnTo>
                  <a:lnTo>
                    <a:pt x="14" y="6"/>
                  </a:lnTo>
                  <a:lnTo>
                    <a:pt x="10" y="6"/>
                  </a:lnTo>
                  <a:lnTo>
                    <a:pt x="6"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0" name="Freeform 357"/>
            <p:cNvSpPr>
              <a:spLocks/>
            </p:cNvSpPr>
            <p:nvPr/>
          </p:nvSpPr>
          <p:spPr bwMode="auto">
            <a:xfrm>
              <a:off x="5146675" y="3463925"/>
              <a:ext cx="127000" cy="60325"/>
            </a:xfrm>
            <a:custGeom>
              <a:avLst/>
              <a:gdLst>
                <a:gd name="T0" fmla="*/ 2 w 80"/>
                <a:gd name="T1" fmla="*/ 0 h 38"/>
                <a:gd name="T2" fmla="*/ 2 w 80"/>
                <a:gd name="T3" fmla="*/ 0 h 38"/>
                <a:gd name="T4" fmla="*/ 2 w 80"/>
                <a:gd name="T5" fmla="*/ 2 h 38"/>
                <a:gd name="T6" fmla="*/ 2 w 80"/>
                <a:gd name="T7" fmla="*/ 2 h 38"/>
                <a:gd name="T8" fmla="*/ 18 w 80"/>
                <a:gd name="T9" fmla="*/ 14 h 38"/>
                <a:gd name="T10" fmla="*/ 26 w 80"/>
                <a:gd name="T11" fmla="*/ 22 h 38"/>
                <a:gd name="T12" fmla="*/ 30 w 80"/>
                <a:gd name="T13" fmla="*/ 26 h 38"/>
                <a:gd name="T14" fmla="*/ 34 w 80"/>
                <a:gd name="T15" fmla="*/ 28 h 38"/>
                <a:gd name="T16" fmla="*/ 34 w 80"/>
                <a:gd name="T17" fmla="*/ 28 h 38"/>
                <a:gd name="T18" fmla="*/ 40 w 80"/>
                <a:gd name="T19" fmla="*/ 30 h 38"/>
                <a:gd name="T20" fmla="*/ 50 w 80"/>
                <a:gd name="T21" fmla="*/ 34 h 38"/>
                <a:gd name="T22" fmla="*/ 58 w 80"/>
                <a:gd name="T23" fmla="*/ 36 h 38"/>
                <a:gd name="T24" fmla="*/ 62 w 80"/>
                <a:gd name="T25" fmla="*/ 38 h 38"/>
                <a:gd name="T26" fmla="*/ 66 w 80"/>
                <a:gd name="T27" fmla="*/ 38 h 38"/>
                <a:gd name="T28" fmla="*/ 66 w 80"/>
                <a:gd name="T29" fmla="*/ 38 h 38"/>
                <a:gd name="T30" fmla="*/ 70 w 80"/>
                <a:gd name="T31" fmla="*/ 34 h 38"/>
                <a:gd name="T32" fmla="*/ 72 w 80"/>
                <a:gd name="T33" fmla="*/ 32 h 38"/>
                <a:gd name="T34" fmla="*/ 74 w 80"/>
                <a:gd name="T35" fmla="*/ 30 h 38"/>
                <a:gd name="T36" fmla="*/ 80 w 80"/>
                <a:gd name="T37" fmla="*/ 28 h 38"/>
                <a:gd name="T38" fmla="*/ 80 w 80"/>
                <a:gd name="T39" fmla="*/ 28 h 38"/>
                <a:gd name="T40" fmla="*/ 80 w 80"/>
                <a:gd name="T41" fmla="*/ 28 h 38"/>
                <a:gd name="T42" fmla="*/ 80 w 80"/>
                <a:gd name="T43" fmla="*/ 28 h 38"/>
                <a:gd name="T44" fmla="*/ 80 w 80"/>
                <a:gd name="T45" fmla="*/ 28 h 38"/>
                <a:gd name="T46" fmla="*/ 80 w 80"/>
                <a:gd name="T47" fmla="*/ 28 h 38"/>
                <a:gd name="T48" fmla="*/ 74 w 80"/>
                <a:gd name="T49" fmla="*/ 28 h 38"/>
                <a:gd name="T50" fmla="*/ 72 w 80"/>
                <a:gd name="T51" fmla="*/ 30 h 38"/>
                <a:gd name="T52" fmla="*/ 70 w 80"/>
                <a:gd name="T53" fmla="*/ 34 h 38"/>
                <a:gd name="T54" fmla="*/ 66 w 80"/>
                <a:gd name="T55" fmla="*/ 36 h 38"/>
                <a:gd name="T56" fmla="*/ 66 w 80"/>
                <a:gd name="T57" fmla="*/ 36 h 38"/>
                <a:gd name="T58" fmla="*/ 62 w 80"/>
                <a:gd name="T59" fmla="*/ 36 h 38"/>
                <a:gd name="T60" fmla="*/ 58 w 80"/>
                <a:gd name="T61" fmla="*/ 36 h 38"/>
                <a:gd name="T62" fmla="*/ 50 w 80"/>
                <a:gd name="T63" fmla="*/ 32 h 38"/>
                <a:gd name="T64" fmla="*/ 40 w 80"/>
                <a:gd name="T65" fmla="*/ 28 h 38"/>
                <a:gd name="T66" fmla="*/ 34 w 80"/>
                <a:gd name="T67" fmla="*/ 26 h 38"/>
                <a:gd name="T68" fmla="*/ 34 w 80"/>
                <a:gd name="T69" fmla="*/ 26 h 38"/>
                <a:gd name="T70" fmla="*/ 28 w 80"/>
                <a:gd name="T71" fmla="*/ 26 h 38"/>
                <a:gd name="T72" fmla="*/ 26 w 80"/>
                <a:gd name="T73" fmla="*/ 20 h 38"/>
                <a:gd name="T74" fmla="*/ 18 w 80"/>
                <a:gd name="T75" fmla="*/ 12 h 38"/>
                <a:gd name="T76" fmla="*/ 2 w 80"/>
                <a:gd name="T77" fmla="*/ 0 h 38"/>
                <a:gd name="T78" fmla="*/ 2 w 80"/>
                <a:gd name="T79" fmla="*/ 0 h 38"/>
                <a:gd name="T80" fmla="*/ 0 w 80"/>
                <a:gd name="T81" fmla="*/ 0 h 38"/>
                <a:gd name="T82" fmla="*/ 0 w 80"/>
                <a:gd name="T83" fmla="*/ 0 h 38"/>
                <a:gd name="T84" fmla="*/ 2 w 80"/>
                <a:gd name="T85" fmla="*/ 0 h 38"/>
                <a:gd name="T86" fmla="*/ 2 w 80"/>
                <a:gd name="T87" fmla="*/ 0 h 38"/>
                <a:gd name="T88" fmla="*/ 2 w 80"/>
                <a:gd name="T89" fmla="*/ 0 h 38"/>
                <a:gd name="T90" fmla="*/ 2 w 80"/>
                <a:gd name="T9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38">
                  <a:moveTo>
                    <a:pt x="2" y="0"/>
                  </a:moveTo>
                  <a:lnTo>
                    <a:pt x="2" y="0"/>
                  </a:lnTo>
                  <a:lnTo>
                    <a:pt x="2" y="2"/>
                  </a:lnTo>
                  <a:lnTo>
                    <a:pt x="2" y="2"/>
                  </a:lnTo>
                  <a:lnTo>
                    <a:pt x="18" y="14"/>
                  </a:lnTo>
                  <a:lnTo>
                    <a:pt x="26" y="22"/>
                  </a:lnTo>
                  <a:lnTo>
                    <a:pt x="30" y="26"/>
                  </a:lnTo>
                  <a:lnTo>
                    <a:pt x="34" y="28"/>
                  </a:lnTo>
                  <a:lnTo>
                    <a:pt x="34" y="28"/>
                  </a:lnTo>
                  <a:lnTo>
                    <a:pt x="40" y="30"/>
                  </a:lnTo>
                  <a:lnTo>
                    <a:pt x="50" y="34"/>
                  </a:lnTo>
                  <a:lnTo>
                    <a:pt x="58" y="36"/>
                  </a:lnTo>
                  <a:lnTo>
                    <a:pt x="62" y="38"/>
                  </a:lnTo>
                  <a:lnTo>
                    <a:pt x="66" y="38"/>
                  </a:lnTo>
                  <a:lnTo>
                    <a:pt x="66" y="38"/>
                  </a:lnTo>
                  <a:lnTo>
                    <a:pt x="70" y="34"/>
                  </a:lnTo>
                  <a:lnTo>
                    <a:pt x="72" y="32"/>
                  </a:lnTo>
                  <a:lnTo>
                    <a:pt x="74" y="30"/>
                  </a:lnTo>
                  <a:lnTo>
                    <a:pt x="80" y="28"/>
                  </a:lnTo>
                  <a:lnTo>
                    <a:pt x="80" y="28"/>
                  </a:lnTo>
                  <a:lnTo>
                    <a:pt x="80" y="28"/>
                  </a:lnTo>
                  <a:lnTo>
                    <a:pt x="80" y="28"/>
                  </a:lnTo>
                  <a:lnTo>
                    <a:pt x="80" y="28"/>
                  </a:lnTo>
                  <a:lnTo>
                    <a:pt x="80" y="28"/>
                  </a:lnTo>
                  <a:lnTo>
                    <a:pt x="74" y="28"/>
                  </a:lnTo>
                  <a:lnTo>
                    <a:pt x="72" y="30"/>
                  </a:lnTo>
                  <a:lnTo>
                    <a:pt x="70" y="34"/>
                  </a:lnTo>
                  <a:lnTo>
                    <a:pt x="66" y="36"/>
                  </a:lnTo>
                  <a:lnTo>
                    <a:pt x="66" y="36"/>
                  </a:lnTo>
                  <a:lnTo>
                    <a:pt x="62" y="36"/>
                  </a:lnTo>
                  <a:lnTo>
                    <a:pt x="58" y="36"/>
                  </a:lnTo>
                  <a:lnTo>
                    <a:pt x="50" y="32"/>
                  </a:lnTo>
                  <a:lnTo>
                    <a:pt x="40" y="28"/>
                  </a:lnTo>
                  <a:lnTo>
                    <a:pt x="34" y="26"/>
                  </a:lnTo>
                  <a:lnTo>
                    <a:pt x="34" y="26"/>
                  </a:lnTo>
                  <a:lnTo>
                    <a:pt x="28" y="26"/>
                  </a:lnTo>
                  <a:lnTo>
                    <a:pt x="26" y="20"/>
                  </a:lnTo>
                  <a:lnTo>
                    <a:pt x="18" y="12"/>
                  </a:lnTo>
                  <a:lnTo>
                    <a:pt x="2" y="0"/>
                  </a:lnTo>
                  <a:lnTo>
                    <a:pt x="2" y="0"/>
                  </a:lnTo>
                  <a:lnTo>
                    <a:pt x="0" y="0"/>
                  </a:lnTo>
                  <a:lnTo>
                    <a:pt x="0" y="0"/>
                  </a:lnTo>
                  <a:lnTo>
                    <a:pt x="2" y="0"/>
                  </a:lnTo>
                  <a:lnTo>
                    <a:pt x="2" y="0"/>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1" name="Freeform 358"/>
            <p:cNvSpPr>
              <a:spLocks/>
            </p:cNvSpPr>
            <p:nvPr/>
          </p:nvSpPr>
          <p:spPr bwMode="auto">
            <a:xfrm>
              <a:off x="5133975" y="3460750"/>
              <a:ext cx="15875" cy="3175"/>
            </a:xfrm>
            <a:custGeom>
              <a:avLst/>
              <a:gdLst>
                <a:gd name="T0" fmla="*/ 0 w 10"/>
                <a:gd name="T1" fmla="*/ 0 h 2"/>
                <a:gd name="T2" fmla="*/ 0 w 10"/>
                <a:gd name="T3" fmla="*/ 0 h 2"/>
                <a:gd name="T4" fmla="*/ 0 w 10"/>
                <a:gd name="T5" fmla="*/ 2 h 2"/>
                <a:gd name="T6" fmla="*/ 0 w 10"/>
                <a:gd name="T7" fmla="*/ 2 h 2"/>
                <a:gd name="T8" fmla="*/ 0 w 10"/>
                <a:gd name="T9" fmla="*/ 2 h 2"/>
                <a:gd name="T10" fmla="*/ 0 w 10"/>
                <a:gd name="T11" fmla="*/ 2 h 2"/>
                <a:gd name="T12" fmla="*/ 2 w 10"/>
                <a:gd name="T13" fmla="*/ 0 h 2"/>
                <a:gd name="T14" fmla="*/ 4 w 10"/>
                <a:gd name="T15" fmla="*/ 0 h 2"/>
                <a:gd name="T16" fmla="*/ 10 w 10"/>
                <a:gd name="T17" fmla="*/ 2 h 2"/>
                <a:gd name="T18" fmla="*/ 10 w 10"/>
                <a:gd name="T19" fmla="*/ 2 h 2"/>
                <a:gd name="T20" fmla="*/ 8 w 10"/>
                <a:gd name="T21" fmla="*/ 2 h 2"/>
                <a:gd name="T22" fmla="*/ 8 w 10"/>
                <a:gd name="T23" fmla="*/ 2 h 2"/>
                <a:gd name="T24" fmla="*/ 4 w 10"/>
                <a:gd name="T25" fmla="*/ 0 h 2"/>
                <a:gd name="T26" fmla="*/ 0 w 10"/>
                <a:gd name="T27" fmla="*/ 0 h 2"/>
                <a:gd name="T28" fmla="*/ 0 w 10"/>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2">
                  <a:moveTo>
                    <a:pt x="0" y="0"/>
                  </a:moveTo>
                  <a:lnTo>
                    <a:pt x="0" y="0"/>
                  </a:lnTo>
                  <a:lnTo>
                    <a:pt x="0" y="2"/>
                  </a:lnTo>
                  <a:lnTo>
                    <a:pt x="0" y="2"/>
                  </a:lnTo>
                  <a:lnTo>
                    <a:pt x="0" y="2"/>
                  </a:lnTo>
                  <a:lnTo>
                    <a:pt x="0" y="2"/>
                  </a:lnTo>
                  <a:lnTo>
                    <a:pt x="2" y="0"/>
                  </a:lnTo>
                  <a:lnTo>
                    <a:pt x="4" y="0"/>
                  </a:lnTo>
                  <a:lnTo>
                    <a:pt x="10" y="2"/>
                  </a:lnTo>
                  <a:lnTo>
                    <a:pt x="10" y="2"/>
                  </a:lnTo>
                  <a:lnTo>
                    <a:pt x="8" y="2"/>
                  </a:lnTo>
                  <a:lnTo>
                    <a:pt x="8" y="2"/>
                  </a:lnTo>
                  <a:lnTo>
                    <a:pt x="4"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2" name="Freeform 359"/>
            <p:cNvSpPr>
              <a:spLocks/>
            </p:cNvSpPr>
            <p:nvPr/>
          </p:nvSpPr>
          <p:spPr bwMode="auto">
            <a:xfrm>
              <a:off x="4984750" y="3511550"/>
              <a:ext cx="120650" cy="34925"/>
            </a:xfrm>
            <a:custGeom>
              <a:avLst/>
              <a:gdLst>
                <a:gd name="T0" fmla="*/ 40 w 76"/>
                <a:gd name="T1" fmla="*/ 16 h 22"/>
                <a:gd name="T2" fmla="*/ 40 w 76"/>
                <a:gd name="T3" fmla="*/ 16 h 22"/>
                <a:gd name="T4" fmla="*/ 44 w 76"/>
                <a:gd name="T5" fmla="*/ 20 h 22"/>
                <a:gd name="T6" fmla="*/ 46 w 76"/>
                <a:gd name="T7" fmla="*/ 20 h 22"/>
                <a:gd name="T8" fmla="*/ 48 w 76"/>
                <a:gd name="T9" fmla="*/ 18 h 22"/>
                <a:gd name="T10" fmla="*/ 50 w 76"/>
                <a:gd name="T11" fmla="*/ 20 h 22"/>
                <a:gd name="T12" fmla="*/ 50 w 76"/>
                <a:gd name="T13" fmla="*/ 20 h 22"/>
                <a:gd name="T14" fmla="*/ 60 w 76"/>
                <a:gd name="T15" fmla="*/ 22 h 22"/>
                <a:gd name="T16" fmla="*/ 62 w 76"/>
                <a:gd name="T17" fmla="*/ 22 h 22"/>
                <a:gd name="T18" fmla="*/ 62 w 76"/>
                <a:gd name="T19" fmla="*/ 18 h 22"/>
                <a:gd name="T20" fmla="*/ 62 w 76"/>
                <a:gd name="T21" fmla="*/ 18 h 22"/>
                <a:gd name="T22" fmla="*/ 62 w 76"/>
                <a:gd name="T23" fmla="*/ 14 h 22"/>
                <a:gd name="T24" fmla="*/ 64 w 76"/>
                <a:gd name="T25" fmla="*/ 10 h 22"/>
                <a:gd name="T26" fmla="*/ 68 w 76"/>
                <a:gd name="T27" fmla="*/ 8 h 22"/>
                <a:gd name="T28" fmla="*/ 72 w 76"/>
                <a:gd name="T29" fmla="*/ 4 h 22"/>
                <a:gd name="T30" fmla="*/ 76 w 76"/>
                <a:gd name="T31" fmla="*/ 2 h 22"/>
                <a:gd name="T32" fmla="*/ 76 w 76"/>
                <a:gd name="T33" fmla="*/ 2 h 22"/>
                <a:gd name="T34" fmla="*/ 76 w 76"/>
                <a:gd name="T35" fmla="*/ 0 h 22"/>
                <a:gd name="T36" fmla="*/ 76 w 76"/>
                <a:gd name="T37" fmla="*/ 0 h 22"/>
                <a:gd name="T38" fmla="*/ 76 w 76"/>
                <a:gd name="T39" fmla="*/ 0 h 22"/>
                <a:gd name="T40" fmla="*/ 76 w 76"/>
                <a:gd name="T41" fmla="*/ 0 h 22"/>
                <a:gd name="T42" fmla="*/ 72 w 76"/>
                <a:gd name="T43" fmla="*/ 4 h 22"/>
                <a:gd name="T44" fmla="*/ 68 w 76"/>
                <a:gd name="T45" fmla="*/ 6 h 22"/>
                <a:gd name="T46" fmla="*/ 64 w 76"/>
                <a:gd name="T47" fmla="*/ 10 h 22"/>
                <a:gd name="T48" fmla="*/ 62 w 76"/>
                <a:gd name="T49" fmla="*/ 14 h 22"/>
                <a:gd name="T50" fmla="*/ 62 w 76"/>
                <a:gd name="T51" fmla="*/ 18 h 22"/>
                <a:gd name="T52" fmla="*/ 62 w 76"/>
                <a:gd name="T53" fmla="*/ 18 h 22"/>
                <a:gd name="T54" fmla="*/ 62 w 76"/>
                <a:gd name="T55" fmla="*/ 22 h 22"/>
                <a:gd name="T56" fmla="*/ 60 w 76"/>
                <a:gd name="T57" fmla="*/ 22 h 22"/>
                <a:gd name="T58" fmla="*/ 50 w 76"/>
                <a:gd name="T59" fmla="*/ 18 h 22"/>
                <a:gd name="T60" fmla="*/ 50 w 76"/>
                <a:gd name="T61" fmla="*/ 18 h 22"/>
                <a:gd name="T62" fmla="*/ 48 w 76"/>
                <a:gd name="T63" fmla="*/ 18 h 22"/>
                <a:gd name="T64" fmla="*/ 46 w 76"/>
                <a:gd name="T65" fmla="*/ 20 h 22"/>
                <a:gd name="T66" fmla="*/ 44 w 76"/>
                <a:gd name="T67" fmla="*/ 20 h 22"/>
                <a:gd name="T68" fmla="*/ 40 w 76"/>
                <a:gd name="T69" fmla="*/ 14 h 22"/>
                <a:gd name="T70" fmla="*/ 40 w 76"/>
                <a:gd name="T71" fmla="*/ 14 h 22"/>
                <a:gd name="T72" fmla="*/ 36 w 76"/>
                <a:gd name="T73" fmla="*/ 12 h 22"/>
                <a:gd name="T74" fmla="*/ 32 w 76"/>
                <a:gd name="T75" fmla="*/ 14 h 22"/>
                <a:gd name="T76" fmla="*/ 24 w 76"/>
                <a:gd name="T77" fmla="*/ 18 h 22"/>
                <a:gd name="T78" fmla="*/ 14 w 76"/>
                <a:gd name="T79" fmla="*/ 20 h 22"/>
                <a:gd name="T80" fmla="*/ 0 w 76"/>
                <a:gd name="T81" fmla="*/ 20 h 22"/>
                <a:gd name="T82" fmla="*/ 0 w 76"/>
                <a:gd name="T83" fmla="*/ 20 h 22"/>
                <a:gd name="T84" fmla="*/ 0 w 76"/>
                <a:gd name="T85" fmla="*/ 20 h 22"/>
                <a:gd name="T86" fmla="*/ 0 w 76"/>
                <a:gd name="T87" fmla="*/ 20 h 22"/>
                <a:gd name="T88" fmla="*/ 14 w 76"/>
                <a:gd name="T89" fmla="*/ 20 h 22"/>
                <a:gd name="T90" fmla="*/ 24 w 76"/>
                <a:gd name="T91" fmla="*/ 20 h 22"/>
                <a:gd name="T92" fmla="*/ 34 w 76"/>
                <a:gd name="T93" fmla="*/ 16 h 22"/>
                <a:gd name="T94" fmla="*/ 36 w 76"/>
                <a:gd name="T95" fmla="*/ 14 h 22"/>
                <a:gd name="T96" fmla="*/ 40 w 76"/>
                <a:gd name="T97" fmla="*/ 16 h 22"/>
                <a:gd name="T98" fmla="*/ 40 w 76"/>
                <a:gd name="T9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22">
                  <a:moveTo>
                    <a:pt x="40" y="16"/>
                  </a:moveTo>
                  <a:lnTo>
                    <a:pt x="40" y="16"/>
                  </a:lnTo>
                  <a:lnTo>
                    <a:pt x="44" y="20"/>
                  </a:lnTo>
                  <a:lnTo>
                    <a:pt x="46" y="20"/>
                  </a:lnTo>
                  <a:lnTo>
                    <a:pt x="48" y="18"/>
                  </a:lnTo>
                  <a:lnTo>
                    <a:pt x="50" y="20"/>
                  </a:lnTo>
                  <a:lnTo>
                    <a:pt x="50" y="20"/>
                  </a:lnTo>
                  <a:lnTo>
                    <a:pt x="60" y="22"/>
                  </a:lnTo>
                  <a:lnTo>
                    <a:pt x="62" y="22"/>
                  </a:lnTo>
                  <a:lnTo>
                    <a:pt x="62" y="18"/>
                  </a:lnTo>
                  <a:lnTo>
                    <a:pt x="62" y="18"/>
                  </a:lnTo>
                  <a:lnTo>
                    <a:pt x="62" y="14"/>
                  </a:lnTo>
                  <a:lnTo>
                    <a:pt x="64" y="10"/>
                  </a:lnTo>
                  <a:lnTo>
                    <a:pt x="68" y="8"/>
                  </a:lnTo>
                  <a:lnTo>
                    <a:pt x="72" y="4"/>
                  </a:lnTo>
                  <a:lnTo>
                    <a:pt x="76" y="2"/>
                  </a:lnTo>
                  <a:lnTo>
                    <a:pt x="76" y="2"/>
                  </a:lnTo>
                  <a:lnTo>
                    <a:pt x="76" y="0"/>
                  </a:lnTo>
                  <a:lnTo>
                    <a:pt x="76" y="0"/>
                  </a:lnTo>
                  <a:lnTo>
                    <a:pt x="76" y="0"/>
                  </a:lnTo>
                  <a:lnTo>
                    <a:pt x="76" y="0"/>
                  </a:lnTo>
                  <a:lnTo>
                    <a:pt x="72" y="4"/>
                  </a:lnTo>
                  <a:lnTo>
                    <a:pt x="68" y="6"/>
                  </a:lnTo>
                  <a:lnTo>
                    <a:pt x="64" y="10"/>
                  </a:lnTo>
                  <a:lnTo>
                    <a:pt x="62" y="14"/>
                  </a:lnTo>
                  <a:lnTo>
                    <a:pt x="62" y="18"/>
                  </a:lnTo>
                  <a:lnTo>
                    <a:pt x="62" y="18"/>
                  </a:lnTo>
                  <a:lnTo>
                    <a:pt x="62" y="22"/>
                  </a:lnTo>
                  <a:lnTo>
                    <a:pt x="60" y="22"/>
                  </a:lnTo>
                  <a:lnTo>
                    <a:pt x="50" y="18"/>
                  </a:lnTo>
                  <a:lnTo>
                    <a:pt x="50" y="18"/>
                  </a:lnTo>
                  <a:lnTo>
                    <a:pt x="48" y="18"/>
                  </a:lnTo>
                  <a:lnTo>
                    <a:pt x="46" y="20"/>
                  </a:lnTo>
                  <a:lnTo>
                    <a:pt x="44" y="20"/>
                  </a:lnTo>
                  <a:lnTo>
                    <a:pt x="40" y="14"/>
                  </a:lnTo>
                  <a:lnTo>
                    <a:pt x="40" y="14"/>
                  </a:lnTo>
                  <a:lnTo>
                    <a:pt x="36" y="12"/>
                  </a:lnTo>
                  <a:lnTo>
                    <a:pt x="32" y="14"/>
                  </a:lnTo>
                  <a:lnTo>
                    <a:pt x="24" y="18"/>
                  </a:lnTo>
                  <a:lnTo>
                    <a:pt x="14" y="20"/>
                  </a:lnTo>
                  <a:lnTo>
                    <a:pt x="0" y="20"/>
                  </a:lnTo>
                  <a:lnTo>
                    <a:pt x="0" y="20"/>
                  </a:lnTo>
                  <a:lnTo>
                    <a:pt x="0" y="20"/>
                  </a:lnTo>
                  <a:lnTo>
                    <a:pt x="0" y="20"/>
                  </a:lnTo>
                  <a:lnTo>
                    <a:pt x="14" y="20"/>
                  </a:lnTo>
                  <a:lnTo>
                    <a:pt x="24" y="20"/>
                  </a:lnTo>
                  <a:lnTo>
                    <a:pt x="34" y="16"/>
                  </a:lnTo>
                  <a:lnTo>
                    <a:pt x="36" y="14"/>
                  </a:lnTo>
                  <a:lnTo>
                    <a:pt x="40" y="16"/>
                  </a:lnTo>
                  <a:lnTo>
                    <a:pt x="40"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3" name="Freeform 360"/>
            <p:cNvSpPr>
              <a:spLocks/>
            </p:cNvSpPr>
            <p:nvPr/>
          </p:nvSpPr>
          <p:spPr bwMode="auto">
            <a:xfrm>
              <a:off x="5099050" y="3470275"/>
              <a:ext cx="34925" cy="22225"/>
            </a:xfrm>
            <a:custGeom>
              <a:avLst/>
              <a:gdLst>
                <a:gd name="T0" fmla="*/ 0 w 22"/>
                <a:gd name="T1" fmla="*/ 12 h 14"/>
                <a:gd name="T2" fmla="*/ 0 w 22"/>
                <a:gd name="T3" fmla="*/ 12 h 14"/>
                <a:gd name="T4" fmla="*/ 0 w 22"/>
                <a:gd name="T5" fmla="*/ 14 h 14"/>
                <a:gd name="T6" fmla="*/ 0 w 22"/>
                <a:gd name="T7" fmla="*/ 14 h 14"/>
                <a:gd name="T8" fmla="*/ 0 w 22"/>
                <a:gd name="T9" fmla="*/ 12 h 14"/>
                <a:gd name="T10" fmla="*/ 0 w 22"/>
                <a:gd name="T11" fmla="*/ 12 h 14"/>
                <a:gd name="T12" fmla="*/ 4 w 22"/>
                <a:gd name="T13" fmla="*/ 10 h 14"/>
                <a:gd name="T14" fmla="*/ 12 w 22"/>
                <a:gd name="T15" fmla="*/ 6 h 14"/>
                <a:gd name="T16" fmla="*/ 18 w 22"/>
                <a:gd name="T17" fmla="*/ 4 h 14"/>
                <a:gd name="T18" fmla="*/ 22 w 22"/>
                <a:gd name="T19" fmla="*/ 2 h 14"/>
                <a:gd name="T20" fmla="*/ 22 w 22"/>
                <a:gd name="T21" fmla="*/ 2 h 14"/>
                <a:gd name="T22" fmla="*/ 22 w 22"/>
                <a:gd name="T23" fmla="*/ 0 h 14"/>
                <a:gd name="T24" fmla="*/ 22 w 22"/>
                <a:gd name="T25" fmla="*/ 0 h 14"/>
                <a:gd name="T26" fmla="*/ 22 w 22"/>
                <a:gd name="T27" fmla="*/ 2 h 14"/>
                <a:gd name="T28" fmla="*/ 22 w 22"/>
                <a:gd name="T29" fmla="*/ 2 h 14"/>
                <a:gd name="T30" fmla="*/ 18 w 22"/>
                <a:gd name="T31" fmla="*/ 4 h 14"/>
                <a:gd name="T32" fmla="*/ 12 w 22"/>
                <a:gd name="T33" fmla="*/ 6 h 14"/>
                <a:gd name="T34" fmla="*/ 4 w 22"/>
                <a:gd name="T35" fmla="*/ 8 h 14"/>
                <a:gd name="T36" fmla="*/ 0 w 22"/>
                <a:gd name="T37" fmla="*/ 12 h 14"/>
                <a:gd name="T38" fmla="*/ 0 w 22"/>
                <a:gd name="T3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4">
                  <a:moveTo>
                    <a:pt x="0" y="12"/>
                  </a:moveTo>
                  <a:lnTo>
                    <a:pt x="0" y="12"/>
                  </a:lnTo>
                  <a:lnTo>
                    <a:pt x="0" y="14"/>
                  </a:lnTo>
                  <a:lnTo>
                    <a:pt x="0" y="14"/>
                  </a:lnTo>
                  <a:lnTo>
                    <a:pt x="0" y="12"/>
                  </a:lnTo>
                  <a:lnTo>
                    <a:pt x="0" y="12"/>
                  </a:lnTo>
                  <a:lnTo>
                    <a:pt x="4" y="10"/>
                  </a:lnTo>
                  <a:lnTo>
                    <a:pt x="12" y="6"/>
                  </a:lnTo>
                  <a:lnTo>
                    <a:pt x="18" y="4"/>
                  </a:lnTo>
                  <a:lnTo>
                    <a:pt x="22" y="2"/>
                  </a:lnTo>
                  <a:lnTo>
                    <a:pt x="22" y="2"/>
                  </a:lnTo>
                  <a:lnTo>
                    <a:pt x="22" y="0"/>
                  </a:lnTo>
                  <a:lnTo>
                    <a:pt x="22" y="0"/>
                  </a:lnTo>
                  <a:lnTo>
                    <a:pt x="22" y="2"/>
                  </a:lnTo>
                  <a:lnTo>
                    <a:pt x="22" y="2"/>
                  </a:lnTo>
                  <a:lnTo>
                    <a:pt x="18" y="4"/>
                  </a:lnTo>
                  <a:lnTo>
                    <a:pt x="12" y="6"/>
                  </a:lnTo>
                  <a:lnTo>
                    <a:pt x="4" y="8"/>
                  </a:lnTo>
                  <a:lnTo>
                    <a:pt x="0" y="12"/>
                  </a:lnTo>
                  <a:lnTo>
                    <a:pt x="0" y="1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4" name="Freeform 361"/>
            <p:cNvSpPr>
              <a:spLocks/>
            </p:cNvSpPr>
            <p:nvPr/>
          </p:nvSpPr>
          <p:spPr bwMode="auto">
            <a:xfrm>
              <a:off x="5146675" y="3463925"/>
              <a:ext cx="3175" cy="0"/>
            </a:xfrm>
            <a:custGeom>
              <a:avLst/>
              <a:gdLst>
                <a:gd name="T0" fmla="*/ 2 w 2"/>
                <a:gd name="T1" fmla="*/ 2 w 2"/>
                <a:gd name="T2" fmla="*/ 2 w 2"/>
                <a:gd name="T3" fmla="*/ 2 w 2"/>
                <a:gd name="T4" fmla="*/ 0 w 2"/>
                <a:gd name="T5" fmla="*/ 0 w 2"/>
                <a:gd name="T6" fmla="*/ 0 w 2"/>
                <a:gd name="T7" fmla="*/ 0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2" y="0"/>
                  </a:lnTo>
                  <a:lnTo>
                    <a:pt x="0" y="0"/>
                  </a:lnTo>
                  <a:lnTo>
                    <a:pt x="0" y="0"/>
                  </a:lnTo>
                  <a:lnTo>
                    <a:pt x="0" y="0"/>
                  </a:lnTo>
                  <a:lnTo>
                    <a:pt x="0" y="0"/>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5" name="Freeform 362"/>
            <p:cNvSpPr>
              <a:spLocks/>
            </p:cNvSpPr>
            <p:nvPr/>
          </p:nvSpPr>
          <p:spPr bwMode="auto">
            <a:xfrm>
              <a:off x="5210175" y="3736975"/>
              <a:ext cx="44450" cy="31750"/>
            </a:xfrm>
            <a:custGeom>
              <a:avLst/>
              <a:gdLst>
                <a:gd name="T0" fmla="*/ 28 w 28"/>
                <a:gd name="T1" fmla="*/ 20 h 20"/>
                <a:gd name="T2" fmla="*/ 28 w 28"/>
                <a:gd name="T3" fmla="*/ 20 h 20"/>
                <a:gd name="T4" fmla="*/ 28 w 28"/>
                <a:gd name="T5" fmla="*/ 20 h 20"/>
                <a:gd name="T6" fmla="*/ 28 w 28"/>
                <a:gd name="T7" fmla="*/ 20 h 20"/>
                <a:gd name="T8" fmla="*/ 22 w 28"/>
                <a:gd name="T9" fmla="*/ 16 h 20"/>
                <a:gd name="T10" fmla="*/ 18 w 28"/>
                <a:gd name="T11" fmla="*/ 12 h 20"/>
                <a:gd name="T12" fmla="*/ 12 w 28"/>
                <a:gd name="T13" fmla="*/ 8 h 20"/>
                <a:gd name="T14" fmla="*/ 8 w 28"/>
                <a:gd name="T15" fmla="*/ 6 h 20"/>
                <a:gd name="T16" fmla="*/ 8 w 28"/>
                <a:gd name="T17" fmla="*/ 6 h 20"/>
                <a:gd name="T18" fmla="*/ 4 w 28"/>
                <a:gd name="T19" fmla="*/ 2 h 20"/>
                <a:gd name="T20" fmla="*/ 0 w 28"/>
                <a:gd name="T21" fmla="*/ 0 h 20"/>
                <a:gd name="T22" fmla="*/ 0 w 28"/>
                <a:gd name="T23" fmla="*/ 0 h 20"/>
                <a:gd name="T24" fmla="*/ 4 w 28"/>
                <a:gd name="T25" fmla="*/ 2 h 20"/>
                <a:gd name="T26" fmla="*/ 6 w 28"/>
                <a:gd name="T27" fmla="*/ 4 h 20"/>
                <a:gd name="T28" fmla="*/ 10 w 28"/>
                <a:gd name="T29" fmla="*/ 6 h 20"/>
                <a:gd name="T30" fmla="*/ 10 w 28"/>
                <a:gd name="T31" fmla="*/ 6 h 20"/>
                <a:gd name="T32" fmla="*/ 12 w 28"/>
                <a:gd name="T33" fmla="*/ 10 h 20"/>
                <a:gd name="T34" fmla="*/ 18 w 28"/>
                <a:gd name="T35" fmla="*/ 12 h 20"/>
                <a:gd name="T36" fmla="*/ 22 w 28"/>
                <a:gd name="T37" fmla="*/ 16 h 20"/>
                <a:gd name="T38" fmla="*/ 28 w 28"/>
                <a:gd name="T39" fmla="*/ 20 h 20"/>
                <a:gd name="T40" fmla="*/ 28 w 28"/>
                <a:gd name="T41" fmla="*/ 20 h 20"/>
                <a:gd name="T42" fmla="*/ 28 w 28"/>
                <a:gd name="T43" fmla="*/ 20 h 20"/>
                <a:gd name="T44" fmla="*/ 28 w 28"/>
                <a:gd name="T45" fmla="*/ 20 h 20"/>
                <a:gd name="T46" fmla="*/ 28 w 28"/>
                <a:gd name="T47" fmla="*/ 20 h 20"/>
                <a:gd name="T48" fmla="*/ 28 w 28"/>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0">
                  <a:moveTo>
                    <a:pt x="28" y="20"/>
                  </a:moveTo>
                  <a:lnTo>
                    <a:pt x="28" y="20"/>
                  </a:lnTo>
                  <a:lnTo>
                    <a:pt x="28" y="20"/>
                  </a:lnTo>
                  <a:lnTo>
                    <a:pt x="28" y="20"/>
                  </a:lnTo>
                  <a:lnTo>
                    <a:pt x="22" y="16"/>
                  </a:lnTo>
                  <a:lnTo>
                    <a:pt x="18" y="12"/>
                  </a:lnTo>
                  <a:lnTo>
                    <a:pt x="12" y="8"/>
                  </a:lnTo>
                  <a:lnTo>
                    <a:pt x="8" y="6"/>
                  </a:lnTo>
                  <a:lnTo>
                    <a:pt x="8" y="6"/>
                  </a:lnTo>
                  <a:lnTo>
                    <a:pt x="4" y="2"/>
                  </a:lnTo>
                  <a:lnTo>
                    <a:pt x="0" y="0"/>
                  </a:lnTo>
                  <a:lnTo>
                    <a:pt x="0" y="0"/>
                  </a:lnTo>
                  <a:lnTo>
                    <a:pt x="4" y="2"/>
                  </a:lnTo>
                  <a:lnTo>
                    <a:pt x="6" y="4"/>
                  </a:lnTo>
                  <a:lnTo>
                    <a:pt x="10" y="6"/>
                  </a:lnTo>
                  <a:lnTo>
                    <a:pt x="10" y="6"/>
                  </a:lnTo>
                  <a:lnTo>
                    <a:pt x="12" y="10"/>
                  </a:lnTo>
                  <a:lnTo>
                    <a:pt x="18" y="12"/>
                  </a:lnTo>
                  <a:lnTo>
                    <a:pt x="22" y="16"/>
                  </a:lnTo>
                  <a:lnTo>
                    <a:pt x="28" y="20"/>
                  </a:lnTo>
                  <a:lnTo>
                    <a:pt x="28" y="20"/>
                  </a:lnTo>
                  <a:lnTo>
                    <a:pt x="28" y="20"/>
                  </a:lnTo>
                  <a:lnTo>
                    <a:pt x="28" y="20"/>
                  </a:lnTo>
                  <a:lnTo>
                    <a:pt x="28" y="20"/>
                  </a:lnTo>
                  <a:lnTo>
                    <a:pt x="28" y="2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6" name="Freeform 363"/>
            <p:cNvSpPr>
              <a:spLocks/>
            </p:cNvSpPr>
            <p:nvPr/>
          </p:nvSpPr>
          <p:spPr bwMode="auto">
            <a:xfrm>
              <a:off x="5162550" y="3676650"/>
              <a:ext cx="22225" cy="19050"/>
            </a:xfrm>
            <a:custGeom>
              <a:avLst/>
              <a:gdLst>
                <a:gd name="T0" fmla="*/ 10 w 14"/>
                <a:gd name="T1" fmla="*/ 10 h 12"/>
                <a:gd name="T2" fmla="*/ 10 w 14"/>
                <a:gd name="T3" fmla="*/ 10 h 12"/>
                <a:gd name="T4" fmla="*/ 6 w 14"/>
                <a:gd name="T5" fmla="*/ 6 h 12"/>
                <a:gd name="T6" fmla="*/ 0 w 14"/>
                <a:gd name="T7" fmla="*/ 0 h 12"/>
                <a:gd name="T8" fmla="*/ 0 w 14"/>
                <a:gd name="T9" fmla="*/ 0 h 12"/>
                <a:gd name="T10" fmla="*/ 6 w 14"/>
                <a:gd name="T11" fmla="*/ 6 h 12"/>
                <a:gd name="T12" fmla="*/ 12 w 14"/>
                <a:gd name="T13" fmla="*/ 10 h 12"/>
                <a:gd name="T14" fmla="*/ 12 w 14"/>
                <a:gd name="T15" fmla="*/ 10 h 12"/>
                <a:gd name="T16" fmla="*/ 14 w 14"/>
                <a:gd name="T17" fmla="*/ 12 h 12"/>
                <a:gd name="T18" fmla="*/ 14 w 14"/>
                <a:gd name="T19" fmla="*/ 12 h 12"/>
                <a:gd name="T20" fmla="*/ 10 w 14"/>
                <a:gd name="T21" fmla="*/ 10 h 12"/>
                <a:gd name="T22" fmla="*/ 10 w 14"/>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0" y="10"/>
                  </a:moveTo>
                  <a:lnTo>
                    <a:pt x="10" y="10"/>
                  </a:lnTo>
                  <a:lnTo>
                    <a:pt x="6" y="6"/>
                  </a:lnTo>
                  <a:lnTo>
                    <a:pt x="0" y="0"/>
                  </a:lnTo>
                  <a:lnTo>
                    <a:pt x="0" y="0"/>
                  </a:lnTo>
                  <a:lnTo>
                    <a:pt x="6" y="6"/>
                  </a:lnTo>
                  <a:lnTo>
                    <a:pt x="12" y="10"/>
                  </a:lnTo>
                  <a:lnTo>
                    <a:pt x="12" y="10"/>
                  </a:lnTo>
                  <a:lnTo>
                    <a:pt x="14" y="12"/>
                  </a:lnTo>
                  <a:lnTo>
                    <a:pt x="14" y="12"/>
                  </a:lnTo>
                  <a:lnTo>
                    <a:pt x="10" y="10"/>
                  </a:lnTo>
                  <a:lnTo>
                    <a:pt x="10"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7" name="Freeform 364"/>
            <p:cNvSpPr>
              <a:spLocks/>
            </p:cNvSpPr>
            <p:nvPr/>
          </p:nvSpPr>
          <p:spPr bwMode="auto">
            <a:xfrm>
              <a:off x="5267325" y="3575050"/>
              <a:ext cx="3175" cy="9525"/>
            </a:xfrm>
            <a:custGeom>
              <a:avLst/>
              <a:gdLst>
                <a:gd name="T0" fmla="*/ 0 w 2"/>
                <a:gd name="T1" fmla="*/ 0 h 6"/>
                <a:gd name="T2" fmla="*/ 0 w 2"/>
                <a:gd name="T3" fmla="*/ 0 h 6"/>
                <a:gd name="T4" fmla="*/ 2 w 2"/>
                <a:gd name="T5" fmla="*/ 6 h 6"/>
                <a:gd name="T6" fmla="*/ 2 w 2"/>
                <a:gd name="T7" fmla="*/ 6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0"/>
                  </a:lnTo>
                  <a:lnTo>
                    <a:pt x="2" y="6"/>
                  </a:lnTo>
                  <a:lnTo>
                    <a:pt x="2" y="6"/>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8" name="Freeform 365"/>
            <p:cNvSpPr>
              <a:spLocks/>
            </p:cNvSpPr>
            <p:nvPr/>
          </p:nvSpPr>
          <p:spPr bwMode="auto">
            <a:xfrm>
              <a:off x="5124450" y="3565525"/>
              <a:ext cx="9525" cy="12700"/>
            </a:xfrm>
            <a:custGeom>
              <a:avLst/>
              <a:gdLst>
                <a:gd name="T0" fmla="*/ 6 w 6"/>
                <a:gd name="T1" fmla="*/ 8 h 8"/>
                <a:gd name="T2" fmla="*/ 6 w 6"/>
                <a:gd name="T3" fmla="*/ 8 h 8"/>
                <a:gd name="T4" fmla="*/ 2 w 6"/>
                <a:gd name="T5" fmla="*/ 4 h 8"/>
                <a:gd name="T6" fmla="*/ 2 w 6"/>
                <a:gd name="T7" fmla="*/ 4 h 8"/>
                <a:gd name="T8" fmla="*/ 0 w 6"/>
                <a:gd name="T9" fmla="*/ 0 h 8"/>
                <a:gd name="T10" fmla="*/ 0 w 6"/>
                <a:gd name="T11" fmla="*/ 0 h 8"/>
                <a:gd name="T12" fmla="*/ 2 w 6"/>
                <a:gd name="T13" fmla="*/ 4 h 8"/>
                <a:gd name="T14" fmla="*/ 2 w 6"/>
                <a:gd name="T15" fmla="*/ 4 h 8"/>
                <a:gd name="T16" fmla="*/ 6 w 6"/>
                <a:gd name="T17" fmla="*/ 8 h 8"/>
                <a:gd name="T18" fmla="*/ 6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6" y="8"/>
                  </a:moveTo>
                  <a:lnTo>
                    <a:pt x="6" y="8"/>
                  </a:lnTo>
                  <a:lnTo>
                    <a:pt x="2" y="4"/>
                  </a:lnTo>
                  <a:lnTo>
                    <a:pt x="2" y="4"/>
                  </a:lnTo>
                  <a:lnTo>
                    <a:pt x="0" y="0"/>
                  </a:lnTo>
                  <a:lnTo>
                    <a:pt x="0" y="0"/>
                  </a:lnTo>
                  <a:lnTo>
                    <a:pt x="2" y="4"/>
                  </a:lnTo>
                  <a:lnTo>
                    <a:pt x="2" y="4"/>
                  </a:lnTo>
                  <a:lnTo>
                    <a:pt x="6" y="8"/>
                  </a:lnTo>
                  <a:lnTo>
                    <a:pt x="6" y="8"/>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19" name="Freeform 366"/>
            <p:cNvSpPr>
              <a:spLocks/>
            </p:cNvSpPr>
            <p:nvPr/>
          </p:nvSpPr>
          <p:spPr bwMode="auto">
            <a:xfrm>
              <a:off x="5191125" y="3711575"/>
              <a:ext cx="19050" cy="15875"/>
            </a:xfrm>
            <a:custGeom>
              <a:avLst/>
              <a:gdLst>
                <a:gd name="T0" fmla="*/ 4 w 12"/>
                <a:gd name="T1" fmla="*/ 4 h 10"/>
                <a:gd name="T2" fmla="*/ 4 w 12"/>
                <a:gd name="T3" fmla="*/ 4 h 10"/>
                <a:gd name="T4" fmla="*/ 0 w 12"/>
                <a:gd name="T5" fmla="*/ 0 h 10"/>
                <a:gd name="T6" fmla="*/ 0 w 12"/>
                <a:gd name="T7" fmla="*/ 0 h 10"/>
                <a:gd name="T8" fmla="*/ 4 w 12"/>
                <a:gd name="T9" fmla="*/ 4 h 10"/>
                <a:gd name="T10" fmla="*/ 4 w 12"/>
                <a:gd name="T11" fmla="*/ 4 h 10"/>
                <a:gd name="T12" fmla="*/ 12 w 12"/>
                <a:gd name="T13" fmla="*/ 10 h 10"/>
                <a:gd name="T14" fmla="*/ 12 w 12"/>
                <a:gd name="T15" fmla="*/ 10 h 10"/>
                <a:gd name="T16" fmla="*/ 4 w 12"/>
                <a:gd name="T17" fmla="*/ 4 h 10"/>
                <a:gd name="T18" fmla="*/ 4 w 12"/>
                <a:gd name="T1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4" y="4"/>
                  </a:moveTo>
                  <a:lnTo>
                    <a:pt x="4" y="4"/>
                  </a:lnTo>
                  <a:lnTo>
                    <a:pt x="0" y="0"/>
                  </a:lnTo>
                  <a:lnTo>
                    <a:pt x="0" y="0"/>
                  </a:lnTo>
                  <a:lnTo>
                    <a:pt x="4" y="4"/>
                  </a:lnTo>
                  <a:lnTo>
                    <a:pt x="4" y="4"/>
                  </a:lnTo>
                  <a:lnTo>
                    <a:pt x="12" y="10"/>
                  </a:lnTo>
                  <a:lnTo>
                    <a:pt x="12" y="10"/>
                  </a:lnTo>
                  <a:lnTo>
                    <a:pt x="4" y="4"/>
                  </a:lnTo>
                  <a:lnTo>
                    <a:pt x="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0" name="Freeform 367"/>
            <p:cNvSpPr>
              <a:spLocks/>
            </p:cNvSpPr>
            <p:nvPr/>
          </p:nvSpPr>
          <p:spPr bwMode="auto">
            <a:xfrm>
              <a:off x="5127625" y="3641725"/>
              <a:ext cx="15875" cy="9525"/>
            </a:xfrm>
            <a:custGeom>
              <a:avLst/>
              <a:gdLst>
                <a:gd name="T0" fmla="*/ 2 w 10"/>
                <a:gd name="T1" fmla="*/ 0 h 6"/>
                <a:gd name="T2" fmla="*/ 2 w 10"/>
                <a:gd name="T3" fmla="*/ 0 h 6"/>
                <a:gd name="T4" fmla="*/ 0 w 10"/>
                <a:gd name="T5" fmla="*/ 0 h 6"/>
                <a:gd name="T6" fmla="*/ 0 w 10"/>
                <a:gd name="T7" fmla="*/ 0 h 6"/>
                <a:gd name="T8" fmla="*/ 2 w 10"/>
                <a:gd name="T9" fmla="*/ 0 h 6"/>
                <a:gd name="T10" fmla="*/ 2 w 10"/>
                <a:gd name="T11" fmla="*/ 0 h 6"/>
                <a:gd name="T12" fmla="*/ 10 w 10"/>
                <a:gd name="T13" fmla="*/ 6 h 6"/>
                <a:gd name="T14" fmla="*/ 10 w 10"/>
                <a:gd name="T15" fmla="*/ 6 h 6"/>
                <a:gd name="T16" fmla="*/ 6 w 10"/>
                <a:gd name="T17" fmla="*/ 2 h 6"/>
                <a:gd name="T18" fmla="*/ 2 w 10"/>
                <a:gd name="T19" fmla="*/ 0 h 6"/>
                <a:gd name="T20" fmla="*/ 2 w 10"/>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2" y="0"/>
                  </a:moveTo>
                  <a:lnTo>
                    <a:pt x="2" y="0"/>
                  </a:lnTo>
                  <a:lnTo>
                    <a:pt x="0" y="0"/>
                  </a:lnTo>
                  <a:lnTo>
                    <a:pt x="0" y="0"/>
                  </a:lnTo>
                  <a:lnTo>
                    <a:pt x="2" y="0"/>
                  </a:lnTo>
                  <a:lnTo>
                    <a:pt x="2" y="0"/>
                  </a:lnTo>
                  <a:lnTo>
                    <a:pt x="10" y="6"/>
                  </a:lnTo>
                  <a:lnTo>
                    <a:pt x="10" y="6"/>
                  </a:lnTo>
                  <a:lnTo>
                    <a:pt x="6" y="2"/>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1" name="Freeform 368"/>
            <p:cNvSpPr>
              <a:spLocks/>
            </p:cNvSpPr>
            <p:nvPr/>
          </p:nvSpPr>
          <p:spPr bwMode="auto">
            <a:xfrm>
              <a:off x="5127625" y="3629025"/>
              <a:ext cx="3175" cy="0"/>
            </a:xfrm>
            <a:custGeom>
              <a:avLst/>
              <a:gdLst>
                <a:gd name="T0" fmla="*/ 2 w 2"/>
                <a:gd name="T1" fmla="*/ 2 w 2"/>
                <a:gd name="T2" fmla="*/ 2 w 2"/>
                <a:gd name="T3" fmla="*/ 2 w 2"/>
                <a:gd name="T4" fmla="*/ 0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2" y="0"/>
                  </a:lnTo>
                  <a:lnTo>
                    <a:pt x="2" y="0"/>
                  </a:lnTo>
                  <a:lnTo>
                    <a:pt x="2" y="0"/>
                  </a:lnTo>
                  <a:lnTo>
                    <a:pt x="0" y="0"/>
                  </a:lnTo>
                  <a:lnTo>
                    <a:pt x="0" y="0"/>
                  </a:lnTo>
                  <a:lnTo>
                    <a:pt x="2" y="0"/>
                  </a:lnTo>
                  <a:lnTo>
                    <a:pt x="2"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2" name="Freeform 369"/>
            <p:cNvSpPr>
              <a:spLocks/>
            </p:cNvSpPr>
            <p:nvPr/>
          </p:nvSpPr>
          <p:spPr bwMode="auto">
            <a:xfrm>
              <a:off x="5108575" y="3597275"/>
              <a:ext cx="6350" cy="3175"/>
            </a:xfrm>
            <a:custGeom>
              <a:avLst/>
              <a:gdLst>
                <a:gd name="T0" fmla="*/ 0 w 4"/>
                <a:gd name="T1" fmla="*/ 0 h 2"/>
                <a:gd name="T2" fmla="*/ 0 w 4"/>
                <a:gd name="T3" fmla="*/ 0 h 2"/>
                <a:gd name="T4" fmla="*/ 2 w 4"/>
                <a:gd name="T5" fmla="*/ 2 h 2"/>
                <a:gd name="T6" fmla="*/ 2 w 4"/>
                <a:gd name="T7" fmla="*/ 2 h 2"/>
                <a:gd name="T8" fmla="*/ 4 w 4"/>
                <a:gd name="T9" fmla="*/ 2 h 2"/>
                <a:gd name="T10" fmla="*/ 4 w 4"/>
                <a:gd name="T11" fmla="*/ 2 h 2"/>
                <a:gd name="T12" fmla="*/ 2 w 4"/>
                <a:gd name="T13" fmla="*/ 2 h 2"/>
                <a:gd name="T14" fmla="*/ 2 w 4"/>
                <a:gd name="T15" fmla="*/ 2 h 2"/>
                <a:gd name="T16" fmla="*/ 0 w 4"/>
                <a:gd name="T17" fmla="*/ 0 h 2"/>
                <a:gd name="T18" fmla="*/ 0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0"/>
                  </a:lnTo>
                  <a:lnTo>
                    <a:pt x="2" y="2"/>
                  </a:lnTo>
                  <a:lnTo>
                    <a:pt x="2" y="2"/>
                  </a:lnTo>
                  <a:lnTo>
                    <a:pt x="4" y="2"/>
                  </a:lnTo>
                  <a:lnTo>
                    <a:pt x="4" y="2"/>
                  </a:lnTo>
                  <a:lnTo>
                    <a:pt x="2" y="2"/>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3" name="Freeform 370"/>
            <p:cNvSpPr>
              <a:spLocks/>
            </p:cNvSpPr>
            <p:nvPr/>
          </p:nvSpPr>
          <p:spPr bwMode="auto">
            <a:xfrm>
              <a:off x="5254625" y="3768725"/>
              <a:ext cx="15875" cy="12700"/>
            </a:xfrm>
            <a:custGeom>
              <a:avLst/>
              <a:gdLst>
                <a:gd name="T0" fmla="*/ 0 w 10"/>
                <a:gd name="T1" fmla="*/ 0 h 8"/>
                <a:gd name="T2" fmla="*/ 0 w 10"/>
                <a:gd name="T3" fmla="*/ 0 h 8"/>
                <a:gd name="T4" fmla="*/ 0 w 10"/>
                <a:gd name="T5" fmla="*/ 0 h 8"/>
                <a:gd name="T6" fmla="*/ 0 w 10"/>
                <a:gd name="T7" fmla="*/ 0 h 8"/>
                <a:gd name="T8" fmla="*/ 2 w 10"/>
                <a:gd name="T9" fmla="*/ 2 h 8"/>
                <a:gd name="T10" fmla="*/ 6 w 10"/>
                <a:gd name="T11" fmla="*/ 4 h 8"/>
                <a:gd name="T12" fmla="*/ 10 w 10"/>
                <a:gd name="T13" fmla="*/ 6 h 8"/>
                <a:gd name="T14" fmla="*/ 10 w 10"/>
                <a:gd name="T15" fmla="*/ 6 h 8"/>
                <a:gd name="T16" fmla="*/ 10 w 10"/>
                <a:gd name="T17" fmla="*/ 8 h 8"/>
                <a:gd name="T18" fmla="*/ 10 w 10"/>
                <a:gd name="T19" fmla="*/ 8 h 8"/>
                <a:gd name="T20" fmla="*/ 10 w 10"/>
                <a:gd name="T21" fmla="*/ 6 h 8"/>
                <a:gd name="T22" fmla="*/ 10 w 10"/>
                <a:gd name="T23" fmla="*/ 4 h 8"/>
                <a:gd name="T24" fmla="*/ 6 w 10"/>
                <a:gd name="T25" fmla="*/ 4 h 8"/>
                <a:gd name="T26" fmla="*/ 2 w 10"/>
                <a:gd name="T27" fmla="*/ 2 h 8"/>
                <a:gd name="T28" fmla="*/ 0 w 10"/>
                <a:gd name="T29" fmla="*/ 0 h 8"/>
                <a:gd name="T30" fmla="*/ 0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0" y="0"/>
                  </a:moveTo>
                  <a:lnTo>
                    <a:pt x="0" y="0"/>
                  </a:lnTo>
                  <a:lnTo>
                    <a:pt x="0" y="0"/>
                  </a:lnTo>
                  <a:lnTo>
                    <a:pt x="0" y="0"/>
                  </a:lnTo>
                  <a:lnTo>
                    <a:pt x="2" y="2"/>
                  </a:lnTo>
                  <a:lnTo>
                    <a:pt x="6" y="4"/>
                  </a:lnTo>
                  <a:lnTo>
                    <a:pt x="10" y="6"/>
                  </a:lnTo>
                  <a:lnTo>
                    <a:pt x="10" y="6"/>
                  </a:lnTo>
                  <a:lnTo>
                    <a:pt x="10" y="8"/>
                  </a:lnTo>
                  <a:lnTo>
                    <a:pt x="10" y="8"/>
                  </a:lnTo>
                  <a:lnTo>
                    <a:pt x="10" y="6"/>
                  </a:lnTo>
                  <a:lnTo>
                    <a:pt x="10" y="4"/>
                  </a:lnTo>
                  <a:lnTo>
                    <a:pt x="6" y="4"/>
                  </a:lnTo>
                  <a:lnTo>
                    <a:pt x="2" y="2"/>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4" name="Freeform 371"/>
            <p:cNvSpPr>
              <a:spLocks/>
            </p:cNvSpPr>
            <p:nvPr/>
          </p:nvSpPr>
          <p:spPr bwMode="auto">
            <a:xfrm>
              <a:off x="5254625" y="3768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5" name="Freeform 372"/>
            <p:cNvSpPr>
              <a:spLocks/>
            </p:cNvSpPr>
            <p:nvPr/>
          </p:nvSpPr>
          <p:spPr bwMode="auto">
            <a:xfrm>
              <a:off x="5140325" y="3717925"/>
              <a:ext cx="38100" cy="9525"/>
            </a:xfrm>
            <a:custGeom>
              <a:avLst/>
              <a:gdLst>
                <a:gd name="T0" fmla="*/ 8 w 24"/>
                <a:gd name="T1" fmla="*/ 4 h 6"/>
                <a:gd name="T2" fmla="*/ 8 w 24"/>
                <a:gd name="T3" fmla="*/ 4 h 6"/>
                <a:gd name="T4" fmla="*/ 22 w 24"/>
                <a:gd name="T5" fmla="*/ 6 h 6"/>
                <a:gd name="T6" fmla="*/ 24 w 24"/>
                <a:gd name="T7" fmla="*/ 4 h 6"/>
                <a:gd name="T8" fmla="*/ 22 w 24"/>
                <a:gd name="T9" fmla="*/ 2 h 6"/>
                <a:gd name="T10" fmla="*/ 22 w 24"/>
                <a:gd name="T11" fmla="*/ 2 h 6"/>
                <a:gd name="T12" fmla="*/ 14 w 24"/>
                <a:gd name="T13" fmla="*/ 0 h 6"/>
                <a:gd name="T14" fmla="*/ 4 w 24"/>
                <a:gd name="T15" fmla="*/ 0 h 6"/>
                <a:gd name="T16" fmla="*/ 4 w 24"/>
                <a:gd name="T17" fmla="*/ 0 h 6"/>
                <a:gd name="T18" fmla="*/ 0 w 24"/>
                <a:gd name="T19" fmla="*/ 2 h 6"/>
                <a:gd name="T20" fmla="*/ 8 w 24"/>
                <a:gd name="T21" fmla="*/ 4 h 6"/>
                <a:gd name="T22" fmla="*/ 8 w 24"/>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
                  <a:moveTo>
                    <a:pt x="8" y="4"/>
                  </a:moveTo>
                  <a:lnTo>
                    <a:pt x="8" y="4"/>
                  </a:lnTo>
                  <a:lnTo>
                    <a:pt x="22" y="6"/>
                  </a:lnTo>
                  <a:lnTo>
                    <a:pt x="24" y="4"/>
                  </a:lnTo>
                  <a:lnTo>
                    <a:pt x="22" y="2"/>
                  </a:lnTo>
                  <a:lnTo>
                    <a:pt x="22" y="2"/>
                  </a:lnTo>
                  <a:lnTo>
                    <a:pt x="14" y="0"/>
                  </a:lnTo>
                  <a:lnTo>
                    <a:pt x="4" y="0"/>
                  </a:lnTo>
                  <a:lnTo>
                    <a:pt x="4" y="0"/>
                  </a:lnTo>
                  <a:lnTo>
                    <a:pt x="0" y="2"/>
                  </a:lnTo>
                  <a:lnTo>
                    <a:pt x="8" y="4"/>
                  </a:lnTo>
                  <a:lnTo>
                    <a:pt x="8"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6" name="Freeform 373"/>
            <p:cNvSpPr>
              <a:spLocks/>
            </p:cNvSpPr>
            <p:nvPr/>
          </p:nvSpPr>
          <p:spPr bwMode="auto">
            <a:xfrm>
              <a:off x="5143500" y="3705225"/>
              <a:ext cx="22225" cy="6350"/>
            </a:xfrm>
            <a:custGeom>
              <a:avLst/>
              <a:gdLst>
                <a:gd name="T0" fmla="*/ 14 w 14"/>
                <a:gd name="T1" fmla="*/ 4 h 4"/>
                <a:gd name="T2" fmla="*/ 14 w 14"/>
                <a:gd name="T3" fmla="*/ 4 h 4"/>
                <a:gd name="T4" fmla="*/ 14 w 14"/>
                <a:gd name="T5" fmla="*/ 4 h 4"/>
                <a:gd name="T6" fmla="*/ 14 w 14"/>
                <a:gd name="T7" fmla="*/ 2 h 4"/>
                <a:gd name="T8" fmla="*/ 8 w 14"/>
                <a:gd name="T9" fmla="*/ 2 h 4"/>
                <a:gd name="T10" fmla="*/ 2 w 14"/>
                <a:gd name="T11" fmla="*/ 0 h 4"/>
                <a:gd name="T12" fmla="*/ 0 w 14"/>
                <a:gd name="T13" fmla="*/ 2 h 4"/>
                <a:gd name="T14" fmla="*/ 0 w 14"/>
                <a:gd name="T15" fmla="*/ 2 h 4"/>
                <a:gd name="T16" fmla="*/ 0 w 14"/>
                <a:gd name="T17" fmla="*/ 2 h 4"/>
                <a:gd name="T18" fmla="*/ 6 w 14"/>
                <a:gd name="T19" fmla="*/ 4 h 4"/>
                <a:gd name="T20" fmla="*/ 10 w 14"/>
                <a:gd name="T21" fmla="*/ 4 h 4"/>
                <a:gd name="T22" fmla="*/ 14 w 14"/>
                <a:gd name="T23" fmla="*/ 4 h 4"/>
                <a:gd name="T24" fmla="*/ 14 w 1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
                  <a:moveTo>
                    <a:pt x="14" y="4"/>
                  </a:moveTo>
                  <a:lnTo>
                    <a:pt x="14" y="4"/>
                  </a:lnTo>
                  <a:lnTo>
                    <a:pt x="14" y="4"/>
                  </a:lnTo>
                  <a:lnTo>
                    <a:pt x="14" y="2"/>
                  </a:lnTo>
                  <a:lnTo>
                    <a:pt x="8" y="2"/>
                  </a:lnTo>
                  <a:lnTo>
                    <a:pt x="2" y="0"/>
                  </a:lnTo>
                  <a:lnTo>
                    <a:pt x="0" y="2"/>
                  </a:lnTo>
                  <a:lnTo>
                    <a:pt x="0" y="2"/>
                  </a:lnTo>
                  <a:lnTo>
                    <a:pt x="0" y="2"/>
                  </a:lnTo>
                  <a:lnTo>
                    <a:pt x="6" y="4"/>
                  </a:lnTo>
                  <a:lnTo>
                    <a:pt x="10" y="4"/>
                  </a:lnTo>
                  <a:lnTo>
                    <a:pt x="14" y="4"/>
                  </a:lnTo>
                  <a:lnTo>
                    <a:pt x="14"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7" name="Freeform 374"/>
            <p:cNvSpPr>
              <a:spLocks/>
            </p:cNvSpPr>
            <p:nvPr/>
          </p:nvSpPr>
          <p:spPr bwMode="auto">
            <a:xfrm>
              <a:off x="5153025" y="3736975"/>
              <a:ext cx="28575" cy="6350"/>
            </a:xfrm>
            <a:custGeom>
              <a:avLst/>
              <a:gdLst>
                <a:gd name="T0" fmla="*/ 2 w 18"/>
                <a:gd name="T1" fmla="*/ 2 h 4"/>
                <a:gd name="T2" fmla="*/ 2 w 18"/>
                <a:gd name="T3" fmla="*/ 2 h 4"/>
                <a:gd name="T4" fmla="*/ 4 w 18"/>
                <a:gd name="T5" fmla="*/ 4 h 4"/>
                <a:gd name="T6" fmla="*/ 8 w 18"/>
                <a:gd name="T7" fmla="*/ 4 h 4"/>
                <a:gd name="T8" fmla="*/ 8 w 18"/>
                <a:gd name="T9" fmla="*/ 4 h 4"/>
                <a:gd name="T10" fmla="*/ 16 w 18"/>
                <a:gd name="T11" fmla="*/ 2 h 4"/>
                <a:gd name="T12" fmla="*/ 18 w 18"/>
                <a:gd name="T13" fmla="*/ 2 h 4"/>
                <a:gd name="T14" fmla="*/ 18 w 18"/>
                <a:gd name="T15" fmla="*/ 2 h 4"/>
                <a:gd name="T16" fmla="*/ 18 w 18"/>
                <a:gd name="T17" fmla="*/ 2 h 4"/>
                <a:gd name="T18" fmla="*/ 6 w 18"/>
                <a:gd name="T19" fmla="*/ 0 h 4"/>
                <a:gd name="T20" fmla="*/ 0 w 18"/>
                <a:gd name="T21" fmla="*/ 0 h 4"/>
                <a:gd name="T22" fmla="*/ 0 w 18"/>
                <a:gd name="T23" fmla="*/ 2 h 4"/>
                <a:gd name="T24" fmla="*/ 2 w 18"/>
                <a:gd name="T25" fmla="*/ 2 h 4"/>
                <a:gd name="T26" fmla="*/ 2 w 18"/>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
                  <a:moveTo>
                    <a:pt x="2" y="2"/>
                  </a:moveTo>
                  <a:lnTo>
                    <a:pt x="2" y="2"/>
                  </a:lnTo>
                  <a:lnTo>
                    <a:pt x="4" y="4"/>
                  </a:lnTo>
                  <a:lnTo>
                    <a:pt x="8" y="4"/>
                  </a:lnTo>
                  <a:lnTo>
                    <a:pt x="8" y="4"/>
                  </a:lnTo>
                  <a:lnTo>
                    <a:pt x="16" y="2"/>
                  </a:lnTo>
                  <a:lnTo>
                    <a:pt x="18" y="2"/>
                  </a:lnTo>
                  <a:lnTo>
                    <a:pt x="18" y="2"/>
                  </a:lnTo>
                  <a:lnTo>
                    <a:pt x="18" y="2"/>
                  </a:lnTo>
                  <a:lnTo>
                    <a:pt x="6" y="0"/>
                  </a:lnTo>
                  <a:lnTo>
                    <a:pt x="0" y="0"/>
                  </a:lnTo>
                  <a:lnTo>
                    <a:pt x="0" y="2"/>
                  </a:lnTo>
                  <a:lnTo>
                    <a:pt x="2" y="2"/>
                  </a:lnTo>
                  <a:lnTo>
                    <a:pt x="2" y="2"/>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8" name="Freeform 375"/>
            <p:cNvSpPr>
              <a:spLocks/>
            </p:cNvSpPr>
            <p:nvPr/>
          </p:nvSpPr>
          <p:spPr bwMode="auto">
            <a:xfrm>
              <a:off x="5035550" y="3565525"/>
              <a:ext cx="19050" cy="15875"/>
            </a:xfrm>
            <a:custGeom>
              <a:avLst/>
              <a:gdLst>
                <a:gd name="T0" fmla="*/ 12 w 12"/>
                <a:gd name="T1" fmla="*/ 10 h 10"/>
                <a:gd name="T2" fmla="*/ 12 w 12"/>
                <a:gd name="T3" fmla="*/ 10 h 10"/>
                <a:gd name="T4" fmla="*/ 10 w 12"/>
                <a:gd name="T5" fmla="*/ 6 h 10"/>
                <a:gd name="T6" fmla="*/ 10 w 12"/>
                <a:gd name="T7" fmla="*/ 6 h 10"/>
                <a:gd name="T8" fmla="*/ 6 w 12"/>
                <a:gd name="T9" fmla="*/ 2 h 10"/>
                <a:gd name="T10" fmla="*/ 4 w 12"/>
                <a:gd name="T11" fmla="*/ 0 h 10"/>
                <a:gd name="T12" fmla="*/ 2 w 12"/>
                <a:gd name="T13" fmla="*/ 0 h 10"/>
                <a:gd name="T14" fmla="*/ 2 w 12"/>
                <a:gd name="T15" fmla="*/ 0 h 10"/>
                <a:gd name="T16" fmla="*/ 0 w 12"/>
                <a:gd name="T17" fmla="*/ 0 h 10"/>
                <a:gd name="T18" fmla="*/ 0 w 12"/>
                <a:gd name="T19" fmla="*/ 0 h 10"/>
                <a:gd name="T20" fmla="*/ 0 w 12"/>
                <a:gd name="T21" fmla="*/ 4 h 10"/>
                <a:gd name="T22" fmla="*/ 0 w 12"/>
                <a:gd name="T23" fmla="*/ 4 h 10"/>
                <a:gd name="T24" fmla="*/ 0 w 12"/>
                <a:gd name="T25" fmla="*/ 6 h 10"/>
                <a:gd name="T26" fmla="*/ 2 w 12"/>
                <a:gd name="T27" fmla="*/ 8 h 10"/>
                <a:gd name="T28" fmla="*/ 8 w 12"/>
                <a:gd name="T29" fmla="*/ 10 h 10"/>
                <a:gd name="T30" fmla="*/ 12 w 12"/>
                <a:gd name="T31" fmla="*/ 10 h 10"/>
                <a:gd name="T32" fmla="*/ 12 w 12"/>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12" y="10"/>
                  </a:moveTo>
                  <a:lnTo>
                    <a:pt x="12" y="10"/>
                  </a:lnTo>
                  <a:lnTo>
                    <a:pt x="10" y="6"/>
                  </a:lnTo>
                  <a:lnTo>
                    <a:pt x="10" y="6"/>
                  </a:lnTo>
                  <a:lnTo>
                    <a:pt x="6" y="2"/>
                  </a:lnTo>
                  <a:lnTo>
                    <a:pt x="4" y="0"/>
                  </a:lnTo>
                  <a:lnTo>
                    <a:pt x="2" y="0"/>
                  </a:lnTo>
                  <a:lnTo>
                    <a:pt x="2" y="0"/>
                  </a:lnTo>
                  <a:lnTo>
                    <a:pt x="0" y="0"/>
                  </a:lnTo>
                  <a:lnTo>
                    <a:pt x="0" y="0"/>
                  </a:lnTo>
                  <a:lnTo>
                    <a:pt x="0" y="4"/>
                  </a:lnTo>
                  <a:lnTo>
                    <a:pt x="0" y="4"/>
                  </a:lnTo>
                  <a:lnTo>
                    <a:pt x="0" y="6"/>
                  </a:lnTo>
                  <a:lnTo>
                    <a:pt x="2" y="8"/>
                  </a:lnTo>
                  <a:lnTo>
                    <a:pt x="8" y="10"/>
                  </a:lnTo>
                  <a:lnTo>
                    <a:pt x="12" y="10"/>
                  </a:lnTo>
                  <a:lnTo>
                    <a:pt x="12" y="1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29" name="Freeform 376"/>
            <p:cNvSpPr>
              <a:spLocks/>
            </p:cNvSpPr>
            <p:nvPr/>
          </p:nvSpPr>
          <p:spPr bwMode="auto">
            <a:xfrm>
              <a:off x="5026025" y="3565525"/>
              <a:ext cx="12700" cy="44450"/>
            </a:xfrm>
            <a:custGeom>
              <a:avLst/>
              <a:gdLst>
                <a:gd name="T0" fmla="*/ 0 w 8"/>
                <a:gd name="T1" fmla="*/ 14 h 28"/>
                <a:gd name="T2" fmla="*/ 0 w 8"/>
                <a:gd name="T3" fmla="*/ 14 h 28"/>
                <a:gd name="T4" fmla="*/ 0 w 8"/>
                <a:gd name="T5" fmla="*/ 16 h 28"/>
                <a:gd name="T6" fmla="*/ 2 w 8"/>
                <a:gd name="T7" fmla="*/ 20 h 28"/>
                <a:gd name="T8" fmla="*/ 8 w 8"/>
                <a:gd name="T9" fmla="*/ 28 h 28"/>
                <a:gd name="T10" fmla="*/ 8 w 8"/>
                <a:gd name="T11" fmla="*/ 28 h 28"/>
                <a:gd name="T12" fmla="*/ 2 w 8"/>
                <a:gd name="T13" fmla="*/ 2 h 28"/>
                <a:gd name="T14" fmla="*/ 2 w 8"/>
                <a:gd name="T15" fmla="*/ 2 h 28"/>
                <a:gd name="T16" fmla="*/ 2 w 8"/>
                <a:gd name="T17" fmla="*/ 0 h 28"/>
                <a:gd name="T18" fmla="*/ 0 w 8"/>
                <a:gd name="T19" fmla="*/ 2 h 28"/>
                <a:gd name="T20" fmla="*/ 0 w 8"/>
                <a:gd name="T21" fmla="*/ 4 h 28"/>
                <a:gd name="T22" fmla="*/ 2 w 8"/>
                <a:gd name="T23" fmla="*/ 10 h 28"/>
                <a:gd name="T24" fmla="*/ 2 w 8"/>
                <a:gd name="T25" fmla="*/ 10 h 28"/>
                <a:gd name="T26" fmla="*/ 4 w 8"/>
                <a:gd name="T27" fmla="*/ 14 h 28"/>
                <a:gd name="T28" fmla="*/ 2 w 8"/>
                <a:gd name="T29" fmla="*/ 14 h 28"/>
                <a:gd name="T30" fmla="*/ 0 w 8"/>
                <a:gd name="T31" fmla="*/ 14 h 28"/>
                <a:gd name="T32" fmla="*/ 0 w 8"/>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8">
                  <a:moveTo>
                    <a:pt x="0" y="14"/>
                  </a:moveTo>
                  <a:lnTo>
                    <a:pt x="0" y="14"/>
                  </a:lnTo>
                  <a:lnTo>
                    <a:pt x="0" y="16"/>
                  </a:lnTo>
                  <a:lnTo>
                    <a:pt x="2" y="20"/>
                  </a:lnTo>
                  <a:lnTo>
                    <a:pt x="8" y="28"/>
                  </a:lnTo>
                  <a:lnTo>
                    <a:pt x="8" y="28"/>
                  </a:lnTo>
                  <a:lnTo>
                    <a:pt x="2" y="2"/>
                  </a:lnTo>
                  <a:lnTo>
                    <a:pt x="2" y="2"/>
                  </a:lnTo>
                  <a:lnTo>
                    <a:pt x="2" y="0"/>
                  </a:lnTo>
                  <a:lnTo>
                    <a:pt x="0" y="2"/>
                  </a:lnTo>
                  <a:lnTo>
                    <a:pt x="0" y="4"/>
                  </a:lnTo>
                  <a:lnTo>
                    <a:pt x="2" y="10"/>
                  </a:lnTo>
                  <a:lnTo>
                    <a:pt x="2" y="10"/>
                  </a:lnTo>
                  <a:lnTo>
                    <a:pt x="4" y="14"/>
                  </a:lnTo>
                  <a:lnTo>
                    <a:pt x="2" y="14"/>
                  </a:lnTo>
                  <a:lnTo>
                    <a:pt x="0" y="14"/>
                  </a:lnTo>
                  <a:lnTo>
                    <a:pt x="0" y="1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0" name="Freeform 377"/>
            <p:cNvSpPr>
              <a:spLocks/>
            </p:cNvSpPr>
            <p:nvPr/>
          </p:nvSpPr>
          <p:spPr bwMode="auto">
            <a:xfrm>
              <a:off x="5048250" y="3606800"/>
              <a:ext cx="25400" cy="25400"/>
            </a:xfrm>
            <a:custGeom>
              <a:avLst/>
              <a:gdLst>
                <a:gd name="T0" fmla="*/ 14 w 16"/>
                <a:gd name="T1" fmla="*/ 16 h 16"/>
                <a:gd name="T2" fmla="*/ 14 w 16"/>
                <a:gd name="T3" fmla="*/ 16 h 16"/>
                <a:gd name="T4" fmla="*/ 16 w 16"/>
                <a:gd name="T5" fmla="*/ 16 h 16"/>
                <a:gd name="T6" fmla="*/ 14 w 16"/>
                <a:gd name="T7" fmla="*/ 14 h 16"/>
                <a:gd name="T8" fmla="*/ 6 w 16"/>
                <a:gd name="T9" fmla="*/ 4 h 16"/>
                <a:gd name="T10" fmla="*/ 6 w 16"/>
                <a:gd name="T11" fmla="*/ 4 h 16"/>
                <a:gd name="T12" fmla="*/ 0 w 16"/>
                <a:gd name="T13" fmla="*/ 0 h 16"/>
                <a:gd name="T14" fmla="*/ 0 w 16"/>
                <a:gd name="T15" fmla="*/ 0 h 16"/>
                <a:gd name="T16" fmla="*/ 0 w 16"/>
                <a:gd name="T17" fmla="*/ 2 h 16"/>
                <a:gd name="T18" fmla="*/ 0 w 16"/>
                <a:gd name="T19" fmla="*/ 2 h 16"/>
                <a:gd name="T20" fmla="*/ 6 w 16"/>
                <a:gd name="T21" fmla="*/ 8 h 16"/>
                <a:gd name="T22" fmla="*/ 14 w 16"/>
                <a:gd name="T23" fmla="*/ 16 h 16"/>
                <a:gd name="T24" fmla="*/ 14 w 16"/>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4" y="16"/>
                  </a:moveTo>
                  <a:lnTo>
                    <a:pt x="14" y="16"/>
                  </a:lnTo>
                  <a:lnTo>
                    <a:pt x="16" y="16"/>
                  </a:lnTo>
                  <a:lnTo>
                    <a:pt x="14" y="14"/>
                  </a:lnTo>
                  <a:lnTo>
                    <a:pt x="6" y="4"/>
                  </a:lnTo>
                  <a:lnTo>
                    <a:pt x="6" y="4"/>
                  </a:lnTo>
                  <a:lnTo>
                    <a:pt x="0" y="0"/>
                  </a:lnTo>
                  <a:lnTo>
                    <a:pt x="0" y="0"/>
                  </a:lnTo>
                  <a:lnTo>
                    <a:pt x="0" y="2"/>
                  </a:lnTo>
                  <a:lnTo>
                    <a:pt x="0" y="2"/>
                  </a:lnTo>
                  <a:lnTo>
                    <a:pt x="6" y="8"/>
                  </a:lnTo>
                  <a:lnTo>
                    <a:pt x="14" y="16"/>
                  </a:lnTo>
                  <a:lnTo>
                    <a:pt x="14" y="16"/>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1" name="Freeform 378"/>
            <p:cNvSpPr>
              <a:spLocks/>
            </p:cNvSpPr>
            <p:nvPr/>
          </p:nvSpPr>
          <p:spPr bwMode="auto">
            <a:xfrm>
              <a:off x="4327525" y="3762375"/>
              <a:ext cx="12700" cy="9525"/>
            </a:xfrm>
            <a:custGeom>
              <a:avLst/>
              <a:gdLst>
                <a:gd name="T0" fmla="*/ 0 w 8"/>
                <a:gd name="T1" fmla="*/ 4 h 6"/>
                <a:gd name="T2" fmla="*/ 0 w 8"/>
                <a:gd name="T3" fmla="*/ 4 h 6"/>
                <a:gd name="T4" fmla="*/ 2 w 8"/>
                <a:gd name="T5" fmla="*/ 6 h 6"/>
                <a:gd name="T6" fmla="*/ 4 w 8"/>
                <a:gd name="T7" fmla="*/ 6 h 6"/>
                <a:gd name="T8" fmla="*/ 8 w 8"/>
                <a:gd name="T9" fmla="*/ 4 h 6"/>
                <a:gd name="T10" fmla="*/ 8 w 8"/>
                <a:gd name="T11" fmla="*/ 4 h 6"/>
                <a:gd name="T12" fmla="*/ 8 w 8"/>
                <a:gd name="T13" fmla="*/ 2 h 6"/>
                <a:gd name="T14" fmla="*/ 6 w 8"/>
                <a:gd name="T15" fmla="*/ 0 h 6"/>
                <a:gd name="T16" fmla="*/ 4 w 8"/>
                <a:gd name="T17" fmla="*/ 0 h 6"/>
                <a:gd name="T18" fmla="*/ 0 w 8"/>
                <a:gd name="T19" fmla="*/ 0 h 6"/>
                <a:gd name="T20" fmla="*/ 0 w 8"/>
                <a:gd name="T21" fmla="*/ 0 h 6"/>
                <a:gd name="T22" fmla="*/ 0 w 8"/>
                <a:gd name="T23" fmla="*/ 0 h 6"/>
                <a:gd name="T24" fmla="*/ 0 w 8"/>
                <a:gd name="T25" fmla="*/ 0 h 6"/>
                <a:gd name="T26" fmla="*/ 0 w 8"/>
                <a:gd name="T27" fmla="*/ 0 h 6"/>
                <a:gd name="T28" fmla="*/ 0 w 8"/>
                <a:gd name="T29" fmla="*/ 0 h 6"/>
                <a:gd name="T30" fmla="*/ 0 w 8"/>
                <a:gd name="T31" fmla="*/ 4 h 6"/>
                <a:gd name="T32" fmla="*/ 0 w 8"/>
                <a:gd name="T3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6">
                  <a:moveTo>
                    <a:pt x="0" y="4"/>
                  </a:moveTo>
                  <a:lnTo>
                    <a:pt x="0" y="4"/>
                  </a:lnTo>
                  <a:lnTo>
                    <a:pt x="2" y="6"/>
                  </a:lnTo>
                  <a:lnTo>
                    <a:pt x="4" y="6"/>
                  </a:lnTo>
                  <a:lnTo>
                    <a:pt x="8" y="4"/>
                  </a:lnTo>
                  <a:lnTo>
                    <a:pt x="8" y="4"/>
                  </a:lnTo>
                  <a:lnTo>
                    <a:pt x="8" y="2"/>
                  </a:lnTo>
                  <a:lnTo>
                    <a:pt x="6" y="0"/>
                  </a:lnTo>
                  <a:lnTo>
                    <a:pt x="4" y="0"/>
                  </a:lnTo>
                  <a:lnTo>
                    <a:pt x="0" y="0"/>
                  </a:lnTo>
                  <a:lnTo>
                    <a:pt x="0" y="0"/>
                  </a:lnTo>
                  <a:lnTo>
                    <a:pt x="0" y="0"/>
                  </a:lnTo>
                  <a:lnTo>
                    <a:pt x="0" y="0"/>
                  </a:lnTo>
                  <a:lnTo>
                    <a:pt x="0" y="0"/>
                  </a:lnTo>
                  <a:lnTo>
                    <a:pt x="0" y="0"/>
                  </a:lnTo>
                  <a:lnTo>
                    <a:pt x="0" y="4"/>
                  </a:lnTo>
                  <a:lnTo>
                    <a:pt x="0" y="4"/>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sp>
          <p:nvSpPr>
            <p:cNvPr id="1132" name="Freeform 379"/>
            <p:cNvSpPr>
              <a:spLocks/>
            </p:cNvSpPr>
            <p:nvPr/>
          </p:nvSpPr>
          <p:spPr bwMode="auto">
            <a:xfrm>
              <a:off x="4327525" y="3762375"/>
              <a:ext cx="0" cy="6350"/>
            </a:xfrm>
            <a:custGeom>
              <a:avLst/>
              <a:gdLst>
                <a:gd name="T0" fmla="*/ 0 h 4"/>
                <a:gd name="T1" fmla="*/ 0 h 4"/>
                <a:gd name="T2" fmla="*/ 0 h 4"/>
                <a:gd name="T3" fmla="*/ 0 h 4"/>
                <a:gd name="T4" fmla="*/ 4 h 4"/>
                <a:gd name="T5" fmla="*/ 4 h 4"/>
                <a:gd name="T6" fmla="*/ 0 h 4"/>
                <a:gd name="T7" fmla="*/ 0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0"/>
                  </a:moveTo>
                  <a:lnTo>
                    <a:pt x="0" y="0"/>
                  </a:lnTo>
                  <a:lnTo>
                    <a:pt x="0" y="0"/>
                  </a:lnTo>
                  <a:lnTo>
                    <a:pt x="0" y="0"/>
                  </a:lnTo>
                  <a:lnTo>
                    <a:pt x="0" y="4"/>
                  </a:lnTo>
                  <a:lnTo>
                    <a:pt x="0" y="4"/>
                  </a:lnTo>
                  <a:lnTo>
                    <a:pt x="0" y="0"/>
                  </a:lnTo>
                  <a:lnTo>
                    <a:pt x="0" y="0"/>
                  </a:lnTo>
                  <a:close/>
                </a:path>
              </a:pathLst>
            </a:custGeom>
            <a:grpFill/>
            <a:ln w="3175">
              <a:solidFill>
                <a:schemeClr val="bg1"/>
              </a:solidFill>
              <a:round/>
              <a:headEnd/>
              <a:tailEnd/>
            </a:ln>
          </p:spPr>
          <p:txBody>
            <a:bodyPr vert="horz" wrap="square" lIns="62201" tIns="31101" rIns="62201" bIns="31101" numCol="1" anchor="t" anchorCtr="0" compatLnSpc="1">
              <a:prstTxWarp prst="textNoShape">
                <a:avLst/>
              </a:prstTxWarp>
            </a:bodyPr>
            <a:lstStyle/>
            <a:p>
              <a:endParaRPr lang="en-GB" sz="1225"/>
            </a:p>
          </p:txBody>
        </p:sp>
      </p:grpSp>
      <p:grpSp>
        <p:nvGrpSpPr>
          <p:cNvPr id="850" name="Groeperen 849"/>
          <p:cNvGrpSpPr/>
          <p:nvPr/>
        </p:nvGrpSpPr>
        <p:grpSpPr>
          <a:xfrm>
            <a:off x="1694163" y="1667382"/>
            <a:ext cx="5318429" cy="4670319"/>
            <a:chOff x="1627068" y="1616917"/>
            <a:chExt cx="5318429" cy="4670319"/>
          </a:xfrm>
        </p:grpSpPr>
        <p:grpSp>
          <p:nvGrpSpPr>
            <p:cNvPr id="851" name="Groeperen 850"/>
            <p:cNvGrpSpPr/>
            <p:nvPr/>
          </p:nvGrpSpPr>
          <p:grpSpPr>
            <a:xfrm>
              <a:off x="2450536" y="1616917"/>
              <a:ext cx="1496586" cy="1491796"/>
              <a:chOff x="1600465" y="1610113"/>
              <a:chExt cx="1496586" cy="1491796"/>
            </a:xfrm>
          </p:grpSpPr>
          <p:grpSp>
            <p:nvGrpSpPr>
              <p:cNvPr id="959" name="Groeperen 958"/>
              <p:cNvGrpSpPr/>
              <p:nvPr/>
            </p:nvGrpSpPr>
            <p:grpSpPr>
              <a:xfrm>
                <a:off x="1673775" y="1732481"/>
                <a:ext cx="1308961" cy="1239517"/>
                <a:chOff x="5236903" y="1165636"/>
                <a:chExt cx="1900566" cy="1820050"/>
              </a:xfrm>
            </p:grpSpPr>
            <p:pic>
              <p:nvPicPr>
                <p:cNvPr id="961" name="Afbeelding 960"/>
                <p:cNvPicPr>
                  <a:picLocks noChangeAspect="1"/>
                </p:cNvPicPr>
                <p:nvPr/>
              </p:nvPicPr>
              <p:blipFill>
                <a:blip r:embed="rId2"/>
                <a:stretch>
                  <a:fillRect/>
                </a:stretch>
              </p:blipFill>
              <p:spPr>
                <a:xfrm>
                  <a:off x="5990425" y="1868911"/>
                  <a:ext cx="432068" cy="432068"/>
                </a:xfrm>
                <a:prstGeom prst="rect">
                  <a:avLst/>
                </a:prstGeom>
              </p:spPr>
            </p:pic>
            <p:grpSp>
              <p:nvGrpSpPr>
                <p:cNvPr id="962" name="Groeperen 961"/>
                <p:cNvGrpSpPr/>
                <p:nvPr/>
              </p:nvGrpSpPr>
              <p:grpSpPr>
                <a:xfrm>
                  <a:off x="5687857" y="1593447"/>
                  <a:ext cx="1017544" cy="957085"/>
                  <a:chOff x="6097553" y="3838725"/>
                  <a:chExt cx="1619719" cy="1527877"/>
                </a:xfrm>
              </p:grpSpPr>
              <p:cxnSp>
                <p:nvCxnSpPr>
                  <p:cNvPr id="971" name="Rechte verbindingslijn 970"/>
                  <p:cNvCxnSpPr/>
                  <p:nvPr/>
                </p:nvCxnSpPr>
                <p:spPr>
                  <a:xfrm flipH="1">
                    <a:off x="6903627" y="3838725"/>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2" name="Rechte verbindingslijn 971"/>
                  <p:cNvCxnSpPr/>
                  <p:nvPr/>
                </p:nvCxnSpPr>
                <p:spPr>
                  <a:xfrm>
                    <a:off x="6903627" y="4929886"/>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3" name="Rechte verbindingslijn 972"/>
                  <p:cNvCxnSpPr/>
                  <p:nvPr/>
                </p:nvCxnSpPr>
                <p:spPr>
                  <a:xfrm>
                    <a:off x="6097553" y="4607929"/>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4" name="Rechte verbindingslijn 973"/>
                  <p:cNvCxnSpPr/>
                  <p:nvPr/>
                </p:nvCxnSpPr>
                <p:spPr>
                  <a:xfrm flipH="1">
                    <a:off x="7228075" y="4607929"/>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5" name="Rechte verbindingslijn 974"/>
                  <p:cNvCxnSpPr/>
                  <p:nvPr/>
                </p:nvCxnSpPr>
                <p:spPr>
                  <a:xfrm flipH="1">
                    <a:off x="7145838" y="4063237"/>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6" name="Rechte verbindingslijn 975"/>
                  <p:cNvCxnSpPr/>
                  <p:nvPr/>
                </p:nvCxnSpPr>
                <p:spPr>
                  <a:xfrm flipH="1">
                    <a:off x="6288863" y="4812240"/>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7" name="Rechte verbindingslijn 976"/>
                  <p:cNvCxnSpPr/>
                  <p:nvPr/>
                </p:nvCxnSpPr>
                <p:spPr>
                  <a:xfrm>
                    <a:off x="6288862" y="4063237"/>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78" name="Rechte verbindingslijn 977"/>
                  <p:cNvCxnSpPr/>
                  <p:nvPr/>
                </p:nvCxnSpPr>
                <p:spPr>
                  <a:xfrm flipH="1" flipV="1">
                    <a:off x="7113987" y="4830450"/>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pic>
              <p:nvPicPr>
                <p:cNvPr id="963" name="Afbeelding 962"/>
                <p:cNvPicPr>
                  <a:picLocks noChangeAspect="1"/>
                </p:cNvPicPr>
                <p:nvPr/>
              </p:nvPicPr>
              <p:blipFill>
                <a:blip r:embed="rId2"/>
                <a:stretch>
                  <a:fillRect/>
                </a:stretch>
              </p:blipFill>
              <p:spPr>
                <a:xfrm>
                  <a:off x="5998304" y="2553618"/>
                  <a:ext cx="432068" cy="432068"/>
                </a:xfrm>
                <a:prstGeom prst="rect">
                  <a:avLst/>
                </a:prstGeom>
              </p:spPr>
            </p:pic>
            <p:pic>
              <p:nvPicPr>
                <p:cNvPr id="964" name="Afbeelding 963"/>
                <p:cNvPicPr>
                  <a:picLocks noChangeAspect="1"/>
                </p:cNvPicPr>
                <p:nvPr/>
              </p:nvPicPr>
              <p:blipFill>
                <a:blip r:embed="rId2"/>
                <a:stretch>
                  <a:fillRect/>
                </a:stretch>
              </p:blipFill>
              <p:spPr>
                <a:xfrm>
                  <a:off x="5990425" y="1165636"/>
                  <a:ext cx="432068" cy="432068"/>
                </a:xfrm>
                <a:prstGeom prst="rect">
                  <a:avLst/>
                </a:prstGeom>
              </p:spPr>
            </p:pic>
            <p:pic>
              <p:nvPicPr>
                <p:cNvPr id="965" name="Afbeelding 964"/>
                <p:cNvPicPr>
                  <a:picLocks noChangeAspect="1"/>
                </p:cNvPicPr>
                <p:nvPr/>
              </p:nvPicPr>
              <p:blipFill>
                <a:blip r:embed="rId2"/>
                <a:stretch>
                  <a:fillRect/>
                </a:stretch>
              </p:blipFill>
              <p:spPr>
                <a:xfrm>
                  <a:off x="6705401" y="1851799"/>
                  <a:ext cx="432068" cy="432068"/>
                </a:xfrm>
                <a:prstGeom prst="rect">
                  <a:avLst/>
                </a:prstGeom>
              </p:spPr>
            </p:pic>
            <p:pic>
              <p:nvPicPr>
                <p:cNvPr id="966" name="Afbeelding 965"/>
                <p:cNvPicPr>
                  <a:picLocks noChangeAspect="1"/>
                </p:cNvPicPr>
                <p:nvPr/>
              </p:nvPicPr>
              <p:blipFill>
                <a:blip r:embed="rId2"/>
                <a:stretch>
                  <a:fillRect/>
                </a:stretch>
              </p:blipFill>
              <p:spPr>
                <a:xfrm>
                  <a:off x="5236903" y="1859254"/>
                  <a:ext cx="432068" cy="432068"/>
                </a:xfrm>
                <a:prstGeom prst="rect">
                  <a:avLst/>
                </a:prstGeom>
              </p:spPr>
            </p:pic>
            <p:pic>
              <p:nvPicPr>
                <p:cNvPr id="967" name="Afbeelding 966"/>
                <p:cNvPicPr>
                  <a:picLocks noChangeAspect="1"/>
                </p:cNvPicPr>
                <p:nvPr/>
              </p:nvPicPr>
              <p:blipFill>
                <a:blip r:embed="rId2"/>
                <a:stretch>
                  <a:fillRect/>
                </a:stretch>
              </p:blipFill>
              <p:spPr>
                <a:xfrm>
                  <a:off x="6510663" y="2362549"/>
                  <a:ext cx="432068" cy="432068"/>
                </a:xfrm>
                <a:prstGeom prst="rect">
                  <a:avLst/>
                </a:prstGeom>
              </p:spPr>
            </p:pic>
            <p:pic>
              <p:nvPicPr>
                <p:cNvPr id="968" name="Afbeelding 967"/>
                <p:cNvPicPr>
                  <a:picLocks noChangeAspect="1"/>
                </p:cNvPicPr>
                <p:nvPr/>
              </p:nvPicPr>
              <p:blipFill>
                <a:blip r:embed="rId2"/>
                <a:stretch>
                  <a:fillRect/>
                </a:stretch>
              </p:blipFill>
              <p:spPr>
                <a:xfrm>
                  <a:off x="5436846" y="1371546"/>
                  <a:ext cx="432068" cy="432068"/>
                </a:xfrm>
                <a:prstGeom prst="rect">
                  <a:avLst/>
                </a:prstGeom>
              </p:spPr>
            </p:pic>
            <p:pic>
              <p:nvPicPr>
                <p:cNvPr id="969" name="Afbeelding 968"/>
                <p:cNvPicPr>
                  <a:picLocks noChangeAspect="1"/>
                </p:cNvPicPr>
                <p:nvPr/>
              </p:nvPicPr>
              <p:blipFill>
                <a:blip r:embed="rId2"/>
                <a:stretch>
                  <a:fillRect/>
                </a:stretch>
              </p:blipFill>
              <p:spPr>
                <a:xfrm>
                  <a:off x="6548871" y="1364091"/>
                  <a:ext cx="432068" cy="432068"/>
                </a:xfrm>
                <a:prstGeom prst="rect">
                  <a:avLst/>
                </a:prstGeom>
              </p:spPr>
            </p:pic>
            <p:pic>
              <p:nvPicPr>
                <p:cNvPr id="970" name="Afbeelding 969"/>
                <p:cNvPicPr>
                  <a:picLocks noChangeAspect="1"/>
                </p:cNvPicPr>
                <p:nvPr/>
              </p:nvPicPr>
              <p:blipFill>
                <a:blip r:embed="rId2"/>
                <a:stretch>
                  <a:fillRect/>
                </a:stretch>
              </p:blipFill>
              <p:spPr>
                <a:xfrm>
                  <a:off x="5440729" y="2362549"/>
                  <a:ext cx="432068" cy="432068"/>
                </a:xfrm>
                <a:prstGeom prst="rect">
                  <a:avLst/>
                </a:prstGeom>
              </p:spPr>
            </p:pic>
          </p:grpSp>
          <p:sp>
            <p:nvSpPr>
              <p:cNvPr id="960" name="Ovaal 959"/>
              <p:cNvSpPr/>
              <p:nvPr/>
            </p:nvSpPr>
            <p:spPr>
              <a:xfrm>
                <a:off x="1600465" y="1610113"/>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2" name="Groeperen 851"/>
            <p:cNvGrpSpPr/>
            <p:nvPr/>
          </p:nvGrpSpPr>
          <p:grpSpPr>
            <a:xfrm>
              <a:off x="1627068" y="3189087"/>
              <a:ext cx="1496586" cy="1491796"/>
              <a:chOff x="1170195" y="3180744"/>
              <a:chExt cx="1496586" cy="1491796"/>
            </a:xfrm>
          </p:grpSpPr>
          <p:grpSp>
            <p:nvGrpSpPr>
              <p:cNvPr id="939" name="Groeperen 938"/>
              <p:cNvGrpSpPr/>
              <p:nvPr/>
            </p:nvGrpSpPr>
            <p:grpSpPr>
              <a:xfrm>
                <a:off x="1227265" y="3307138"/>
                <a:ext cx="1308961" cy="1239517"/>
                <a:chOff x="5236903" y="1165636"/>
                <a:chExt cx="1900566" cy="1820050"/>
              </a:xfrm>
            </p:grpSpPr>
            <p:pic>
              <p:nvPicPr>
                <p:cNvPr id="941" name="Afbeelding 940"/>
                <p:cNvPicPr>
                  <a:picLocks noChangeAspect="1"/>
                </p:cNvPicPr>
                <p:nvPr/>
              </p:nvPicPr>
              <p:blipFill>
                <a:blip r:embed="rId2"/>
                <a:stretch>
                  <a:fillRect/>
                </a:stretch>
              </p:blipFill>
              <p:spPr>
                <a:xfrm>
                  <a:off x="5990425" y="1868911"/>
                  <a:ext cx="432068" cy="432068"/>
                </a:xfrm>
                <a:prstGeom prst="rect">
                  <a:avLst/>
                </a:prstGeom>
              </p:spPr>
            </p:pic>
            <p:grpSp>
              <p:nvGrpSpPr>
                <p:cNvPr id="942" name="Groeperen 941"/>
                <p:cNvGrpSpPr/>
                <p:nvPr/>
              </p:nvGrpSpPr>
              <p:grpSpPr>
                <a:xfrm>
                  <a:off x="5687857" y="1593447"/>
                  <a:ext cx="1017544" cy="957085"/>
                  <a:chOff x="6097553" y="3838725"/>
                  <a:chExt cx="1619719" cy="1527877"/>
                </a:xfrm>
              </p:grpSpPr>
              <p:cxnSp>
                <p:nvCxnSpPr>
                  <p:cNvPr id="951" name="Rechte verbindingslijn 950"/>
                  <p:cNvCxnSpPr/>
                  <p:nvPr/>
                </p:nvCxnSpPr>
                <p:spPr>
                  <a:xfrm flipH="1">
                    <a:off x="6903627" y="3838725"/>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2" name="Rechte verbindingslijn 951"/>
                  <p:cNvCxnSpPr/>
                  <p:nvPr/>
                </p:nvCxnSpPr>
                <p:spPr>
                  <a:xfrm>
                    <a:off x="6903627" y="4929886"/>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3" name="Rechte verbindingslijn 952"/>
                  <p:cNvCxnSpPr/>
                  <p:nvPr/>
                </p:nvCxnSpPr>
                <p:spPr>
                  <a:xfrm>
                    <a:off x="6097553" y="4607929"/>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4" name="Rechte verbindingslijn 953"/>
                  <p:cNvCxnSpPr/>
                  <p:nvPr/>
                </p:nvCxnSpPr>
                <p:spPr>
                  <a:xfrm flipH="1">
                    <a:off x="7228075" y="4607929"/>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5" name="Rechte verbindingslijn 954"/>
                  <p:cNvCxnSpPr/>
                  <p:nvPr/>
                </p:nvCxnSpPr>
                <p:spPr>
                  <a:xfrm flipH="1">
                    <a:off x="7145838" y="4063237"/>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6" name="Rechte verbindingslijn 955"/>
                  <p:cNvCxnSpPr/>
                  <p:nvPr/>
                </p:nvCxnSpPr>
                <p:spPr>
                  <a:xfrm flipH="1">
                    <a:off x="6288863" y="4812240"/>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7" name="Rechte verbindingslijn 956"/>
                  <p:cNvCxnSpPr/>
                  <p:nvPr/>
                </p:nvCxnSpPr>
                <p:spPr>
                  <a:xfrm>
                    <a:off x="6288862" y="4063237"/>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58" name="Rechte verbindingslijn 957"/>
                  <p:cNvCxnSpPr/>
                  <p:nvPr/>
                </p:nvCxnSpPr>
                <p:spPr>
                  <a:xfrm flipH="1" flipV="1">
                    <a:off x="7113987" y="4830450"/>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pic>
              <p:nvPicPr>
                <p:cNvPr id="943" name="Afbeelding 942"/>
                <p:cNvPicPr>
                  <a:picLocks noChangeAspect="1"/>
                </p:cNvPicPr>
                <p:nvPr/>
              </p:nvPicPr>
              <p:blipFill>
                <a:blip r:embed="rId2"/>
                <a:stretch>
                  <a:fillRect/>
                </a:stretch>
              </p:blipFill>
              <p:spPr>
                <a:xfrm>
                  <a:off x="5998304" y="2553618"/>
                  <a:ext cx="432068" cy="432068"/>
                </a:xfrm>
                <a:prstGeom prst="rect">
                  <a:avLst/>
                </a:prstGeom>
              </p:spPr>
            </p:pic>
            <p:pic>
              <p:nvPicPr>
                <p:cNvPr id="944" name="Afbeelding 943"/>
                <p:cNvPicPr>
                  <a:picLocks noChangeAspect="1"/>
                </p:cNvPicPr>
                <p:nvPr/>
              </p:nvPicPr>
              <p:blipFill>
                <a:blip r:embed="rId2"/>
                <a:stretch>
                  <a:fillRect/>
                </a:stretch>
              </p:blipFill>
              <p:spPr>
                <a:xfrm>
                  <a:off x="5990425" y="1165636"/>
                  <a:ext cx="432068" cy="432068"/>
                </a:xfrm>
                <a:prstGeom prst="rect">
                  <a:avLst/>
                </a:prstGeom>
              </p:spPr>
            </p:pic>
            <p:pic>
              <p:nvPicPr>
                <p:cNvPr id="945" name="Afbeelding 944"/>
                <p:cNvPicPr>
                  <a:picLocks noChangeAspect="1"/>
                </p:cNvPicPr>
                <p:nvPr/>
              </p:nvPicPr>
              <p:blipFill>
                <a:blip r:embed="rId2"/>
                <a:stretch>
                  <a:fillRect/>
                </a:stretch>
              </p:blipFill>
              <p:spPr>
                <a:xfrm>
                  <a:off x="6705401" y="1851799"/>
                  <a:ext cx="432068" cy="432068"/>
                </a:xfrm>
                <a:prstGeom prst="rect">
                  <a:avLst/>
                </a:prstGeom>
              </p:spPr>
            </p:pic>
            <p:pic>
              <p:nvPicPr>
                <p:cNvPr id="946" name="Afbeelding 945"/>
                <p:cNvPicPr>
                  <a:picLocks noChangeAspect="1"/>
                </p:cNvPicPr>
                <p:nvPr/>
              </p:nvPicPr>
              <p:blipFill>
                <a:blip r:embed="rId2"/>
                <a:stretch>
                  <a:fillRect/>
                </a:stretch>
              </p:blipFill>
              <p:spPr>
                <a:xfrm>
                  <a:off x="5236903" y="1859254"/>
                  <a:ext cx="432068" cy="432068"/>
                </a:xfrm>
                <a:prstGeom prst="rect">
                  <a:avLst/>
                </a:prstGeom>
              </p:spPr>
            </p:pic>
            <p:pic>
              <p:nvPicPr>
                <p:cNvPr id="947" name="Afbeelding 946"/>
                <p:cNvPicPr>
                  <a:picLocks noChangeAspect="1"/>
                </p:cNvPicPr>
                <p:nvPr/>
              </p:nvPicPr>
              <p:blipFill>
                <a:blip r:embed="rId2"/>
                <a:stretch>
                  <a:fillRect/>
                </a:stretch>
              </p:blipFill>
              <p:spPr>
                <a:xfrm>
                  <a:off x="6510663" y="2362549"/>
                  <a:ext cx="432068" cy="432068"/>
                </a:xfrm>
                <a:prstGeom prst="rect">
                  <a:avLst/>
                </a:prstGeom>
              </p:spPr>
            </p:pic>
            <p:pic>
              <p:nvPicPr>
                <p:cNvPr id="948" name="Afbeelding 947"/>
                <p:cNvPicPr>
                  <a:picLocks noChangeAspect="1"/>
                </p:cNvPicPr>
                <p:nvPr/>
              </p:nvPicPr>
              <p:blipFill>
                <a:blip r:embed="rId2"/>
                <a:stretch>
                  <a:fillRect/>
                </a:stretch>
              </p:blipFill>
              <p:spPr>
                <a:xfrm>
                  <a:off x="5436846" y="1371546"/>
                  <a:ext cx="432068" cy="432068"/>
                </a:xfrm>
                <a:prstGeom prst="rect">
                  <a:avLst/>
                </a:prstGeom>
              </p:spPr>
            </p:pic>
            <p:pic>
              <p:nvPicPr>
                <p:cNvPr id="949" name="Afbeelding 948"/>
                <p:cNvPicPr>
                  <a:picLocks noChangeAspect="1"/>
                </p:cNvPicPr>
                <p:nvPr/>
              </p:nvPicPr>
              <p:blipFill>
                <a:blip r:embed="rId2"/>
                <a:stretch>
                  <a:fillRect/>
                </a:stretch>
              </p:blipFill>
              <p:spPr>
                <a:xfrm>
                  <a:off x="6548871" y="1364091"/>
                  <a:ext cx="432068" cy="432068"/>
                </a:xfrm>
                <a:prstGeom prst="rect">
                  <a:avLst/>
                </a:prstGeom>
              </p:spPr>
            </p:pic>
            <p:pic>
              <p:nvPicPr>
                <p:cNvPr id="950" name="Afbeelding 949"/>
                <p:cNvPicPr>
                  <a:picLocks noChangeAspect="1"/>
                </p:cNvPicPr>
                <p:nvPr/>
              </p:nvPicPr>
              <p:blipFill>
                <a:blip r:embed="rId2"/>
                <a:stretch>
                  <a:fillRect/>
                </a:stretch>
              </p:blipFill>
              <p:spPr>
                <a:xfrm>
                  <a:off x="5440729" y="2362549"/>
                  <a:ext cx="432068" cy="432068"/>
                </a:xfrm>
                <a:prstGeom prst="rect">
                  <a:avLst/>
                </a:prstGeom>
              </p:spPr>
            </p:pic>
          </p:grpSp>
          <p:sp>
            <p:nvSpPr>
              <p:cNvPr id="940" name="Ovaal 939"/>
              <p:cNvSpPr/>
              <p:nvPr/>
            </p:nvSpPr>
            <p:spPr>
              <a:xfrm>
                <a:off x="1170195" y="3180744"/>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3" name="Groeperen 852"/>
            <p:cNvGrpSpPr/>
            <p:nvPr/>
          </p:nvGrpSpPr>
          <p:grpSpPr>
            <a:xfrm>
              <a:off x="2436278" y="4795440"/>
              <a:ext cx="1496586" cy="1491796"/>
              <a:chOff x="1616133" y="4750602"/>
              <a:chExt cx="1496586" cy="1491796"/>
            </a:xfrm>
          </p:grpSpPr>
          <p:grpSp>
            <p:nvGrpSpPr>
              <p:cNvPr id="919" name="Groeperen 918"/>
              <p:cNvGrpSpPr/>
              <p:nvPr/>
            </p:nvGrpSpPr>
            <p:grpSpPr>
              <a:xfrm>
                <a:off x="1705079" y="4882073"/>
                <a:ext cx="1308961" cy="1239517"/>
                <a:chOff x="5236903" y="1165636"/>
                <a:chExt cx="1900566" cy="1820050"/>
              </a:xfrm>
            </p:grpSpPr>
            <p:pic>
              <p:nvPicPr>
                <p:cNvPr id="921" name="Afbeelding 920"/>
                <p:cNvPicPr>
                  <a:picLocks noChangeAspect="1"/>
                </p:cNvPicPr>
                <p:nvPr/>
              </p:nvPicPr>
              <p:blipFill>
                <a:blip r:embed="rId2"/>
                <a:stretch>
                  <a:fillRect/>
                </a:stretch>
              </p:blipFill>
              <p:spPr>
                <a:xfrm>
                  <a:off x="5990425" y="1868911"/>
                  <a:ext cx="432068" cy="432068"/>
                </a:xfrm>
                <a:prstGeom prst="rect">
                  <a:avLst/>
                </a:prstGeom>
              </p:spPr>
            </p:pic>
            <p:grpSp>
              <p:nvGrpSpPr>
                <p:cNvPr id="922" name="Groeperen 921"/>
                <p:cNvGrpSpPr/>
                <p:nvPr/>
              </p:nvGrpSpPr>
              <p:grpSpPr>
                <a:xfrm>
                  <a:off x="5687857" y="1593447"/>
                  <a:ext cx="1017544" cy="957085"/>
                  <a:chOff x="6097553" y="3838725"/>
                  <a:chExt cx="1619719" cy="1527877"/>
                </a:xfrm>
              </p:grpSpPr>
              <p:cxnSp>
                <p:nvCxnSpPr>
                  <p:cNvPr id="931" name="Rechte verbindingslijn 930"/>
                  <p:cNvCxnSpPr/>
                  <p:nvPr/>
                </p:nvCxnSpPr>
                <p:spPr>
                  <a:xfrm flipH="1">
                    <a:off x="6903627" y="3838725"/>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2" name="Rechte verbindingslijn 931"/>
                  <p:cNvCxnSpPr/>
                  <p:nvPr/>
                </p:nvCxnSpPr>
                <p:spPr>
                  <a:xfrm>
                    <a:off x="6903627" y="4929886"/>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3" name="Rechte verbindingslijn 932"/>
                  <p:cNvCxnSpPr/>
                  <p:nvPr/>
                </p:nvCxnSpPr>
                <p:spPr>
                  <a:xfrm>
                    <a:off x="6097553" y="4607929"/>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4" name="Rechte verbindingslijn 933"/>
                  <p:cNvCxnSpPr/>
                  <p:nvPr/>
                </p:nvCxnSpPr>
                <p:spPr>
                  <a:xfrm flipH="1">
                    <a:off x="7228075" y="4607929"/>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5" name="Rechte verbindingslijn 934"/>
                  <p:cNvCxnSpPr/>
                  <p:nvPr/>
                </p:nvCxnSpPr>
                <p:spPr>
                  <a:xfrm flipH="1">
                    <a:off x="7145838" y="4063237"/>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6" name="Rechte verbindingslijn 935"/>
                  <p:cNvCxnSpPr/>
                  <p:nvPr/>
                </p:nvCxnSpPr>
                <p:spPr>
                  <a:xfrm flipH="1">
                    <a:off x="6288863" y="4812240"/>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7" name="Rechte verbindingslijn 936"/>
                  <p:cNvCxnSpPr/>
                  <p:nvPr/>
                </p:nvCxnSpPr>
                <p:spPr>
                  <a:xfrm>
                    <a:off x="6288862" y="4063237"/>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38" name="Rechte verbindingslijn 937"/>
                  <p:cNvCxnSpPr/>
                  <p:nvPr/>
                </p:nvCxnSpPr>
                <p:spPr>
                  <a:xfrm flipH="1" flipV="1">
                    <a:off x="7113987" y="4830450"/>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pic>
              <p:nvPicPr>
                <p:cNvPr id="923" name="Afbeelding 922"/>
                <p:cNvPicPr>
                  <a:picLocks noChangeAspect="1"/>
                </p:cNvPicPr>
                <p:nvPr/>
              </p:nvPicPr>
              <p:blipFill>
                <a:blip r:embed="rId2"/>
                <a:stretch>
                  <a:fillRect/>
                </a:stretch>
              </p:blipFill>
              <p:spPr>
                <a:xfrm>
                  <a:off x="5998304" y="2553618"/>
                  <a:ext cx="432068" cy="432068"/>
                </a:xfrm>
                <a:prstGeom prst="rect">
                  <a:avLst/>
                </a:prstGeom>
              </p:spPr>
            </p:pic>
            <p:pic>
              <p:nvPicPr>
                <p:cNvPr id="924" name="Afbeelding 923"/>
                <p:cNvPicPr>
                  <a:picLocks noChangeAspect="1"/>
                </p:cNvPicPr>
                <p:nvPr/>
              </p:nvPicPr>
              <p:blipFill>
                <a:blip r:embed="rId2"/>
                <a:stretch>
                  <a:fillRect/>
                </a:stretch>
              </p:blipFill>
              <p:spPr>
                <a:xfrm>
                  <a:off x="5990425" y="1165636"/>
                  <a:ext cx="432068" cy="432068"/>
                </a:xfrm>
                <a:prstGeom prst="rect">
                  <a:avLst/>
                </a:prstGeom>
              </p:spPr>
            </p:pic>
            <p:pic>
              <p:nvPicPr>
                <p:cNvPr id="925" name="Afbeelding 924"/>
                <p:cNvPicPr>
                  <a:picLocks noChangeAspect="1"/>
                </p:cNvPicPr>
                <p:nvPr/>
              </p:nvPicPr>
              <p:blipFill>
                <a:blip r:embed="rId2"/>
                <a:stretch>
                  <a:fillRect/>
                </a:stretch>
              </p:blipFill>
              <p:spPr>
                <a:xfrm>
                  <a:off x="6705401" y="1851799"/>
                  <a:ext cx="432068" cy="432068"/>
                </a:xfrm>
                <a:prstGeom prst="rect">
                  <a:avLst/>
                </a:prstGeom>
              </p:spPr>
            </p:pic>
            <p:pic>
              <p:nvPicPr>
                <p:cNvPr id="926" name="Afbeelding 925"/>
                <p:cNvPicPr>
                  <a:picLocks noChangeAspect="1"/>
                </p:cNvPicPr>
                <p:nvPr/>
              </p:nvPicPr>
              <p:blipFill>
                <a:blip r:embed="rId2"/>
                <a:stretch>
                  <a:fillRect/>
                </a:stretch>
              </p:blipFill>
              <p:spPr>
                <a:xfrm>
                  <a:off x="5236903" y="1859254"/>
                  <a:ext cx="432068" cy="432068"/>
                </a:xfrm>
                <a:prstGeom prst="rect">
                  <a:avLst/>
                </a:prstGeom>
              </p:spPr>
            </p:pic>
            <p:pic>
              <p:nvPicPr>
                <p:cNvPr id="927" name="Afbeelding 926"/>
                <p:cNvPicPr>
                  <a:picLocks noChangeAspect="1"/>
                </p:cNvPicPr>
                <p:nvPr/>
              </p:nvPicPr>
              <p:blipFill>
                <a:blip r:embed="rId2"/>
                <a:stretch>
                  <a:fillRect/>
                </a:stretch>
              </p:blipFill>
              <p:spPr>
                <a:xfrm>
                  <a:off x="6510663" y="2362549"/>
                  <a:ext cx="432068" cy="432068"/>
                </a:xfrm>
                <a:prstGeom prst="rect">
                  <a:avLst/>
                </a:prstGeom>
              </p:spPr>
            </p:pic>
            <p:pic>
              <p:nvPicPr>
                <p:cNvPr id="928" name="Afbeelding 927"/>
                <p:cNvPicPr>
                  <a:picLocks noChangeAspect="1"/>
                </p:cNvPicPr>
                <p:nvPr/>
              </p:nvPicPr>
              <p:blipFill>
                <a:blip r:embed="rId2"/>
                <a:stretch>
                  <a:fillRect/>
                </a:stretch>
              </p:blipFill>
              <p:spPr>
                <a:xfrm>
                  <a:off x="5436846" y="1371546"/>
                  <a:ext cx="432068" cy="432068"/>
                </a:xfrm>
                <a:prstGeom prst="rect">
                  <a:avLst/>
                </a:prstGeom>
              </p:spPr>
            </p:pic>
            <p:pic>
              <p:nvPicPr>
                <p:cNvPr id="929" name="Afbeelding 928"/>
                <p:cNvPicPr>
                  <a:picLocks noChangeAspect="1"/>
                </p:cNvPicPr>
                <p:nvPr/>
              </p:nvPicPr>
              <p:blipFill>
                <a:blip r:embed="rId2"/>
                <a:stretch>
                  <a:fillRect/>
                </a:stretch>
              </p:blipFill>
              <p:spPr>
                <a:xfrm>
                  <a:off x="6548871" y="1364091"/>
                  <a:ext cx="432068" cy="432068"/>
                </a:xfrm>
                <a:prstGeom prst="rect">
                  <a:avLst/>
                </a:prstGeom>
              </p:spPr>
            </p:pic>
            <p:pic>
              <p:nvPicPr>
                <p:cNvPr id="930" name="Afbeelding 929"/>
                <p:cNvPicPr>
                  <a:picLocks noChangeAspect="1"/>
                </p:cNvPicPr>
                <p:nvPr/>
              </p:nvPicPr>
              <p:blipFill>
                <a:blip r:embed="rId2"/>
                <a:stretch>
                  <a:fillRect/>
                </a:stretch>
              </p:blipFill>
              <p:spPr>
                <a:xfrm>
                  <a:off x="5440729" y="2362549"/>
                  <a:ext cx="432068" cy="432068"/>
                </a:xfrm>
                <a:prstGeom prst="rect">
                  <a:avLst/>
                </a:prstGeom>
              </p:spPr>
            </p:pic>
          </p:grpSp>
          <p:sp>
            <p:nvSpPr>
              <p:cNvPr id="920" name="Ovaal 919"/>
              <p:cNvSpPr/>
              <p:nvPr/>
            </p:nvSpPr>
            <p:spPr>
              <a:xfrm>
                <a:off x="1616133" y="4750602"/>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4" name="Groeperen 853"/>
            <p:cNvGrpSpPr/>
            <p:nvPr/>
          </p:nvGrpSpPr>
          <p:grpSpPr>
            <a:xfrm>
              <a:off x="4646413" y="1635330"/>
              <a:ext cx="1496586" cy="1491796"/>
              <a:chOff x="5484523" y="1528503"/>
              <a:chExt cx="1496586" cy="1491796"/>
            </a:xfrm>
          </p:grpSpPr>
          <p:grpSp>
            <p:nvGrpSpPr>
              <p:cNvPr id="899" name="Groeperen 898"/>
              <p:cNvGrpSpPr/>
              <p:nvPr/>
            </p:nvGrpSpPr>
            <p:grpSpPr>
              <a:xfrm>
                <a:off x="5582527" y="1662441"/>
                <a:ext cx="1303683" cy="1227852"/>
                <a:chOff x="5151943" y="3741615"/>
                <a:chExt cx="1892902" cy="1802921"/>
              </a:xfrm>
            </p:grpSpPr>
            <p:pic>
              <p:nvPicPr>
                <p:cNvPr id="901" name="Afbeelding 900"/>
                <p:cNvPicPr>
                  <a:picLocks noChangeAspect="1"/>
                </p:cNvPicPr>
                <p:nvPr/>
              </p:nvPicPr>
              <p:blipFill>
                <a:blip r:embed="rId3"/>
                <a:stretch>
                  <a:fillRect/>
                </a:stretch>
              </p:blipFill>
              <p:spPr>
                <a:xfrm>
                  <a:off x="5899007" y="4426460"/>
                  <a:ext cx="424142" cy="418857"/>
                </a:xfrm>
                <a:prstGeom prst="rect">
                  <a:avLst/>
                </a:prstGeom>
              </p:spPr>
            </p:pic>
            <p:grpSp>
              <p:nvGrpSpPr>
                <p:cNvPr id="902" name="Groeperen 901"/>
                <p:cNvGrpSpPr/>
                <p:nvPr/>
              </p:nvGrpSpPr>
              <p:grpSpPr>
                <a:xfrm>
                  <a:off x="5596439" y="4154048"/>
                  <a:ext cx="1017544" cy="957085"/>
                  <a:chOff x="6097553" y="3838725"/>
                  <a:chExt cx="1619719" cy="1527877"/>
                </a:xfrm>
              </p:grpSpPr>
              <p:cxnSp>
                <p:nvCxnSpPr>
                  <p:cNvPr id="911" name="Rechte verbindingslijn 910"/>
                  <p:cNvCxnSpPr/>
                  <p:nvPr/>
                </p:nvCxnSpPr>
                <p:spPr>
                  <a:xfrm flipH="1">
                    <a:off x="6903627" y="3838725"/>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2" name="Rechte verbindingslijn 911"/>
                  <p:cNvCxnSpPr/>
                  <p:nvPr/>
                </p:nvCxnSpPr>
                <p:spPr>
                  <a:xfrm>
                    <a:off x="6903627" y="4929886"/>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3" name="Rechte verbindingslijn 912"/>
                  <p:cNvCxnSpPr/>
                  <p:nvPr/>
                </p:nvCxnSpPr>
                <p:spPr>
                  <a:xfrm>
                    <a:off x="6097553" y="4607929"/>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4" name="Rechte verbindingslijn 913"/>
                  <p:cNvCxnSpPr/>
                  <p:nvPr/>
                </p:nvCxnSpPr>
                <p:spPr>
                  <a:xfrm flipH="1">
                    <a:off x="7228075" y="4607929"/>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5" name="Rechte verbindingslijn 914"/>
                  <p:cNvCxnSpPr/>
                  <p:nvPr/>
                </p:nvCxnSpPr>
                <p:spPr>
                  <a:xfrm flipH="1">
                    <a:off x="7145838" y="4063237"/>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6" name="Rechte verbindingslijn 915"/>
                  <p:cNvCxnSpPr/>
                  <p:nvPr/>
                </p:nvCxnSpPr>
                <p:spPr>
                  <a:xfrm flipH="1">
                    <a:off x="6288863" y="4812240"/>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7" name="Rechte verbindingslijn 916"/>
                  <p:cNvCxnSpPr/>
                  <p:nvPr/>
                </p:nvCxnSpPr>
                <p:spPr>
                  <a:xfrm>
                    <a:off x="6288862" y="4063237"/>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918" name="Rechte verbindingslijn 917"/>
                  <p:cNvCxnSpPr/>
                  <p:nvPr/>
                </p:nvCxnSpPr>
                <p:spPr>
                  <a:xfrm flipH="1" flipV="1">
                    <a:off x="7113987" y="4830450"/>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pic>
              <p:nvPicPr>
                <p:cNvPr id="903" name="Afbeelding 902"/>
                <p:cNvPicPr>
                  <a:picLocks noChangeAspect="1"/>
                </p:cNvPicPr>
                <p:nvPr/>
              </p:nvPicPr>
              <p:blipFill>
                <a:blip r:embed="rId3"/>
                <a:stretch>
                  <a:fillRect/>
                </a:stretch>
              </p:blipFill>
              <p:spPr>
                <a:xfrm>
                  <a:off x="5890762" y="3741615"/>
                  <a:ext cx="424142" cy="418857"/>
                </a:xfrm>
                <a:prstGeom prst="rect">
                  <a:avLst/>
                </a:prstGeom>
              </p:spPr>
            </p:pic>
            <p:pic>
              <p:nvPicPr>
                <p:cNvPr id="904" name="Afbeelding 903"/>
                <p:cNvPicPr>
                  <a:picLocks noChangeAspect="1"/>
                </p:cNvPicPr>
                <p:nvPr/>
              </p:nvPicPr>
              <p:blipFill>
                <a:blip r:embed="rId3"/>
                <a:stretch>
                  <a:fillRect/>
                </a:stretch>
              </p:blipFill>
              <p:spPr>
                <a:xfrm>
                  <a:off x="5899007" y="5125679"/>
                  <a:ext cx="424142" cy="418857"/>
                </a:xfrm>
                <a:prstGeom prst="rect">
                  <a:avLst/>
                </a:prstGeom>
              </p:spPr>
            </p:pic>
            <p:pic>
              <p:nvPicPr>
                <p:cNvPr id="905" name="Afbeelding 904"/>
                <p:cNvPicPr>
                  <a:picLocks noChangeAspect="1"/>
                </p:cNvPicPr>
                <p:nvPr/>
              </p:nvPicPr>
              <p:blipFill>
                <a:blip r:embed="rId3"/>
                <a:stretch>
                  <a:fillRect/>
                </a:stretch>
              </p:blipFill>
              <p:spPr>
                <a:xfrm>
                  <a:off x="6620703" y="4418711"/>
                  <a:ext cx="424142" cy="418857"/>
                </a:xfrm>
                <a:prstGeom prst="rect">
                  <a:avLst/>
                </a:prstGeom>
              </p:spPr>
            </p:pic>
            <p:pic>
              <p:nvPicPr>
                <p:cNvPr id="906" name="Afbeelding 905"/>
                <p:cNvPicPr>
                  <a:picLocks noChangeAspect="1"/>
                </p:cNvPicPr>
                <p:nvPr/>
              </p:nvPicPr>
              <p:blipFill>
                <a:blip r:embed="rId3"/>
                <a:stretch>
                  <a:fillRect/>
                </a:stretch>
              </p:blipFill>
              <p:spPr>
                <a:xfrm>
                  <a:off x="5151943" y="4432742"/>
                  <a:ext cx="424142" cy="418857"/>
                </a:xfrm>
                <a:prstGeom prst="rect">
                  <a:avLst/>
                </a:prstGeom>
              </p:spPr>
            </p:pic>
            <p:pic>
              <p:nvPicPr>
                <p:cNvPr id="907" name="Afbeelding 906"/>
                <p:cNvPicPr>
                  <a:picLocks noChangeAspect="1"/>
                </p:cNvPicPr>
                <p:nvPr/>
              </p:nvPicPr>
              <p:blipFill>
                <a:blip r:embed="rId3"/>
                <a:stretch>
                  <a:fillRect/>
                </a:stretch>
              </p:blipFill>
              <p:spPr>
                <a:xfrm>
                  <a:off x="6456268" y="3925255"/>
                  <a:ext cx="424142" cy="418857"/>
                </a:xfrm>
                <a:prstGeom prst="rect">
                  <a:avLst/>
                </a:prstGeom>
              </p:spPr>
            </p:pic>
            <p:pic>
              <p:nvPicPr>
                <p:cNvPr id="908" name="Afbeelding 907"/>
                <p:cNvPicPr>
                  <a:picLocks noChangeAspect="1"/>
                </p:cNvPicPr>
                <p:nvPr/>
              </p:nvPicPr>
              <p:blipFill>
                <a:blip r:embed="rId3"/>
                <a:stretch>
                  <a:fillRect/>
                </a:stretch>
              </p:blipFill>
              <p:spPr>
                <a:xfrm>
                  <a:off x="6433103" y="4916250"/>
                  <a:ext cx="424142" cy="418857"/>
                </a:xfrm>
                <a:prstGeom prst="rect">
                  <a:avLst/>
                </a:prstGeom>
              </p:spPr>
            </p:pic>
            <p:pic>
              <p:nvPicPr>
                <p:cNvPr id="909" name="Afbeelding 908"/>
                <p:cNvPicPr>
                  <a:picLocks noChangeAspect="1"/>
                </p:cNvPicPr>
                <p:nvPr/>
              </p:nvPicPr>
              <p:blipFill>
                <a:blip r:embed="rId3"/>
                <a:stretch>
                  <a:fillRect/>
                </a:stretch>
              </p:blipFill>
              <p:spPr>
                <a:xfrm>
                  <a:off x="5365984" y="3940590"/>
                  <a:ext cx="424142" cy="418857"/>
                </a:xfrm>
                <a:prstGeom prst="rect">
                  <a:avLst/>
                </a:prstGeom>
              </p:spPr>
            </p:pic>
            <p:pic>
              <p:nvPicPr>
                <p:cNvPr id="910" name="Afbeelding 909"/>
                <p:cNvPicPr>
                  <a:picLocks noChangeAspect="1"/>
                </p:cNvPicPr>
                <p:nvPr/>
              </p:nvPicPr>
              <p:blipFill>
                <a:blip r:embed="rId3"/>
                <a:stretch>
                  <a:fillRect/>
                </a:stretch>
              </p:blipFill>
              <p:spPr>
                <a:xfrm>
                  <a:off x="5348599" y="4924894"/>
                  <a:ext cx="424142" cy="418857"/>
                </a:xfrm>
                <a:prstGeom prst="rect">
                  <a:avLst/>
                </a:prstGeom>
              </p:spPr>
            </p:pic>
          </p:grpSp>
          <p:sp>
            <p:nvSpPr>
              <p:cNvPr id="900" name="Ovaal 899"/>
              <p:cNvSpPr/>
              <p:nvPr/>
            </p:nvSpPr>
            <p:spPr>
              <a:xfrm>
                <a:off x="5484523" y="1528503"/>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5" name="Groeperen 854"/>
            <p:cNvGrpSpPr/>
            <p:nvPr/>
          </p:nvGrpSpPr>
          <p:grpSpPr>
            <a:xfrm>
              <a:off x="5448911" y="3250909"/>
              <a:ext cx="1496586" cy="1491796"/>
              <a:chOff x="6158864" y="3180744"/>
              <a:chExt cx="1496586" cy="1491796"/>
            </a:xfrm>
          </p:grpSpPr>
          <p:grpSp>
            <p:nvGrpSpPr>
              <p:cNvPr id="879" name="Groeperen 878"/>
              <p:cNvGrpSpPr/>
              <p:nvPr/>
            </p:nvGrpSpPr>
            <p:grpSpPr>
              <a:xfrm>
                <a:off x="6259179" y="3299624"/>
                <a:ext cx="1280901" cy="1243881"/>
                <a:chOff x="4379783" y="3523243"/>
                <a:chExt cx="2960451" cy="2915732"/>
              </a:xfrm>
            </p:grpSpPr>
            <p:grpSp>
              <p:nvGrpSpPr>
                <p:cNvPr id="881" name="Groeperen 880"/>
                <p:cNvGrpSpPr/>
                <p:nvPr/>
              </p:nvGrpSpPr>
              <p:grpSpPr>
                <a:xfrm>
                  <a:off x="5054191" y="4240406"/>
                  <a:ext cx="1619719" cy="1527877"/>
                  <a:chOff x="6097553" y="3838725"/>
                  <a:chExt cx="1619719" cy="1527877"/>
                </a:xfrm>
              </p:grpSpPr>
              <p:cxnSp>
                <p:nvCxnSpPr>
                  <p:cNvPr id="891" name="Rechte verbindingslijn 890"/>
                  <p:cNvCxnSpPr/>
                  <p:nvPr/>
                </p:nvCxnSpPr>
                <p:spPr>
                  <a:xfrm flipH="1">
                    <a:off x="6903627" y="3838725"/>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2" name="Rechte verbindingslijn 891"/>
                  <p:cNvCxnSpPr/>
                  <p:nvPr/>
                </p:nvCxnSpPr>
                <p:spPr>
                  <a:xfrm>
                    <a:off x="6903627" y="4929886"/>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3" name="Rechte verbindingslijn 892"/>
                  <p:cNvCxnSpPr/>
                  <p:nvPr/>
                </p:nvCxnSpPr>
                <p:spPr>
                  <a:xfrm>
                    <a:off x="6097553" y="4607929"/>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4" name="Rechte verbindingslijn 893"/>
                  <p:cNvCxnSpPr/>
                  <p:nvPr/>
                </p:nvCxnSpPr>
                <p:spPr>
                  <a:xfrm flipH="1">
                    <a:off x="7228075" y="4607929"/>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5" name="Rechte verbindingslijn 894"/>
                  <p:cNvCxnSpPr/>
                  <p:nvPr/>
                </p:nvCxnSpPr>
                <p:spPr>
                  <a:xfrm flipH="1">
                    <a:off x="7145838" y="4063237"/>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6" name="Rechte verbindingslijn 895"/>
                  <p:cNvCxnSpPr/>
                  <p:nvPr/>
                </p:nvCxnSpPr>
                <p:spPr>
                  <a:xfrm flipH="1">
                    <a:off x="6288863" y="4812240"/>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7" name="Rechte verbindingslijn 896"/>
                  <p:cNvCxnSpPr/>
                  <p:nvPr/>
                </p:nvCxnSpPr>
                <p:spPr>
                  <a:xfrm>
                    <a:off x="6288862" y="4063237"/>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98" name="Rechte verbindingslijn 897"/>
                  <p:cNvCxnSpPr/>
                  <p:nvPr/>
                </p:nvCxnSpPr>
                <p:spPr>
                  <a:xfrm flipH="1" flipV="1">
                    <a:off x="7113987" y="4830450"/>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pic>
              <p:nvPicPr>
                <p:cNvPr id="882" name="Afbeelding 881"/>
                <p:cNvPicPr>
                  <a:picLocks noChangeAspect="1"/>
                </p:cNvPicPr>
                <p:nvPr/>
              </p:nvPicPr>
              <p:blipFill>
                <a:blip r:embed="rId4"/>
                <a:stretch>
                  <a:fillRect/>
                </a:stretch>
              </p:blipFill>
              <p:spPr>
                <a:xfrm>
                  <a:off x="5535816" y="3523243"/>
                  <a:ext cx="683183" cy="705511"/>
                </a:xfrm>
                <a:prstGeom prst="rect">
                  <a:avLst/>
                </a:prstGeom>
              </p:spPr>
            </p:pic>
            <p:pic>
              <p:nvPicPr>
                <p:cNvPr id="883" name="Afbeelding 882"/>
                <p:cNvPicPr>
                  <a:picLocks noChangeAspect="1"/>
                </p:cNvPicPr>
                <p:nvPr/>
              </p:nvPicPr>
              <p:blipFill>
                <a:blip r:embed="rId4"/>
                <a:stretch>
                  <a:fillRect/>
                </a:stretch>
              </p:blipFill>
              <p:spPr>
                <a:xfrm>
                  <a:off x="5535816" y="5733464"/>
                  <a:ext cx="683183" cy="705511"/>
                </a:xfrm>
                <a:prstGeom prst="rect">
                  <a:avLst/>
                </a:prstGeom>
              </p:spPr>
            </p:pic>
            <p:pic>
              <p:nvPicPr>
                <p:cNvPr id="884" name="Afbeelding 883"/>
                <p:cNvPicPr>
                  <a:picLocks noChangeAspect="1"/>
                </p:cNvPicPr>
                <p:nvPr/>
              </p:nvPicPr>
              <p:blipFill>
                <a:blip r:embed="rId4"/>
                <a:stretch>
                  <a:fillRect/>
                </a:stretch>
              </p:blipFill>
              <p:spPr>
                <a:xfrm>
                  <a:off x="6657051" y="4622127"/>
                  <a:ext cx="683183" cy="705511"/>
                </a:xfrm>
                <a:prstGeom prst="rect">
                  <a:avLst/>
                </a:prstGeom>
              </p:spPr>
            </p:pic>
            <p:pic>
              <p:nvPicPr>
                <p:cNvPr id="885" name="Afbeelding 884"/>
                <p:cNvPicPr>
                  <a:picLocks noChangeAspect="1"/>
                </p:cNvPicPr>
                <p:nvPr/>
              </p:nvPicPr>
              <p:blipFill>
                <a:blip r:embed="rId4"/>
                <a:stretch>
                  <a:fillRect/>
                </a:stretch>
              </p:blipFill>
              <p:spPr>
                <a:xfrm>
                  <a:off x="4379783" y="4656854"/>
                  <a:ext cx="683183" cy="705511"/>
                </a:xfrm>
                <a:prstGeom prst="rect">
                  <a:avLst/>
                </a:prstGeom>
              </p:spPr>
            </p:pic>
            <p:pic>
              <p:nvPicPr>
                <p:cNvPr id="886" name="Afbeelding 885"/>
                <p:cNvPicPr>
                  <a:picLocks noChangeAspect="1"/>
                </p:cNvPicPr>
                <p:nvPr/>
              </p:nvPicPr>
              <p:blipFill>
                <a:blip r:embed="rId4"/>
                <a:stretch>
                  <a:fillRect/>
                </a:stretch>
              </p:blipFill>
              <p:spPr>
                <a:xfrm>
                  <a:off x="6409781" y="3840972"/>
                  <a:ext cx="683183" cy="705511"/>
                </a:xfrm>
                <a:prstGeom prst="rect">
                  <a:avLst/>
                </a:prstGeom>
              </p:spPr>
            </p:pic>
            <p:pic>
              <p:nvPicPr>
                <p:cNvPr id="887" name="Afbeelding 886"/>
                <p:cNvPicPr>
                  <a:picLocks noChangeAspect="1"/>
                </p:cNvPicPr>
                <p:nvPr/>
              </p:nvPicPr>
              <p:blipFill>
                <a:blip r:embed="rId4"/>
                <a:stretch>
                  <a:fillRect/>
                </a:stretch>
              </p:blipFill>
              <p:spPr>
                <a:xfrm>
                  <a:off x="4670685" y="3853118"/>
                  <a:ext cx="683183" cy="705511"/>
                </a:xfrm>
                <a:prstGeom prst="rect">
                  <a:avLst/>
                </a:prstGeom>
              </p:spPr>
            </p:pic>
            <p:pic>
              <p:nvPicPr>
                <p:cNvPr id="888" name="Afbeelding 887"/>
                <p:cNvPicPr>
                  <a:picLocks noChangeAspect="1"/>
                </p:cNvPicPr>
                <p:nvPr/>
              </p:nvPicPr>
              <p:blipFill>
                <a:blip r:embed="rId4"/>
                <a:stretch>
                  <a:fillRect/>
                </a:stretch>
              </p:blipFill>
              <p:spPr>
                <a:xfrm>
                  <a:off x="4670684" y="5419377"/>
                  <a:ext cx="683183" cy="705511"/>
                </a:xfrm>
                <a:prstGeom prst="rect">
                  <a:avLst/>
                </a:prstGeom>
              </p:spPr>
            </p:pic>
            <p:pic>
              <p:nvPicPr>
                <p:cNvPr id="889" name="Afbeelding 888"/>
                <p:cNvPicPr>
                  <a:picLocks noChangeAspect="1"/>
                </p:cNvPicPr>
                <p:nvPr/>
              </p:nvPicPr>
              <p:blipFill>
                <a:blip r:embed="rId4"/>
                <a:stretch>
                  <a:fillRect/>
                </a:stretch>
              </p:blipFill>
              <p:spPr>
                <a:xfrm>
                  <a:off x="6408438" y="5415385"/>
                  <a:ext cx="683183" cy="705511"/>
                </a:xfrm>
                <a:prstGeom prst="rect">
                  <a:avLst/>
                </a:prstGeom>
              </p:spPr>
            </p:pic>
            <p:pic>
              <p:nvPicPr>
                <p:cNvPr id="890" name="Afbeelding 889"/>
                <p:cNvPicPr>
                  <a:picLocks noChangeAspect="1"/>
                </p:cNvPicPr>
                <p:nvPr/>
              </p:nvPicPr>
              <p:blipFill>
                <a:blip r:embed="rId4"/>
                <a:stretch>
                  <a:fillRect/>
                </a:stretch>
              </p:blipFill>
              <p:spPr>
                <a:xfrm>
                  <a:off x="5535816" y="4623238"/>
                  <a:ext cx="683183" cy="705511"/>
                </a:xfrm>
                <a:prstGeom prst="rect">
                  <a:avLst/>
                </a:prstGeom>
              </p:spPr>
            </p:pic>
          </p:grpSp>
          <p:sp>
            <p:nvSpPr>
              <p:cNvPr id="880" name="Ovaal 879"/>
              <p:cNvSpPr/>
              <p:nvPr/>
            </p:nvSpPr>
            <p:spPr>
              <a:xfrm>
                <a:off x="6158864" y="3180744"/>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6" name="Groeperen 855"/>
            <p:cNvGrpSpPr/>
            <p:nvPr/>
          </p:nvGrpSpPr>
          <p:grpSpPr>
            <a:xfrm>
              <a:off x="4677568" y="4761331"/>
              <a:ext cx="1496586" cy="1491796"/>
              <a:chOff x="5223142" y="4985803"/>
              <a:chExt cx="1496586" cy="1491796"/>
            </a:xfrm>
          </p:grpSpPr>
          <p:grpSp>
            <p:nvGrpSpPr>
              <p:cNvPr id="860" name="Groeperen 859"/>
              <p:cNvGrpSpPr/>
              <p:nvPr/>
            </p:nvGrpSpPr>
            <p:grpSpPr>
              <a:xfrm>
                <a:off x="5309011" y="5116596"/>
                <a:ext cx="1280901" cy="1243880"/>
                <a:chOff x="2281357" y="1030130"/>
                <a:chExt cx="2917513" cy="2808595"/>
              </a:xfrm>
            </p:grpSpPr>
            <p:pic>
              <p:nvPicPr>
                <p:cNvPr id="862" name="Afbeelding 861"/>
                <p:cNvPicPr>
                  <a:picLocks noChangeAspect="1"/>
                </p:cNvPicPr>
                <p:nvPr/>
              </p:nvPicPr>
              <p:blipFill>
                <a:blip r:embed="rId5"/>
                <a:stretch>
                  <a:fillRect/>
                </a:stretch>
              </p:blipFill>
              <p:spPr>
                <a:xfrm>
                  <a:off x="4549973" y="2119513"/>
                  <a:ext cx="648897" cy="640359"/>
                </a:xfrm>
                <a:prstGeom prst="rect">
                  <a:avLst/>
                </a:prstGeom>
              </p:spPr>
            </p:pic>
            <p:pic>
              <p:nvPicPr>
                <p:cNvPr id="863" name="Afbeelding 862"/>
                <p:cNvPicPr>
                  <a:picLocks noChangeAspect="1"/>
                </p:cNvPicPr>
                <p:nvPr/>
              </p:nvPicPr>
              <p:blipFill>
                <a:blip r:embed="rId5"/>
                <a:stretch>
                  <a:fillRect/>
                </a:stretch>
              </p:blipFill>
              <p:spPr>
                <a:xfrm>
                  <a:off x="2281357" y="2119513"/>
                  <a:ext cx="648897" cy="640359"/>
                </a:xfrm>
                <a:prstGeom prst="rect">
                  <a:avLst/>
                </a:prstGeom>
              </p:spPr>
            </p:pic>
            <p:pic>
              <p:nvPicPr>
                <p:cNvPr id="864" name="Afbeelding 863"/>
                <p:cNvPicPr>
                  <a:picLocks noChangeAspect="1"/>
                </p:cNvPicPr>
                <p:nvPr/>
              </p:nvPicPr>
              <p:blipFill>
                <a:blip r:embed="rId5"/>
                <a:stretch>
                  <a:fillRect/>
                </a:stretch>
              </p:blipFill>
              <p:spPr>
                <a:xfrm>
                  <a:off x="2605805" y="2878186"/>
                  <a:ext cx="648897" cy="640359"/>
                </a:xfrm>
                <a:prstGeom prst="rect">
                  <a:avLst/>
                </a:prstGeom>
              </p:spPr>
            </p:pic>
            <p:pic>
              <p:nvPicPr>
                <p:cNvPr id="865" name="Afbeelding 864"/>
                <p:cNvPicPr>
                  <a:picLocks noChangeAspect="1"/>
                </p:cNvPicPr>
                <p:nvPr/>
              </p:nvPicPr>
              <p:blipFill>
                <a:blip r:embed="rId5"/>
                <a:stretch>
                  <a:fillRect/>
                </a:stretch>
              </p:blipFill>
              <p:spPr>
                <a:xfrm>
                  <a:off x="3412163" y="1030130"/>
                  <a:ext cx="648897" cy="640359"/>
                </a:xfrm>
                <a:prstGeom prst="rect">
                  <a:avLst/>
                </a:prstGeom>
              </p:spPr>
            </p:pic>
            <p:pic>
              <p:nvPicPr>
                <p:cNvPr id="866" name="Afbeelding 865"/>
                <p:cNvPicPr>
                  <a:picLocks noChangeAspect="1"/>
                </p:cNvPicPr>
                <p:nvPr/>
              </p:nvPicPr>
              <p:blipFill>
                <a:blip r:embed="rId5"/>
                <a:stretch>
                  <a:fillRect/>
                </a:stretch>
              </p:blipFill>
              <p:spPr>
                <a:xfrm>
                  <a:off x="3412162" y="3198366"/>
                  <a:ext cx="648897" cy="640359"/>
                </a:xfrm>
                <a:prstGeom prst="rect">
                  <a:avLst/>
                </a:prstGeom>
              </p:spPr>
            </p:pic>
            <p:pic>
              <p:nvPicPr>
                <p:cNvPr id="867" name="Afbeelding 866"/>
                <p:cNvPicPr>
                  <a:picLocks noChangeAspect="1"/>
                </p:cNvPicPr>
                <p:nvPr/>
              </p:nvPicPr>
              <p:blipFill>
                <a:blip r:embed="rId5"/>
                <a:stretch>
                  <a:fillRect/>
                </a:stretch>
              </p:blipFill>
              <p:spPr>
                <a:xfrm>
                  <a:off x="2605804" y="1364014"/>
                  <a:ext cx="648897" cy="640359"/>
                </a:xfrm>
                <a:prstGeom prst="rect">
                  <a:avLst/>
                </a:prstGeom>
              </p:spPr>
            </p:pic>
            <p:pic>
              <p:nvPicPr>
                <p:cNvPr id="868" name="Afbeelding 867"/>
                <p:cNvPicPr>
                  <a:picLocks noChangeAspect="1"/>
                </p:cNvPicPr>
                <p:nvPr/>
              </p:nvPicPr>
              <p:blipFill>
                <a:blip r:embed="rId5"/>
                <a:stretch>
                  <a:fillRect/>
                </a:stretch>
              </p:blipFill>
              <p:spPr>
                <a:xfrm>
                  <a:off x="4268186" y="1360839"/>
                  <a:ext cx="648897" cy="640359"/>
                </a:xfrm>
                <a:prstGeom prst="rect">
                  <a:avLst/>
                </a:prstGeom>
              </p:spPr>
            </p:pic>
            <p:pic>
              <p:nvPicPr>
                <p:cNvPr id="869" name="Afbeelding 868"/>
                <p:cNvPicPr>
                  <a:picLocks noChangeAspect="1"/>
                </p:cNvPicPr>
                <p:nvPr/>
              </p:nvPicPr>
              <p:blipFill>
                <a:blip r:embed="rId5"/>
                <a:stretch>
                  <a:fillRect/>
                </a:stretch>
              </p:blipFill>
              <p:spPr>
                <a:xfrm>
                  <a:off x="4268185" y="2878185"/>
                  <a:ext cx="648897" cy="640359"/>
                </a:xfrm>
                <a:prstGeom prst="rect">
                  <a:avLst/>
                </a:prstGeom>
              </p:spPr>
            </p:pic>
            <p:pic>
              <p:nvPicPr>
                <p:cNvPr id="870" name="Afbeelding 869"/>
                <p:cNvPicPr>
                  <a:picLocks noChangeAspect="1"/>
                </p:cNvPicPr>
                <p:nvPr/>
              </p:nvPicPr>
              <p:blipFill>
                <a:blip r:embed="rId5"/>
                <a:stretch>
                  <a:fillRect/>
                </a:stretch>
              </p:blipFill>
              <p:spPr>
                <a:xfrm>
                  <a:off x="3411879" y="2121291"/>
                  <a:ext cx="648897" cy="640359"/>
                </a:xfrm>
                <a:prstGeom prst="rect">
                  <a:avLst/>
                </a:prstGeom>
              </p:spPr>
            </p:pic>
            <p:cxnSp>
              <p:nvCxnSpPr>
                <p:cNvPr id="871" name="Rechte verbindingslijn 870"/>
                <p:cNvCxnSpPr/>
                <p:nvPr/>
              </p:nvCxnSpPr>
              <p:spPr>
                <a:xfrm flipH="1">
                  <a:off x="3736328" y="1670489"/>
                  <a:ext cx="284" cy="45080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2" name="Rechte verbindingslijn 871"/>
                <p:cNvCxnSpPr/>
                <p:nvPr/>
              </p:nvCxnSpPr>
              <p:spPr>
                <a:xfrm>
                  <a:off x="3736328" y="2761650"/>
                  <a:ext cx="283" cy="436716"/>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3" name="Rechte verbindingslijn 872"/>
                <p:cNvCxnSpPr/>
                <p:nvPr/>
              </p:nvCxnSpPr>
              <p:spPr>
                <a:xfrm>
                  <a:off x="2930254" y="2439693"/>
                  <a:ext cx="481625"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4" name="Rechte verbindingslijn 873"/>
                <p:cNvCxnSpPr/>
                <p:nvPr/>
              </p:nvCxnSpPr>
              <p:spPr>
                <a:xfrm flipH="1">
                  <a:off x="4060776" y="2439693"/>
                  <a:ext cx="489197" cy="1778"/>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5" name="Rechte verbindingslijn 874"/>
                <p:cNvCxnSpPr/>
                <p:nvPr/>
              </p:nvCxnSpPr>
              <p:spPr>
                <a:xfrm flipH="1">
                  <a:off x="3978539" y="1895001"/>
                  <a:ext cx="406970" cy="328722"/>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6" name="Rechte verbindingslijn 875"/>
                <p:cNvCxnSpPr/>
                <p:nvPr/>
              </p:nvCxnSpPr>
              <p:spPr>
                <a:xfrm flipH="1">
                  <a:off x="3121564" y="2644004"/>
                  <a:ext cx="393392" cy="33511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7" name="Rechte verbindingslijn 876"/>
                <p:cNvCxnSpPr/>
                <p:nvPr/>
              </p:nvCxnSpPr>
              <p:spPr>
                <a:xfrm>
                  <a:off x="3121563" y="1895001"/>
                  <a:ext cx="367779" cy="325445"/>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cxnSp>
              <p:nvCxnSpPr>
                <p:cNvPr id="878" name="Rechte verbindingslijn 877"/>
                <p:cNvCxnSpPr/>
                <p:nvPr/>
              </p:nvCxnSpPr>
              <p:spPr>
                <a:xfrm flipH="1" flipV="1">
                  <a:off x="3946688" y="2662214"/>
                  <a:ext cx="396713" cy="344223"/>
                </a:xfrm>
                <a:prstGeom prst="line">
                  <a:avLst/>
                </a:prstGeom>
                <a:ln w="34925" cap="rnd">
                  <a:solidFill>
                    <a:srgbClr val="6534FF"/>
                  </a:solidFill>
                </a:ln>
              </p:spPr>
              <p:style>
                <a:lnRef idx="1">
                  <a:schemeClr val="accent1"/>
                </a:lnRef>
                <a:fillRef idx="0">
                  <a:schemeClr val="accent1"/>
                </a:fillRef>
                <a:effectRef idx="0">
                  <a:schemeClr val="accent1"/>
                </a:effectRef>
                <a:fontRef idx="minor">
                  <a:schemeClr val="tx1"/>
                </a:fontRef>
              </p:style>
            </p:cxnSp>
          </p:grpSp>
          <p:sp>
            <p:nvSpPr>
              <p:cNvPr id="861" name="Ovaal 860"/>
              <p:cNvSpPr/>
              <p:nvPr/>
            </p:nvSpPr>
            <p:spPr>
              <a:xfrm>
                <a:off x="5223142" y="4985803"/>
                <a:ext cx="1496586" cy="1491796"/>
              </a:xfrm>
              <a:prstGeom prst="ellipse">
                <a:avLst/>
              </a:prstGeom>
              <a:noFill/>
              <a:ln w="28575">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57" name="Vrije vorm 856"/>
            <p:cNvSpPr/>
            <p:nvPr/>
          </p:nvSpPr>
          <p:spPr>
            <a:xfrm>
              <a:off x="3596640" y="3002280"/>
              <a:ext cx="1379220" cy="1882140"/>
            </a:xfrm>
            <a:custGeom>
              <a:avLst/>
              <a:gdLst>
                <a:gd name="connsiteX0" fmla="*/ 0 w 1226820"/>
                <a:gd name="connsiteY0" fmla="*/ 0 h 2133600"/>
                <a:gd name="connsiteX1" fmla="*/ 1226820 w 1226820"/>
                <a:gd name="connsiteY1" fmla="*/ 2133600 h 2133600"/>
                <a:gd name="connsiteX0" fmla="*/ 0 w 1356360"/>
                <a:gd name="connsiteY0" fmla="*/ 0 h 2019300"/>
                <a:gd name="connsiteX1" fmla="*/ 1356360 w 1356360"/>
                <a:gd name="connsiteY1" fmla="*/ 2019300 h 2019300"/>
                <a:gd name="connsiteX0" fmla="*/ 0 w 1356360"/>
                <a:gd name="connsiteY0" fmla="*/ 0 h 2049780"/>
                <a:gd name="connsiteX1" fmla="*/ 1356360 w 1356360"/>
                <a:gd name="connsiteY1" fmla="*/ 2049780 h 2049780"/>
                <a:gd name="connsiteX0" fmla="*/ 0 w 1379220"/>
                <a:gd name="connsiteY0" fmla="*/ 0 h 1882140"/>
                <a:gd name="connsiteX1" fmla="*/ 1379220 w 1379220"/>
                <a:gd name="connsiteY1" fmla="*/ 1882140 h 1882140"/>
              </a:gdLst>
              <a:ahLst/>
              <a:cxnLst>
                <a:cxn ang="0">
                  <a:pos x="connsiteX0" y="connsiteY0"/>
                </a:cxn>
                <a:cxn ang="0">
                  <a:pos x="connsiteX1" y="connsiteY1"/>
                </a:cxn>
              </a:cxnLst>
              <a:rect l="l" t="t" r="r" b="b"/>
              <a:pathLst>
                <a:path w="1379220" h="1882140">
                  <a:moveTo>
                    <a:pt x="0" y="0"/>
                  </a:moveTo>
                  <a:lnTo>
                    <a:pt x="1379220" y="1882140"/>
                  </a:lnTo>
                </a:path>
              </a:pathLst>
            </a:custGeom>
            <a:noFill/>
            <a:ln w="38100">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Vrije vorm 857"/>
            <p:cNvSpPr/>
            <p:nvPr/>
          </p:nvSpPr>
          <p:spPr>
            <a:xfrm>
              <a:off x="3596640" y="3009900"/>
              <a:ext cx="1371600" cy="1882140"/>
            </a:xfrm>
            <a:custGeom>
              <a:avLst/>
              <a:gdLst>
                <a:gd name="connsiteX0" fmla="*/ 0 w 1226820"/>
                <a:gd name="connsiteY0" fmla="*/ 0 h 2133600"/>
                <a:gd name="connsiteX1" fmla="*/ 1226820 w 1226820"/>
                <a:gd name="connsiteY1" fmla="*/ 2133600 h 2133600"/>
                <a:gd name="connsiteX0" fmla="*/ 0 w 1356360"/>
                <a:gd name="connsiteY0" fmla="*/ 0 h 2019300"/>
                <a:gd name="connsiteX1" fmla="*/ 1356360 w 1356360"/>
                <a:gd name="connsiteY1" fmla="*/ 2019300 h 2019300"/>
                <a:gd name="connsiteX0" fmla="*/ 0 w 1356360"/>
                <a:gd name="connsiteY0" fmla="*/ 0 h 2049780"/>
                <a:gd name="connsiteX1" fmla="*/ 1356360 w 1356360"/>
                <a:gd name="connsiteY1" fmla="*/ 2049780 h 2049780"/>
                <a:gd name="connsiteX0" fmla="*/ 0 w 137160"/>
                <a:gd name="connsiteY0" fmla="*/ 0 h 2194560"/>
                <a:gd name="connsiteX1" fmla="*/ 137160 w 137160"/>
                <a:gd name="connsiteY1" fmla="*/ 2194560 h 2194560"/>
                <a:gd name="connsiteX0" fmla="*/ 1371600 w 1371600"/>
                <a:gd name="connsiteY0" fmla="*/ 0 h 1882140"/>
                <a:gd name="connsiteX1" fmla="*/ 0 w 1371600"/>
                <a:gd name="connsiteY1" fmla="*/ 1882140 h 1882140"/>
              </a:gdLst>
              <a:ahLst/>
              <a:cxnLst>
                <a:cxn ang="0">
                  <a:pos x="connsiteX0" y="connsiteY0"/>
                </a:cxn>
                <a:cxn ang="0">
                  <a:pos x="connsiteX1" y="connsiteY1"/>
                </a:cxn>
              </a:cxnLst>
              <a:rect l="l" t="t" r="r" b="b"/>
              <a:pathLst>
                <a:path w="1371600" h="1882140">
                  <a:moveTo>
                    <a:pt x="1371600" y="0"/>
                  </a:moveTo>
                  <a:lnTo>
                    <a:pt x="0" y="1882140"/>
                  </a:lnTo>
                </a:path>
              </a:pathLst>
            </a:custGeom>
            <a:noFill/>
            <a:ln w="38100">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Vrije vorm 858"/>
            <p:cNvSpPr/>
            <p:nvPr/>
          </p:nvSpPr>
          <p:spPr>
            <a:xfrm>
              <a:off x="3139320" y="3932311"/>
              <a:ext cx="2286000" cy="15240"/>
            </a:xfrm>
            <a:custGeom>
              <a:avLst/>
              <a:gdLst>
                <a:gd name="connsiteX0" fmla="*/ 0 w 1226820"/>
                <a:gd name="connsiteY0" fmla="*/ 0 h 2133600"/>
                <a:gd name="connsiteX1" fmla="*/ 1226820 w 1226820"/>
                <a:gd name="connsiteY1" fmla="*/ 2133600 h 2133600"/>
                <a:gd name="connsiteX0" fmla="*/ 0 w 1356360"/>
                <a:gd name="connsiteY0" fmla="*/ 0 h 2019300"/>
                <a:gd name="connsiteX1" fmla="*/ 1356360 w 1356360"/>
                <a:gd name="connsiteY1" fmla="*/ 2019300 h 2019300"/>
                <a:gd name="connsiteX0" fmla="*/ 0 w 1356360"/>
                <a:gd name="connsiteY0" fmla="*/ 0 h 2049780"/>
                <a:gd name="connsiteX1" fmla="*/ 1356360 w 1356360"/>
                <a:gd name="connsiteY1" fmla="*/ 2049780 h 2049780"/>
                <a:gd name="connsiteX0" fmla="*/ 0 w 2926080"/>
                <a:gd name="connsiteY0" fmla="*/ 0 h 1295400"/>
                <a:gd name="connsiteX1" fmla="*/ 2926080 w 2926080"/>
                <a:gd name="connsiteY1" fmla="*/ 1295400 h 1295400"/>
                <a:gd name="connsiteX0" fmla="*/ 0 w 2286000"/>
                <a:gd name="connsiteY0" fmla="*/ 0 h 15240"/>
                <a:gd name="connsiteX1" fmla="*/ 2286000 w 2286000"/>
                <a:gd name="connsiteY1" fmla="*/ 15240 h 15240"/>
              </a:gdLst>
              <a:ahLst/>
              <a:cxnLst>
                <a:cxn ang="0">
                  <a:pos x="connsiteX0" y="connsiteY0"/>
                </a:cxn>
                <a:cxn ang="0">
                  <a:pos x="connsiteX1" y="connsiteY1"/>
                </a:cxn>
              </a:cxnLst>
              <a:rect l="l" t="t" r="r" b="b"/>
              <a:pathLst>
                <a:path w="2286000" h="15240">
                  <a:moveTo>
                    <a:pt x="0" y="0"/>
                  </a:moveTo>
                  <a:lnTo>
                    <a:pt x="2286000" y="15240"/>
                  </a:lnTo>
                </a:path>
              </a:pathLst>
            </a:custGeom>
            <a:noFill/>
            <a:ln w="38100">
              <a:solidFill>
                <a:srgbClr val="643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kstvak 5"/>
          <p:cNvSpPr txBox="1"/>
          <p:nvPr/>
        </p:nvSpPr>
        <p:spPr>
          <a:xfrm>
            <a:off x="1407908" y="2097731"/>
            <a:ext cx="1497256" cy="276999"/>
          </a:xfrm>
          <a:prstGeom prst="rect">
            <a:avLst/>
          </a:prstGeom>
          <a:noFill/>
        </p:spPr>
        <p:txBody>
          <a:bodyPr wrap="square" rtlCol="0">
            <a:spAutoFit/>
          </a:bodyPr>
          <a:lstStyle/>
          <a:p>
            <a:r>
              <a:rPr lang="en-GB" sz="1200" dirty="0" smtClean="0">
                <a:solidFill>
                  <a:srgbClr val="6434FF"/>
                </a:solidFill>
                <a:latin typeface="Century Gothic" charset="0"/>
                <a:ea typeface="Century Gothic" charset="0"/>
                <a:cs typeface="Century Gothic" charset="0"/>
              </a:rPr>
              <a:t>Hospital sites</a:t>
            </a:r>
            <a:endParaRPr lang="en-GB" sz="1200" dirty="0">
              <a:solidFill>
                <a:srgbClr val="6434FF"/>
              </a:solidFill>
              <a:latin typeface="Century Gothic" charset="0"/>
              <a:ea typeface="Century Gothic" charset="0"/>
              <a:cs typeface="Century Gothic" charset="0"/>
            </a:endParaRPr>
          </a:p>
        </p:txBody>
      </p:sp>
      <p:sp>
        <p:nvSpPr>
          <p:cNvPr id="1333" name="Tekstvak 1332"/>
          <p:cNvSpPr txBox="1"/>
          <p:nvPr/>
        </p:nvSpPr>
        <p:spPr>
          <a:xfrm>
            <a:off x="820770" y="3806277"/>
            <a:ext cx="1497256" cy="276999"/>
          </a:xfrm>
          <a:prstGeom prst="rect">
            <a:avLst/>
          </a:prstGeom>
          <a:noFill/>
        </p:spPr>
        <p:txBody>
          <a:bodyPr wrap="square" rtlCol="0">
            <a:spAutoFit/>
          </a:bodyPr>
          <a:lstStyle/>
          <a:p>
            <a:r>
              <a:rPr lang="en-GB" sz="1200" smtClean="0">
                <a:solidFill>
                  <a:srgbClr val="6434FF"/>
                </a:solidFill>
                <a:latin typeface="Century Gothic" charset="0"/>
                <a:ea typeface="Century Gothic" charset="0"/>
                <a:cs typeface="Century Gothic" charset="0"/>
              </a:rPr>
              <a:t>GP </a:t>
            </a:r>
            <a:r>
              <a:rPr lang="en-GB" sz="1200" dirty="0" smtClean="0">
                <a:solidFill>
                  <a:srgbClr val="6434FF"/>
                </a:solidFill>
                <a:latin typeface="Century Gothic" charset="0"/>
                <a:ea typeface="Century Gothic" charset="0"/>
                <a:cs typeface="Century Gothic" charset="0"/>
              </a:rPr>
              <a:t>sites</a:t>
            </a:r>
            <a:endParaRPr lang="en-GB" sz="1200" dirty="0">
              <a:solidFill>
                <a:srgbClr val="6434FF"/>
              </a:solidFill>
              <a:latin typeface="Century Gothic" charset="0"/>
              <a:ea typeface="Century Gothic" charset="0"/>
              <a:cs typeface="Century Gothic" charset="0"/>
            </a:endParaRPr>
          </a:p>
        </p:txBody>
      </p:sp>
      <p:sp>
        <p:nvSpPr>
          <p:cNvPr id="1334" name="Tekstvak 1333"/>
          <p:cNvSpPr txBox="1"/>
          <p:nvPr/>
        </p:nvSpPr>
        <p:spPr>
          <a:xfrm>
            <a:off x="1340056" y="5634815"/>
            <a:ext cx="1497256" cy="276999"/>
          </a:xfrm>
          <a:prstGeom prst="rect">
            <a:avLst/>
          </a:prstGeom>
          <a:noFill/>
        </p:spPr>
        <p:txBody>
          <a:bodyPr wrap="square" rtlCol="0">
            <a:spAutoFit/>
          </a:bodyPr>
          <a:lstStyle/>
          <a:p>
            <a:r>
              <a:rPr lang="en-GB" sz="1200" dirty="0" err="1" smtClean="0">
                <a:solidFill>
                  <a:srgbClr val="6434FF"/>
                </a:solidFill>
                <a:latin typeface="Century Gothic" charset="0"/>
                <a:ea typeface="Century Gothic" charset="0"/>
                <a:cs typeface="Century Gothic" charset="0"/>
              </a:rPr>
              <a:t>Pediatric</a:t>
            </a:r>
            <a:r>
              <a:rPr lang="en-GB" sz="1200" dirty="0" smtClean="0">
                <a:solidFill>
                  <a:srgbClr val="6434FF"/>
                </a:solidFill>
                <a:latin typeface="Century Gothic" charset="0"/>
                <a:ea typeface="Century Gothic" charset="0"/>
                <a:cs typeface="Century Gothic" charset="0"/>
              </a:rPr>
              <a:t> sites</a:t>
            </a:r>
            <a:endParaRPr lang="en-GB" sz="1200" dirty="0">
              <a:solidFill>
                <a:srgbClr val="6434FF"/>
              </a:solidFill>
              <a:latin typeface="Century Gothic" charset="0"/>
              <a:ea typeface="Century Gothic" charset="0"/>
              <a:cs typeface="Century Gothic" charset="0"/>
            </a:endParaRPr>
          </a:p>
        </p:txBody>
      </p:sp>
      <p:sp>
        <p:nvSpPr>
          <p:cNvPr id="1335" name="Tekstvak 1334"/>
          <p:cNvSpPr txBox="1"/>
          <p:nvPr/>
        </p:nvSpPr>
        <p:spPr>
          <a:xfrm>
            <a:off x="6210094" y="2210545"/>
            <a:ext cx="1497256" cy="276999"/>
          </a:xfrm>
          <a:prstGeom prst="rect">
            <a:avLst/>
          </a:prstGeom>
          <a:noFill/>
        </p:spPr>
        <p:txBody>
          <a:bodyPr wrap="square" rtlCol="0">
            <a:spAutoFit/>
          </a:bodyPr>
          <a:lstStyle/>
          <a:p>
            <a:r>
              <a:rPr lang="en-GB" sz="1200" dirty="0" smtClean="0">
                <a:solidFill>
                  <a:srgbClr val="6434FF"/>
                </a:solidFill>
                <a:latin typeface="Century Gothic" charset="0"/>
                <a:ea typeface="Century Gothic" charset="0"/>
                <a:cs typeface="Century Gothic" charset="0"/>
              </a:rPr>
              <a:t>Laboratory sites</a:t>
            </a:r>
            <a:endParaRPr lang="en-GB" sz="1200" dirty="0">
              <a:solidFill>
                <a:srgbClr val="6434FF"/>
              </a:solidFill>
              <a:latin typeface="Century Gothic" charset="0"/>
              <a:ea typeface="Century Gothic" charset="0"/>
              <a:cs typeface="Century Gothic" charset="0"/>
            </a:endParaRPr>
          </a:p>
        </p:txBody>
      </p:sp>
      <p:sp>
        <p:nvSpPr>
          <p:cNvPr id="1336" name="Tekstvak 1335"/>
          <p:cNvSpPr txBox="1"/>
          <p:nvPr/>
        </p:nvSpPr>
        <p:spPr>
          <a:xfrm>
            <a:off x="7012592" y="3935117"/>
            <a:ext cx="1497256" cy="461665"/>
          </a:xfrm>
          <a:prstGeom prst="rect">
            <a:avLst/>
          </a:prstGeom>
          <a:noFill/>
        </p:spPr>
        <p:txBody>
          <a:bodyPr wrap="square" rtlCol="0">
            <a:spAutoFit/>
          </a:bodyPr>
          <a:lstStyle/>
          <a:p>
            <a:r>
              <a:rPr lang="en-GB" sz="1200" dirty="0" smtClean="0">
                <a:solidFill>
                  <a:srgbClr val="6434FF"/>
                </a:solidFill>
                <a:latin typeface="Century Gothic" charset="0"/>
                <a:ea typeface="Century Gothic" charset="0"/>
                <a:cs typeface="Century Gothic" charset="0"/>
              </a:rPr>
              <a:t>Statistics</a:t>
            </a:r>
          </a:p>
          <a:p>
            <a:r>
              <a:rPr lang="en-GB" sz="1200" dirty="0" smtClean="0">
                <a:solidFill>
                  <a:srgbClr val="6434FF"/>
                </a:solidFill>
                <a:latin typeface="Century Gothic" charset="0"/>
                <a:ea typeface="Century Gothic" charset="0"/>
                <a:cs typeface="Century Gothic" charset="0"/>
              </a:rPr>
              <a:t>expert sites</a:t>
            </a:r>
            <a:endParaRPr lang="en-GB" sz="1200" dirty="0">
              <a:solidFill>
                <a:srgbClr val="6434FF"/>
              </a:solidFill>
              <a:latin typeface="Century Gothic" charset="0"/>
              <a:ea typeface="Century Gothic" charset="0"/>
              <a:cs typeface="Century Gothic" charset="0"/>
            </a:endParaRPr>
          </a:p>
        </p:txBody>
      </p:sp>
      <p:sp>
        <p:nvSpPr>
          <p:cNvPr id="1337" name="Tekstvak 1336"/>
          <p:cNvSpPr txBox="1"/>
          <p:nvPr/>
        </p:nvSpPr>
        <p:spPr>
          <a:xfrm>
            <a:off x="6217973" y="5548752"/>
            <a:ext cx="1497256" cy="461665"/>
          </a:xfrm>
          <a:prstGeom prst="rect">
            <a:avLst/>
          </a:prstGeom>
          <a:noFill/>
        </p:spPr>
        <p:txBody>
          <a:bodyPr wrap="square" rtlCol="0">
            <a:spAutoFit/>
          </a:bodyPr>
          <a:lstStyle/>
          <a:p>
            <a:r>
              <a:rPr lang="en-GB" sz="1200" dirty="0" smtClean="0">
                <a:solidFill>
                  <a:srgbClr val="6434FF"/>
                </a:solidFill>
                <a:latin typeface="Century Gothic" charset="0"/>
                <a:ea typeface="Century Gothic" charset="0"/>
                <a:cs typeface="Century Gothic" charset="0"/>
              </a:rPr>
              <a:t>Epi-research expert sites</a:t>
            </a:r>
            <a:endParaRPr lang="en-GB" sz="1200" dirty="0">
              <a:solidFill>
                <a:srgbClr val="6434FF"/>
              </a:solidFill>
              <a:latin typeface="Century Gothic" charset="0"/>
              <a:ea typeface="Century Gothic" charset="0"/>
              <a:cs typeface="Century Gothic" charset="0"/>
            </a:endParaRPr>
          </a:p>
        </p:txBody>
      </p:sp>
      <p:pic>
        <p:nvPicPr>
          <p:cNvPr id="497" name="Picture 4" descr="C:\Users\clitsenb.DS.026\AppData\Local\Temp\wzebf6\COMBACTE-OVERALL Logos\PNG files logos transparant background for screen\logo COMBACTE-OVERALL for screen(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937" y="2383984"/>
            <a:ext cx="1050460" cy="4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4" descr="C:\Users\clitsenb.DS.026\AppData\Local\Temp\wzebf6\COMBACTE-OVERALL Logos\PNG files logos transparant background for screen\logo COMBACTE-OVERALL for screen(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9654" y="2462835"/>
            <a:ext cx="764371" cy="33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4" descr="C:\Users\clitsenb.DS.026\AppData\Local\Temp\wzebf6\COMBACTE-OVERALL Logos\PNG files logos transparant background for screen\logo COMBACTE-OVERALL for screen(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2017" y="4373024"/>
            <a:ext cx="764371" cy="33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4" descr="C:\Users\clitsenb.DS.026\AppData\Local\Temp\wzebf6\COMBACTE-OVERALL Logos\PNG files logos transparant background for screen\logo COMBACTE-OVERALL for screen(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1343" y="5603457"/>
            <a:ext cx="764371" cy="33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5"/>
          <p:cNvPicPr>
            <a:picLocks noChangeAspect="1"/>
          </p:cNvPicPr>
          <p:nvPr/>
        </p:nvPicPr>
        <p:blipFill rotWithShape="1">
          <a:blip r:embed="rId8"/>
          <a:srcRect l="6678" t="5315" r="5440" b="5811"/>
          <a:stretch/>
        </p:blipFill>
        <p:spPr>
          <a:xfrm>
            <a:off x="1083911" y="4054353"/>
            <a:ext cx="465333" cy="470576"/>
          </a:xfrm>
          <a:prstGeom prst="ellipse">
            <a:avLst/>
          </a:prstGeom>
        </p:spPr>
      </p:pic>
      <p:pic>
        <p:nvPicPr>
          <p:cNvPr id="503" name="Picture 5"/>
          <p:cNvPicPr>
            <a:picLocks noChangeAspect="1"/>
          </p:cNvPicPr>
          <p:nvPr/>
        </p:nvPicPr>
        <p:blipFill rotWithShape="1">
          <a:blip r:embed="rId8"/>
          <a:srcRect l="6678" t="5315" r="5440" b="5811"/>
          <a:stretch/>
        </p:blipFill>
        <p:spPr>
          <a:xfrm>
            <a:off x="7563182" y="2402409"/>
            <a:ext cx="424785" cy="429571"/>
          </a:xfrm>
          <a:prstGeom prst="ellipse">
            <a:avLst/>
          </a:prstGeom>
        </p:spPr>
      </p:pic>
      <p:pic>
        <p:nvPicPr>
          <p:cNvPr id="3" name="Afbeelding 2"/>
          <p:cNvPicPr>
            <a:picLocks noChangeAspect="1"/>
          </p:cNvPicPr>
          <p:nvPr/>
        </p:nvPicPr>
        <p:blipFill>
          <a:blip r:embed="rId9"/>
          <a:stretch>
            <a:fillRect/>
          </a:stretch>
        </p:blipFill>
        <p:spPr>
          <a:xfrm>
            <a:off x="1512191" y="5896098"/>
            <a:ext cx="802143" cy="802143"/>
          </a:xfrm>
          <a:prstGeom prst="rect">
            <a:avLst/>
          </a:prstGeom>
        </p:spPr>
      </p:pic>
      <p:pic>
        <p:nvPicPr>
          <p:cNvPr id="507" name="Picture 5"/>
          <p:cNvPicPr>
            <a:picLocks noChangeAspect="1"/>
          </p:cNvPicPr>
          <p:nvPr/>
        </p:nvPicPr>
        <p:blipFill rotWithShape="1">
          <a:blip r:embed="rId8"/>
          <a:srcRect l="6678" t="5315" r="5440" b="5811"/>
          <a:stretch/>
        </p:blipFill>
        <p:spPr>
          <a:xfrm>
            <a:off x="833470" y="2401280"/>
            <a:ext cx="465333" cy="470576"/>
          </a:xfrm>
          <a:prstGeom prst="ellipse">
            <a:avLst/>
          </a:prstGeom>
        </p:spPr>
      </p:pic>
      <p:sp>
        <p:nvSpPr>
          <p:cNvPr id="4" name="Afgeronde rechthoek 3"/>
          <p:cNvSpPr/>
          <p:nvPr/>
        </p:nvSpPr>
        <p:spPr>
          <a:xfrm>
            <a:off x="3619890" y="3592811"/>
            <a:ext cx="1514252" cy="79997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9" name="Afbeelding 508"/>
          <p:cNvPicPr>
            <a:picLocks noChangeAspect="1"/>
          </p:cNvPicPr>
          <p:nvPr/>
        </p:nvPicPr>
        <p:blipFill>
          <a:blip r:embed="rId10"/>
          <a:stretch>
            <a:fillRect/>
          </a:stretch>
        </p:blipFill>
        <p:spPr>
          <a:xfrm>
            <a:off x="3677591" y="3655017"/>
            <a:ext cx="1363124" cy="665773"/>
          </a:xfrm>
          <a:prstGeom prst="rect">
            <a:avLst/>
          </a:prstGeom>
        </p:spPr>
      </p:pic>
      <p:pic>
        <p:nvPicPr>
          <p:cNvPr id="7" name="Afbeelding 6"/>
          <p:cNvPicPr>
            <a:picLocks noChangeAspect="1"/>
          </p:cNvPicPr>
          <p:nvPr/>
        </p:nvPicPr>
        <p:blipFill>
          <a:blip r:embed="rId11"/>
          <a:stretch>
            <a:fillRect/>
          </a:stretch>
        </p:blipFill>
        <p:spPr>
          <a:xfrm>
            <a:off x="891477" y="3476554"/>
            <a:ext cx="655702" cy="375318"/>
          </a:xfrm>
          <a:prstGeom prst="rect">
            <a:avLst/>
          </a:prstGeom>
        </p:spPr>
      </p:pic>
      <p:sp>
        <p:nvSpPr>
          <p:cNvPr id="510" name="Titel 1"/>
          <p:cNvSpPr>
            <a:spLocks noGrp="1"/>
          </p:cNvSpPr>
          <p:nvPr>
            <p:ph type="title"/>
          </p:nvPr>
        </p:nvSpPr>
        <p:spPr>
          <a:xfrm>
            <a:off x="457200" y="-55351"/>
            <a:ext cx="8458200" cy="1325563"/>
          </a:xfrm>
        </p:spPr>
        <p:txBody>
          <a:bodyPr>
            <a:normAutofit/>
          </a:bodyPr>
          <a:lstStyle/>
          <a:p>
            <a:r>
              <a:rPr lang="en-GB" sz="3200" b="1" dirty="0" smtClean="0"/>
              <a:t>European Clinical Research Alliance on Infectious Diseases (ECRAID): The Science of Clinical Trials</a:t>
            </a:r>
            <a:endParaRPr lang="en-GB" sz="3200" b="1" dirty="0"/>
          </a:p>
        </p:txBody>
      </p:sp>
    </p:spTree>
    <p:extLst>
      <p:ext uri="{BB962C8B-B14F-4D97-AF65-F5344CB8AC3E}">
        <p14:creationId xmlns:p14="http://schemas.microsoft.com/office/powerpoint/2010/main" val="855598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Back up slides</a:t>
            </a:r>
            <a:endParaRPr lang="nl-BE" dirty="0"/>
          </a:p>
        </p:txBody>
      </p:sp>
    </p:spTree>
    <p:extLst>
      <p:ext uri="{BB962C8B-B14F-4D97-AF65-F5344CB8AC3E}">
        <p14:creationId xmlns:p14="http://schemas.microsoft.com/office/powerpoint/2010/main" val="27087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BE" b="1" dirty="0" err="1" smtClean="0"/>
              <a:t>Laboratory</a:t>
            </a:r>
            <a:r>
              <a:rPr lang="nl-BE" b="1" dirty="0" smtClean="0"/>
              <a:t> of </a:t>
            </a:r>
            <a:r>
              <a:rPr lang="nl-BE" b="1" dirty="0" err="1" smtClean="0"/>
              <a:t>Medical</a:t>
            </a:r>
            <a:r>
              <a:rPr lang="nl-BE" b="1" dirty="0" smtClean="0"/>
              <a:t> Microbiology at </a:t>
            </a:r>
            <a:r>
              <a:rPr lang="nl-BE" b="1" dirty="0" err="1" smtClean="0"/>
              <a:t>the</a:t>
            </a:r>
            <a:r>
              <a:rPr lang="nl-BE" b="1" dirty="0" smtClean="0"/>
              <a:t> University of </a:t>
            </a:r>
            <a:r>
              <a:rPr lang="nl-BE" b="1" dirty="0" err="1" smtClean="0"/>
              <a:t>Antwerp</a:t>
            </a:r>
            <a:endParaRPr lang="nl-BE" b="1" dirty="0"/>
          </a:p>
        </p:txBody>
      </p:sp>
      <p:sp>
        <p:nvSpPr>
          <p:cNvPr id="3" name="Oval 2"/>
          <p:cNvSpPr>
            <a:spLocks noChangeArrowheads="1"/>
          </p:cNvSpPr>
          <p:nvPr/>
        </p:nvSpPr>
        <p:spPr bwMode="auto">
          <a:xfrm>
            <a:off x="1219200" y="1447800"/>
            <a:ext cx="5791200" cy="5029200"/>
          </a:xfrm>
          <a:prstGeom prst="ellipse">
            <a:avLst/>
          </a:prstGeom>
          <a:solidFill>
            <a:schemeClr val="accent6">
              <a:lumMod val="40000"/>
              <a:lumOff val="60000"/>
              <a:alpha val="49019"/>
            </a:schemeClr>
          </a:solidFill>
          <a:ln w="9525">
            <a:noFill/>
            <a:round/>
            <a:headEnd/>
            <a:tailEnd/>
          </a:ln>
          <a:scene3d>
            <a:camera prst="orthographicFront"/>
            <a:lightRig rig="threePt" dir="t"/>
          </a:scene3d>
          <a:sp3d>
            <a:bevelT/>
          </a:sp3d>
        </p:spPr>
        <p:txBody>
          <a:bodyPr wrap="none" anchor="ctr"/>
          <a:lstStyle/>
          <a:p>
            <a:endParaRPr lang="nl-BE" sz="3200">
              <a:latin typeface="Calibri" pitchFamily="34" charset="0"/>
            </a:endParaRPr>
          </a:p>
        </p:txBody>
      </p:sp>
      <p:sp>
        <p:nvSpPr>
          <p:cNvPr id="4" name="Content Placeholder 2"/>
          <p:cNvSpPr txBox="1">
            <a:spLocks/>
          </p:cNvSpPr>
          <p:nvPr/>
        </p:nvSpPr>
        <p:spPr>
          <a:xfrm>
            <a:off x="2667000" y="2286000"/>
            <a:ext cx="3581400" cy="3124200"/>
          </a:xfrm>
          <a:prstGeom prst="rect">
            <a:avLst/>
          </a:prstGeom>
        </p:spPr>
        <p:txBody>
          <a:bodyPr>
            <a:noAutofit/>
          </a:bodyPr>
          <a:lstStyle>
            <a:lvl1pPr marL="1619860" indent="-1619860" algn="l" defTabSz="2159813" rtl="0" eaLnBrk="1" latinLnBrk="0" hangingPunct="1">
              <a:spcBef>
                <a:spcPct val="20000"/>
              </a:spcBef>
              <a:buFont typeface="Arial"/>
              <a:buChar char="•"/>
              <a:defRPr sz="15100" kern="1200">
                <a:solidFill>
                  <a:schemeClr val="tx1"/>
                </a:solidFill>
                <a:latin typeface="+mn-lt"/>
                <a:ea typeface="+mn-ea"/>
                <a:cs typeface="+mn-cs"/>
              </a:defRPr>
            </a:lvl1pPr>
            <a:lvl2pPr marL="3509696" indent="-1349883" algn="l" defTabSz="2159813" rtl="0" eaLnBrk="1" latinLnBrk="0" hangingPunct="1">
              <a:spcBef>
                <a:spcPct val="20000"/>
              </a:spcBef>
              <a:buFont typeface="Arial"/>
              <a:buChar char="–"/>
              <a:defRPr sz="13200" kern="1200">
                <a:solidFill>
                  <a:schemeClr val="tx1"/>
                </a:solidFill>
                <a:latin typeface="+mn-lt"/>
                <a:ea typeface="+mn-ea"/>
                <a:cs typeface="+mn-cs"/>
              </a:defRPr>
            </a:lvl2pPr>
            <a:lvl3pPr marL="5399532" indent="-1079906" algn="l" defTabSz="2159813" rtl="0" eaLnBrk="1" latinLnBrk="0" hangingPunct="1">
              <a:spcBef>
                <a:spcPct val="20000"/>
              </a:spcBef>
              <a:buFont typeface="Arial"/>
              <a:buChar char="•"/>
              <a:defRPr sz="11300" kern="1200">
                <a:solidFill>
                  <a:schemeClr val="tx1"/>
                </a:solidFill>
                <a:latin typeface="+mn-lt"/>
                <a:ea typeface="+mn-ea"/>
                <a:cs typeface="+mn-cs"/>
              </a:defRPr>
            </a:lvl3pPr>
            <a:lvl4pPr marL="7559345" indent="-1079906" algn="l" defTabSz="2159813" rtl="0" eaLnBrk="1" latinLnBrk="0" hangingPunct="1">
              <a:spcBef>
                <a:spcPct val="20000"/>
              </a:spcBef>
              <a:buFont typeface="Arial"/>
              <a:buChar char="–"/>
              <a:defRPr sz="9400" kern="1200">
                <a:solidFill>
                  <a:schemeClr val="tx1"/>
                </a:solidFill>
                <a:latin typeface="+mn-lt"/>
                <a:ea typeface="+mn-ea"/>
                <a:cs typeface="+mn-cs"/>
              </a:defRPr>
            </a:lvl4pPr>
            <a:lvl5pPr marL="9719158" indent="-1079906" algn="l" defTabSz="2159813" rtl="0" eaLnBrk="1" latinLnBrk="0" hangingPunct="1">
              <a:spcBef>
                <a:spcPct val="20000"/>
              </a:spcBef>
              <a:buFont typeface="Arial"/>
              <a:buChar char="»"/>
              <a:defRPr sz="9400" kern="1200">
                <a:solidFill>
                  <a:schemeClr val="tx1"/>
                </a:solidFill>
                <a:latin typeface="+mn-lt"/>
                <a:ea typeface="+mn-ea"/>
                <a:cs typeface="+mn-cs"/>
              </a:defRPr>
            </a:lvl5pPr>
            <a:lvl6pPr marL="11878970" indent="-1079906" algn="l" defTabSz="2159813" rtl="0" eaLnBrk="1" latinLnBrk="0" hangingPunct="1">
              <a:spcBef>
                <a:spcPct val="20000"/>
              </a:spcBef>
              <a:buFont typeface="Arial"/>
              <a:buChar char="•"/>
              <a:defRPr sz="9400" kern="1200">
                <a:solidFill>
                  <a:schemeClr val="tx1"/>
                </a:solidFill>
                <a:latin typeface="+mn-lt"/>
                <a:ea typeface="+mn-ea"/>
                <a:cs typeface="+mn-cs"/>
              </a:defRPr>
            </a:lvl6pPr>
            <a:lvl7pPr marL="14038783" indent="-1079906" algn="l" defTabSz="2159813" rtl="0" eaLnBrk="1" latinLnBrk="0" hangingPunct="1">
              <a:spcBef>
                <a:spcPct val="20000"/>
              </a:spcBef>
              <a:buFont typeface="Arial"/>
              <a:buChar char="•"/>
              <a:defRPr sz="9400" kern="1200">
                <a:solidFill>
                  <a:schemeClr val="tx1"/>
                </a:solidFill>
                <a:latin typeface="+mn-lt"/>
                <a:ea typeface="+mn-ea"/>
                <a:cs typeface="+mn-cs"/>
              </a:defRPr>
            </a:lvl7pPr>
            <a:lvl8pPr marL="16198596" indent="-1079906" algn="l" defTabSz="2159813" rtl="0" eaLnBrk="1" latinLnBrk="0" hangingPunct="1">
              <a:spcBef>
                <a:spcPct val="20000"/>
              </a:spcBef>
              <a:buFont typeface="Arial"/>
              <a:buChar char="•"/>
              <a:defRPr sz="9400" kern="1200">
                <a:solidFill>
                  <a:schemeClr val="tx1"/>
                </a:solidFill>
                <a:latin typeface="+mn-lt"/>
                <a:ea typeface="+mn-ea"/>
                <a:cs typeface="+mn-cs"/>
              </a:defRPr>
            </a:lvl8pPr>
            <a:lvl9pPr marL="18358409" indent="-1079906" algn="l" defTabSz="2159813" rtl="0" eaLnBrk="1" latinLnBrk="0" hangingPunct="1">
              <a:spcBef>
                <a:spcPct val="20000"/>
              </a:spcBef>
              <a:buFont typeface="Arial"/>
              <a:buChar char="•"/>
              <a:defRPr sz="9400" kern="1200">
                <a:solidFill>
                  <a:schemeClr val="tx1"/>
                </a:solidFill>
                <a:latin typeface="+mn-lt"/>
                <a:ea typeface="+mn-ea"/>
                <a:cs typeface="+mn-cs"/>
              </a:defRPr>
            </a:lvl9pPr>
          </a:lstStyle>
          <a:p>
            <a:pPr marL="0" indent="0">
              <a:buFont typeface="Arial"/>
              <a:buNone/>
            </a:pPr>
            <a:r>
              <a:rPr lang="en-GB" sz="1600" b="1" dirty="0" smtClean="0">
                <a:solidFill>
                  <a:srgbClr val="7E002F"/>
                </a:solidFill>
              </a:rPr>
              <a:t>Translational research </a:t>
            </a:r>
          </a:p>
          <a:p>
            <a:pPr marL="360000" indent="-360000">
              <a:buFont typeface="Wingdings" panose="05000000000000000000" pitchFamily="2" charset="2"/>
              <a:buChar char="ü"/>
            </a:pPr>
            <a:r>
              <a:rPr lang="en-GB" sz="1600" dirty="0" smtClean="0">
                <a:solidFill>
                  <a:srgbClr val="141E64"/>
                </a:solidFill>
              </a:rPr>
              <a:t>In vitro/vivo models of biofilm formation</a:t>
            </a:r>
          </a:p>
          <a:p>
            <a:pPr marL="360000" indent="-360000">
              <a:buFont typeface="Wingdings" panose="05000000000000000000" pitchFamily="2" charset="2"/>
              <a:buChar char="ü"/>
            </a:pPr>
            <a:r>
              <a:rPr lang="en-GB" sz="1600" dirty="0" smtClean="0">
                <a:solidFill>
                  <a:srgbClr val="141E64"/>
                </a:solidFill>
              </a:rPr>
              <a:t>Animal </a:t>
            </a:r>
            <a:r>
              <a:rPr lang="en-GB" sz="1600" dirty="0">
                <a:solidFill>
                  <a:srgbClr val="141E64"/>
                </a:solidFill>
              </a:rPr>
              <a:t>models of infection</a:t>
            </a:r>
          </a:p>
          <a:p>
            <a:pPr marL="360000" indent="-360000">
              <a:buFont typeface="Wingdings" panose="05000000000000000000" pitchFamily="2" charset="2"/>
              <a:buChar char="ü"/>
            </a:pPr>
            <a:r>
              <a:rPr lang="en-GB" sz="1600" dirty="0">
                <a:solidFill>
                  <a:srgbClr val="141E64"/>
                </a:solidFill>
              </a:rPr>
              <a:t>Whole genome sequencing, optical mapping and metagenomics approaches</a:t>
            </a:r>
          </a:p>
          <a:p>
            <a:pPr marL="360000" indent="-360000">
              <a:buFont typeface="Wingdings" panose="05000000000000000000" pitchFamily="2" charset="2"/>
              <a:buChar char="ü"/>
            </a:pPr>
            <a:r>
              <a:rPr lang="en-GB" sz="1600" dirty="0">
                <a:solidFill>
                  <a:srgbClr val="141E64"/>
                </a:solidFill>
              </a:rPr>
              <a:t>Bio-imaging (fluorescence and confocal microscopy</a:t>
            </a:r>
          </a:p>
          <a:p>
            <a:pPr marL="360000" indent="-360000">
              <a:buFont typeface="Wingdings" panose="05000000000000000000" pitchFamily="2" charset="2"/>
              <a:buChar char="ü"/>
            </a:pPr>
            <a:r>
              <a:rPr lang="en-GB" sz="1600" dirty="0" err="1">
                <a:solidFill>
                  <a:srgbClr val="141E64"/>
                </a:solidFill>
              </a:rPr>
              <a:t>Transcriptomics</a:t>
            </a:r>
            <a:r>
              <a:rPr lang="en-GB" sz="1600" dirty="0">
                <a:solidFill>
                  <a:srgbClr val="141E64"/>
                </a:solidFill>
              </a:rPr>
              <a:t>, proteomics and </a:t>
            </a:r>
            <a:r>
              <a:rPr lang="en-GB" sz="1600" dirty="0" err="1" smtClean="0">
                <a:solidFill>
                  <a:srgbClr val="141E64"/>
                </a:solidFill>
              </a:rPr>
              <a:t>lipidomics</a:t>
            </a:r>
            <a:endParaRPr lang="en-GB" sz="1600" dirty="0" smtClean="0">
              <a:solidFill>
                <a:srgbClr val="141E64"/>
              </a:solidFill>
            </a:endParaRPr>
          </a:p>
          <a:p>
            <a:pPr marL="360000" indent="-360000">
              <a:buFont typeface="Wingdings" panose="05000000000000000000" pitchFamily="2" charset="2"/>
              <a:buChar char="ü"/>
            </a:pPr>
            <a:r>
              <a:rPr lang="en-GB" sz="1600" dirty="0" smtClean="0">
                <a:solidFill>
                  <a:srgbClr val="141E64"/>
                </a:solidFill>
              </a:rPr>
              <a:t>Antimicrobial use</a:t>
            </a:r>
          </a:p>
          <a:p>
            <a:pPr marL="360000" indent="-360000">
              <a:buFont typeface="Wingdings" panose="05000000000000000000" pitchFamily="2" charset="2"/>
              <a:buChar char="ü"/>
            </a:pPr>
            <a:r>
              <a:rPr lang="en-GB" sz="1600" dirty="0" smtClean="0">
                <a:solidFill>
                  <a:srgbClr val="141E64"/>
                </a:solidFill>
              </a:rPr>
              <a:t>Clinical trials</a:t>
            </a:r>
            <a:endParaRPr lang="en-GB" sz="1600" dirty="0">
              <a:solidFill>
                <a:srgbClr val="141E64"/>
              </a:solidFill>
            </a:endParaRPr>
          </a:p>
          <a:p>
            <a:pPr marL="360000" indent="-360000">
              <a:buFont typeface="Wingdings" panose="05000000000000000000" pitchFamily="2" charset="2"/>
              <a:buChar char="ü"/>
            </a:pPr>
            <a:endParaRPr lang="en-GB" sz="1600" dirty="0">
              <a:solidFill>
                <a:srgbClr val="141E64"/>
              </a:solidFill>
            </a:endParaRPr>
          </a:p>
        </p:txBody>
      </p:sp>
    </p:spTree>
    <p:extLst>
      <p:ext uri="{BB962C8B-B14F-4D97-AF65-F5344CB8AC3E}">
        <p14:creationId xmlns:p14="http://schemas.microsoft.com/office/powerpoint/2010/main" val="2493420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124200"/>
            <a:ext cx="8064896" cy="936105"/>
          </a:xfrm>
        </p:spPr>
        <p:txBody>
          <a:bodyPr>
            <a:noAutofit/>
          </a:bodyPr>
          <a:lstStyle/>
          <a:p>
            <a:pPr lvl="0">
              <a:lnSpc>
                <a:spcPct val="115000"/>
              </a:lnSpc>
              <a:spcAft>
                <a:spcPts val="1000"/>
              </a:spcAft>
            </a:pPr>
            <a:r>
              <a:rPr lang="en-GB" sz="3200" dirty="0"/>
              <a:t>To develop a sustainable platform between Belgium and China that will facilitate a constant dialogue on addressing common health R&amp;I challenges</a:t>
            </a:r>
            <a:r>
              <a:rPr lang="en-GB" sz="3200" dirty="0" smtClean="0"/>
              <a:t>.</a:t>
            </a:r>
            <a:br>
              <a:rPr lang="en-GB" sz="3200" dirty="0" smtClean="0"/>
            </a:br>
            <a:r>
              <a:rPr lang="nl-BE" sz="3200" dirty="0"/>
              <a:t/>
            </a:r>
            <a:br>
              <a:rPr lang="nl-BE" sz="3200" dirty="0"/>
            </a:br>
            <a:r>
              <a:rPr lang="en-GB" sz="3200" dirty="0"/>
              <a:t>To identify health challenges, commonly shared, whose solution may benefit from close </a:t>
            </a:r>
            <a:r>
              <a:rPr lang="en-GB" sz="3200" dirty="0" smtClean="0"/>
              <a:t>cooperation </a:t>
            </a:r>
            <a:r>
              <a:rPr lang="en-GB" sz="3200" dirty="0"/>
              <a:t>between Belgium and </a:t>
            </a:r>
            <a:r>
              <a:rPr lang="en-GB" sz="3200" dirty="0" smtClean="0"/>
              <a:t>China</a:t>
            </a:r>
            <a:endParaRPr lang="nl-BE" sz="3200" dirty="0"/>
          </a:p>
        </p:txBody>
      </p:sp>
      <p:sp>
        <p:nvSpPr>
          <p:cNvPr id="3" name="Titel 1"/>
          <p:cNvSpPr txBox="1">
            <a:spLocks/>
          </p:cNvSpPr>
          <p:nvPr/>
        </p:nvSpPr>
        <p:spPr>
          <a:xfrm>
            <a:off x="539552" y="116632"/>
            <a:ext cx="8064896" cy="936105"/>
          </a:xfrm>
          <a:prstGeom prst="rect">
            <a:avLst/>
          </a:prstGeom>
        </p:spPr>
        <p:txBody>
          <a:bodyPr vert="horz" lIns="0" tIns="36000" rIns="0" bIns="36000" rtlCol="0" anchor="ctr">
            <a:normAutofit fontScale="97500"/>
          </a:bodyPr>
          <a:lstStyle>
            <a:lvl1pPr algn="l" defTabSz="914400" rtl="0" eaLnBrk="1" latinLnBrk="0" hangingPunct="1">
              <a:spcBef>
                <a:spcPct val="0"/>
              </a:spcBef>
              <a:buNone/>
              <a:defRPr sz="3600" kern="1200">
                <a:solidFill>
                  <a:schemeClr val="tx2"/>
                </a:solidFill>
                <a:latin typeface="+mj-lt"/>
                <a:ea typeface="+mj-ea"/>
                <a:cs typeface="+mj-cs"/>
              </a:defRPr>
            </a:lvl1pPr>
          </a:lstStyle>
          <a:p>
            <a:pPr algn="ctr"/>
            <a:r>
              <a:rPr lang="nl-BE" b="1" dirty="0" err="1" smtClean="0"/>
              <a:t>Proposed</a:t>
            </a:r>
            <a:r>
              <a:rPr lang="nl-BE" b="1" dirty="0" smtClean="0"/>
              <a:t> actions</a:t>
            </a:r>
            <a:endParaRPr lang="nl-BE" b="1" dirty="0"/>
          </a:p>
        </p:txBody>
      </p:sp>
    </p:spTree>
    <p:extLst>
      <p:ext uri="{BB962C8B-B14F-4D97-AF65-F5344CB8AC3E}">
        <p14:creationId xmlns:p14="http://schemas.microsoft.com/office/powerpoint/2010/main" val="12173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4314825" cy="3838575"/>
          </a:xfrm>
          <a:prstGeom prst="rect">
            <a:avLst/>
          </a:prstGeom>
          <a:solidFill>
            <a:schemeClr val="tx1"/>
          </a:solidFill>
          <a:ln>
            <a:solidFill>
              <a:schemeClr val="tx1"/>
            </a:solidFill>
          </a:ln>
        </p:spPr>
      </p:pic>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870" y="1772816"/>
            <a:ext cx="4313618" cy="3838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p:txBody>
          <a:bodyPr>
            <a:normAutofit/>
          </a:bodyPr>
          <a:lstStyle/>
          <a:p>
            <a:pPr algn="ctr"/>
            <a:r>
              <a:rPr lang="en-GB" sz="4000" b="1" dirty="0" smtClean="0"/>
              <a:t>The Global Health threat of AMR </a:t>
            </a:r>
            <a:endParaRPr lang="en-GB" sz="4000" b="1" dirty="0"/>
          </a:p>
        </p:txBody>
      </p:sp>
    </p:spTree>
    <p:extLst>
      <p:ext uri="{BB962C8B-B14F-4D97-AF65-F5344CB8AC3E}">
        <p14:creationId xmlns:p14="http://schemas.microsoft.com/office/powerpoint/2010/main" val="404366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63674"/>
            <a:ext cx="3672408" cy="24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rotWithShape="1">
          <a:blip r:embed="rId3"/>
          <a:srcRect l="35057" t="19687" r="36164" b="7751"/>
          <a:stretch/>
        </p:blipFill>
        <p:spPr>
          <a:xfrm>
            <a:off x="5436096" y="1163673"/>
            <a:ext cx="2304256" cy="3266167"/>
          </a:xfrm>
          <a:prstGeom prst="rect">
            <a:avLst/>
          </a:prstGeom>
          <a:ln>
            <a:noFill/>
          </a:ln>
          <a:effectLst>
            <a:outerShdw blurRad="292100" dist="139700" dir="2700000" algn="tl" rotWithShape="0">
              <a:srgbClr val="333333">
                <a:alpha val="65000"/>
              </a:srgbClr>
            </a:outerShdw>
          </a:effectLst>
        </p:spPr>
      </p:pic>
      <p:sp>
        <p:nvSpPr>
          <p:cNvPr id="5" name="Title 14"/>
          <p:cNvSpPr>
            <a:spLocks noGrp="1"/>
          </p:cNvSpPr>
          <p:nvPr>
            <p:ph type="title"/>
          </p:nvPr>
        </p:nvSpPr>
        <p:spPr/>
        <p:txBody>
          <a:bodyPr>
            <a:normAutofit/>
          </a:bodyPr>
          <a:lstStyle/>
          <a:p>
            <a:pPr algn="ctr"/>
            <a:r>
              <a:rPr lang="en-GB" sz="4000" b="1" dirty="0"/>
              <a:t>AMR high on </a:t>
            </a:r>
            <a:r>
              <a:rPr lang="en-GB" sz="4000" b="1" dirty="0" smtClean="0"/>
              <a:t>political agenda</a:t>
            </a:r>
            <a:endParaRPr lang="en-GB" sz="4000" b="1" dirty="0"/>
          </a:p>
        </p:txBody>
      </p:sp>
      <p:sp>
        <p:nvSpPr>
          <p:cNvPr id="6" name="Rectangle 6"/>
          <p:cNvSpPr/>
          <p:nvPr/>
        </p:nvSpPr>
        <p:spPr>
          <a:xfrm>
            <a:off x="539552" y="3223606"/>
            <a:ext cx="8763000" cy="1508105"/>
          </a:xfrm>
          <a:prstGeom prst="rect">
            <a:avLst/>
          </a:prstGeom>
        </p:spPr>
        <p:txBody>
          <a:bodyPr>
            <a:spAutoFit/>
          </a:bodyPr>
          <a:lstStyle/>
          <a:p>
            <a:pPr lvl="1" eaLnBrk="1" hangingPunct="1">
              <a:defRPr/>
            </a:pPr>
            <a:endParaRPr lang="en-GB" sz="3200" dirty="0">
              <a:latin typeface="Calibri" panose="020F0502020204030204" pitchFamily="34" charset="0"/>
            </a:endParaRPr>
          </a:p>
          <a:p>
            <a:pPr marL="0" lvl="1" eaLnBrk="1" hangingPunct="1">
              <a:defRPr/>
            </a:pPr>
            <a:r>
              <a:rPr kumimoji="1" lang="en-GB" sz="1400" b="1" dirty="0">
                <a:latin typeface="+mj-lt"/>
              </a:rPr>
              <a:t>83rd World Assembly of the OIE Delegates (May </a:t>
            </a:r>
            <a:r>
              <a:rPr kumimoji="1" lang="en-GB" sz="1400" b="1" dirty="0" smtClean="0">
                <a:latin typeface="+mj-lt"/>
              </a:rPr>
              <a:t>2015)</a:t>
            </a:r>
          </a:p>
          <a:p>
            <a:pPr marL="0" lvl="1" eaLnBrk="1" hangingPunct="1">
              <a:defRPr/>
            </a:pPr>
            <a:r>
              <a:rPr kumimoji="1" lang="en-GB" sz="1400" b="1" dirty="0" smtClean="0">
                <a:latin typeface="+mj-lt"/>
              </a:rPr>
              <a:t>Adoption of </a:t>
            </a:r>
            <a:r>
              <a:rPr kumimoji="1" lang="en-GB" sz="1400" b="1" dirty="0">
                <a:latin typeface="+mj-lt"/>
              </a:rPr>
              <a:t>the Resolution No. 26 on AMR</a:t>
            </a:r>
          </a:p>
          <a:p>
            <a:pPr marL="557213" lvl="2" indent="-214313" eaLnBrk="1" hangingPunct="1">
              <a:buFont typeface="Arial" panose="020B0604020202020204" pitchFamily="34" charset="0"/>
              <a:buChar char="•"/>
              <a:defRPr/>
            </a:pPr>
            <a:endParaRPr kumimoji="1" lang="en-US" sz="3200" b="1" dirty="0">
              <a:latin typeface="+mj-lt"/>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53043"/>
            <a:ext cx="8208912" cy="1639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5333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4A8FD21-5FC8-4410-9128-9FA4824FB3AE}" type="slidenum">
              <a:rPr lang="nl-NL" smtClean="0"/>
              <a:pPr/>
              <a:t>4</a:t>
            </a:fld>
            <a:endParaRPr lang="nl-NL"/>
          </a:p>
        </p:txBody>
      </p:sp>
      <p:sp>
        <p:nvSpPr>
          <p:cNvPr id="5" name="Tijdelijke aanduiding voor tekst 2"/>
          <p:cNvSpPr>
            <a:spLocks noGrp="1"/>
          </p:cNvSpPr>
          <p:nvPr>
            <p:ph idx="1"/>
          </p:nvPr>
        </p:nvSpPr>
        <p:spPr>
          <a:xfrm>
            <a:off x="432955" y="1524000"/>
            <a:ext cx="8064896" cy="4895850"/>
          </a:xfrm>
        </p:spPr>
        <p:txBody>
          <a:bodyPr>
            <a:normAutofit/>
          </a:bodyPr>
          <a:lstStyle/>
          <a:p>
            <a:r>
              <a:rPr lang="nl-NL" sz="2800" dirty="0" smtClean="0">
                <a:latin typeface="+mn-lt"/>
              </a:rPr>
              <a:t>G20 Meeting Health Ministers in </a:t>
            </a:r>
            <a:r>
              <a:rPr lang="nl-NL" sz="2800" dirty="0">
                <a:latin typeface="+mn-lt"/>
              </a:rPr>
              <a:t>Berlin (May 19-20)</a:t>
            </a:r>
          </a:p>
          <a:p>
            <a:r>
              <a:rPr lang="nl-NL" sz="2800" dirty="0">
                <a:latin typeface="+mn-lt"/>
              </a:rPr>
              <a:t>G7 </a:t>
            </a:r>
            <a:r>
              <a:rPr lang="nl-NL" sz="2800" dirty="0" smtClean="0">
                <a:latin typeface="+mn-lt"/>
              </a:rPr>
              <a:t>Meeting </a:t>
            </a:r>
            <a:r>
              <a:rPr lang="nl-NL" sz="2800" dirty="0">
                <a:latin typeface="+mn-lt"/>
              </a:rPr>
              <a:t>in Taormina, Italy (May 26-27)</a:t>
            </a:r>
          </a:p>
          <a:p>
            <a:r>
              <a:rPr lang="nl-NL" sz="2800" dirty="0">
                <a:latin typeface="+mn-lt"/>
              </a:rPr>
              <a:t>G20 Meeting in Hamburg (</a:t>
            </a:r>
            <a:r>
              <a:rPr lang="nl-NL" sz="2800" dirty="0" err="1">
                <a:latin typeface="+mn-lt"/>
              </a:rPr>
              <a:t>July</a:t>
            </a:r>
            <a:r>
              <a:rPr lang="nl-NL" sz="2800" dirty="0">
                <a:latin typeface="+mn-lt"/>
              </a:rPr>
              <a:t> 7-8</a:t>
            </a:r>
            <a:r>
              <a:rPr lang="nl-NL" sz="2800" dirty="0" smtClean="0">
                <a:latin typeface="+mn-lt"/>
              </a:rPr>
              <a:t>)</a:t>
            </a:r>
          </a:p>
          <a:p>
            <a:pPr lvl="1"/>
            <a:r>
              <a:rPr lang="nl-NL" sz="2400" dirty="0" err="1" smtClean="0">
                <a:latin typeface="+mn-lt"/>
              </a:rPr>
              <a:t>Proposed</a:t>
            </a:r>
            <a:r>
              <a:rPr lang="nl-NL" sz="2400" dirty="0" smtClean="0">
                <a:latin typeface="+mn-lt"/>
              </a:rPr>
              <a:t> </a:t>
            </a:r>
            <a:r>
              <a:rPr lang="nl-NL" sz="2400" dirty="0" err="1" smtClean="0">
                <a:latin typeface="+mn-lt"/>
              </a:rPr>
              <a:t>healthcare</a:t>
            </a:r>
            <a:r>
              <a:rPr lang="nl-NL" sz="2400" dirty="0" smtClean="0">
                <a:latin typeface="+mn-lt"/>
              </a:rPr>
              <a:t> issues </a:t>
            </a:r>
            <a:r>
              <a:rPr lang="nl-NL" sz="2400" dirty="0" err="1" smtClean="0">
                <a:latin typeface="+mn-lt"/>
              </a:rPr>
              <a:t>by</a:t>
            </a:r>
            <a:r>
              <a:rPr lang="nl-NL" sz="2400" dirty="0" smtClean="0">
                <a:latin typeface="+mn-lt"/>
              </a:rPr>
              <a:t> </a:t>
            </a:r>
            <a:r>
              <a:rPr lang="nl-NL" sz="2400" dirty="0" err="1" smtClean="0">
                <a:latin typeface="+mn-lt"/>
              </a:rPr>
              <a:t>German</a:t>
            </a:r>
            <a:r>
              <a:rPr lang="nl-NL" sz="2400" dirty="0" smtClean="0">
                <a:latin typeface="+mn-lt"/>
              </a:rPr>
              <a:t> </a:t>
            </a:r>
            <a:r>
              <a:rPr lang="nl-NL" sz="2400" dirty="0" err="1" smtClean="0">
                <a:latin typeface="+mn-lt"/>
              </a:rPr>
              <a:t>government</a:t>
            </a:r>
            <a:r>
              <a:rPr lang="nl-NL" sz="2400" dirty="0" smtClean="0">
                <a:latin typeface="+mn-lt"/>
              </a:rPr>
              <a:t>:</a:t>
            </a:r>
          </a:p>
          <a:p>
            <a:pPr lvl="2"/>
            <a:r>
              <a:rPr lang="nl-NL" sz="2000" dirty="0" smtClean="0">
                <a:latin typeface="+mn-lt"/>
              </a:rPr>
              <a:t>Using </a:t>
            </a:r>
            <a:r>
              <a:rPr lang="nl-NL" sz="2000" dirty="0" err="1" smtClean="0">
                <a:latin typeface="+mn-lt"/>
              </a:rPr>
              <a:t>the</a:t>
            </a:r>
            <a:r>
              <a:rPr lang="nl-NL" sz="2000" dirty="0" smtClean="0">
                <a:latin typeface="+mn-lt"/>
              </a:rPr>
              <a:t> </a:t>
            </a:r>
            <a:r>
              <a:rPr lang="nl-NL" sz="2000" dirty="0" err="1" smtClean="0">
                <a:latin typeface="+mn-lt"/>
              </a:rPr>
              <a:t>potential</a:t>
            </a:r>
            <a:r>
              <a:rPr lang="nl-NL" sz="2000" dirty="0" smtClean="0">
                <a:latin typeface="+mn-lt"/>
              </a:rPr>
              <a:t> of information and </a:t>
            </a:r>
            <a:r>
              <a:rPr lang="nl-NL" sz="2000" dirty="0" err="1" smtClean="0">
                <a:latin typeface="+mn-lt"/>
              </a:rPr>
              <a:t>communications</a:t>
            </a:r>
            <a:r>
              <a:rPr lang="nl-NL" sz="2000" dirty="0" smtClean="0">
                <a:latin typeface="+mn-lt"/>
              </a:rPr>
              <a:t> </a:t>
            </a:r>
            <a:r>
              <a:rPr lang="nl-NL" sz="2000" dirty="0" err="1" smtClean="0">
                <a:latin typeface="+mn-lt"/>
              </a:rPr>
              <a:t>technology</a:t>
            </a:r>
            <a:endParaRPr lang="nl-NL" sz="2000" dirty="0" smtClean="0">
              <a:latin typeface="+mn-lt"/>
            </a:endParaRPr>
          </a:p>
          <a:p>
            <a:pPr lvl="2"/>
            <a:r>
              <a:rPr lang="nl-NL" sz="2000" dirty="0" err="1" smtClean="0">
                <a:solidFill>
                  <a:srgbClr val="FF0000"/>
                </a:solidFill>
                <a:latin typeface="+mn-lt"/>
              </a:rPr>
              <a:t>Improving</a:t>
            </a:r>
            <a:r>
              <a:rPr lang="nl-NL" sz="2000" dirty="0" smtClean="0">
                <a:solidFill>
                  <a:srgbClr val="FF0000"/>
                </a:solidFill>
                <a:latin typeface="+mn-lt"/>
              </a:rPr>
              <a:t> </a:t>
            </a:r>
            <a:r>
              <a:rPr lang="nl-NL" sz="2000" dirty="0" err="1" smtClean="0">
                <a:solidFill>
                  <a:srgbClr val="FF0000"/>
                </a:solidFill>
                <a:latin typeface="+mn-lt"/>
              </a:rPr>
              <a:t>the</a:t>
            </a:r>
            <a:r>
              <a:rPr lang="nl-NL" sz="2000" dirty="0" smtClean="0">
                <a:solidFill>
                  <a:srgbClr val="FF0000"/>
                </a:solidFill>
                <a:latin typeface="+mn-lt"/>
              </a:rPr>
              <a:t> </a:t>
            </a:r>
            <a:r>
              <a:rPr lang="nl-NL" sz="2000" dirty="0" err="1" smtClean="0">
                <a:solidFill>
                  <a:srgbClr val="FF0000"/>
                </a:solidFill>
                <a:latin typeface="+mn-lt"/>
              </a:rPr>
              <a:t>use</a:t>
            </a:r>
            <a:r>
              <a:rPr lang="nl-NL" sz="2000" dirty="0" smtClean="0">
                <a:solidFill>
                  <a:srgbClr val="FF0000"/>
                </a:solidFill>
                <a:latin typeface="+mn-lt"/>
              </a:rPr>
              <a:t> of </a:t>
            </a:r>
            <a:r>
              <a:rPr lang="nl-NL" sz="2000" dirty="0" err="1" smtClean="0">
                <a:solidFill>
                  <a:srgbClr val="FF0000"/>
                </a:solidFill>
                <a:latin typeface="+mn-lt"/>
              </a:rPr>
              <a:t>antibotics</a:t>
            </a:r>
            <a:endParaRPr lang="nl-NL" sz="2000" dirty="0" smtClean="0">
              <a:solidFill>
                <a:srgbClr val="FF0000"/>
              </a:solidFill>
              <a:latin typeface="+mn-lt"/>
            </a:endParaRPr>
          </a:p>
          <a:p>
            <a:pPr lvl="2"/>
            <a:r>
              <a:rPr lang="nl-NL" sz="2000" dirty="0" err="1" smtClean="0">
                <a:latin typeface="+mn-lt"/>
              </a:rPr>
              <a:t>Fighting</a:t>
            </a:r>
            <a:r>
              <a:rPr lang="nl-NL" sz="2000" dirty="0" smtClean="0">
                <a:latin typeface="+mn-lt"/>
              </a:rPr>
              <a:t> </a:t>
            </a:r>
            <a:r>
              <a:rPr lang="nl-NL" sz="2000" dirty="0" err="1" smtClean="0">
                <a:latin typeface="+mn-lt"/>
              </a:rPr>
              <a:t>Neglected</a:t>
            </a:r>
            <a:r>
              <a:rPr lang="nl-NL" sz="2000" dirty="0" smtClean="0">
                <a:latin typeface="+mn-lt"/>
              </a:rPr>
              <a:t> </a:t>
            </a:r>
            <a:r>
              <a:rPr lang="nl-NL" sz="2000" dirty="0" err="1" smtClean="0">
                <a:latin typeface="+mn-lt"/>
              </a:rPr>
              <a:t>Tropical</a:t>
            </a:r>
            <a:r>
              <a:rPr lang="nl-NL" sz="2000" dirty="0" smtClean="0">
                <a:latin typeface="+mn-lt"/>
              </a:rPr>
              <a:t> Diseases / </a:t>
            </a:r>
            <a:r>
              <a:rPr lang="nl-NL" sz="2000" dirty="0" err="1" smtClean="0">
                <a:latin typeface="+mn-lt"/>
              </a:rPr>
              <a:t>Pandemics</a:t>
            </a:r>
            <a:endParaRPr lang="nl-NL" sz="2000" dirty="0" smtClean="0">
              <a:latin typeface="+mn-lt"/>
            </a:endParaRPr>
          </a:p>
          <a:p>
            <a:pPr lvl="2"/>
            <a:r>
              <a:rPr lang="nl-NL" sz="2000" dirty="0" err="1" smtClean="0">
                <a:latin typeface="+mn-lt"/>
              </a:rPr>
              <a:t>Mental</a:t>
            </a:r>
            <a:r>
              <a:rPr lang="nl-NL" sz="2000" dirty="0" smtClean="0">
                <a:latin typeface="+mn-lt"/>
              </a:rPr>
              <a:t> health – </a:t>
            </a:r>
            <a:r>
              <a:rPr lang="nl-NL" sz="2000" dirty="0" err="1" smtClean="0">
                <a:latin typeface="+mn-lt"/>
              </a:rPr>
              <a:t>overcoming</a:t>
            </a:r>
            <a:r>
              <a:rPr lang="nl-NL" sz="2000" dirty="0" smtClean="0">
                <a:latin typeface="+mn-lt"/>
              </a:rPr>
              <a:t> </a:t>
            </a:r>
            <a:r>
              <a:rPr lang="nl-NL" sz="2000" dirty="0" err="1" smtClean="0">
                <a:latin typeface="+mn-lt"/>
              </a:rPr>
              <a:t>the</a:t>
            </a:r>
            <a:r>
              <a:rPr lang="nl-NL" sz="2000" dirty="0" smtClean="0">
                <a:latin typeface="+mn-lt"/>
              </a:rPr>
              <a:t> </a:t>
            </a:r>
            <a:r>
              <a:rPr lang="nl-NL" sz="2000" dirty="0" err="1" smtClean="0">
                <a:latin typeface="+mn-lt"/>
              </a:rPr>
              <a:t>taboo</a:t>
            </a:r>
            <a:r>
              <a:rPr lang="nl-NL" sz="2000" dirty="0" smtClean="0">
                <a:latin typeface="+mn-lt"/>
              </a:rPr>
              <a:t> of </a:t>
            </a:r>
            <a:r>
              <a:rPr lang="nl-NL" sz="2000" dirty="0" err="1" smtClean="0">
                <a:latin typeface="+mn-lt"/>
              </a:rPr>
              <a:t>mental</a:t>
            </a:r>
            <a:r>
              <a:rPr lang="nl-NL" sz="2000" dirty="0" smtClean="0">
                <a:latin typeface="+mn-lt"/>
              </a:rPr>
              <a:t> health</a:t>
            </a:r>
            <a:endParaRPr lang="nl-NL" sz="2000" dirty="0">
              <a:latin typeface="+mn-lt"/>
            </a:endParaRPr>
          </a:p>
        </p:txBody>
      </p:sp>
      <p:sp>
        <p:nvSpPr>
          <p:cNvPr id="6" name="Titel 1"/>
          <p:cNvSpPr>
            <a:spLocks noGrp="1"/>
          </p:cNvSpPr>
          <p:nvPr>
            <p:ph type="title"/>
          </p:nvPr>
        </p:nvSpPr>
        <p:spPr>
          <a:xfrm>
            <a:off x="511843" y="202804"/>
            <a:ext cx="8226048" cy="994172"/>
          </a:xfrm>
        </p:spPr>
        <p:txBody>
          <a:bodyPr>
            <a:normAutofit/>
          </a:bodyPr>
          <a:lstStyle/>
          <a:p>
            <a:pPr algn="ctr"/>
            <a:r>
              <a:rPr lang="nl-NL" b="1" dirty="0" err="1" smtClean="0"/>
              <a:t>Initiatives</a:t>
            </a:r>
            <a:r>
              <a:rPr lang="nl-NL" b="1" dirty="0" smtClean="0"/>
              <a:t> of G7 and G20 in 2017</a:t>
            </a:r>
            <a:endParaRPr lang="nl-NL" b="1" dirty="0"/>
          </a:p>
        </p:txBody>
      </p:sp>
    </p:spTree>
    <p:extLst>
      <p:ext uri="{BB962C8B-B14F-4D97-AF65-F5344CB8AC3E}">
        <p14:creationId xmlns:p14="http://schemas.microsoft.com/office/powerpoint/2010/main" val="515949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pPr eaLnBrk="1" hangingPunct="1"/>
            <a:r>
              <a:rPr lang="en-US" altLang="de-DE" b="1" smtClean="0"/>
              <a:t>MCR-1 (mediated colistin resistance)</a:t>
            </a:r>
          </a:p>
        </p:txBody>
      </p:sp>
      <p:pic>
        <p:nvPicPr>
          <p:cNvPr id="522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50" r="3851"/>
          <a:stretch>
            <a:fillRect/>
          </a:stretch>
        </p:blipFill>
        <p:spPr>
          <a:xfrm>
            <a:off x="76200" y="1219200"/>
            <a:ext cx="8991600" cy="2667000"/>
          </a:xfrm>
        </p:spPr>
      </p:pic>
      <p:sp>
        <p:nvSpPr>
          <p:cNvPr id="5" name="Titel 1"/>
          <p:cNvSpPr txBox="1">
            <a:spLocks/>
          </p:cNvSpPr>
          <p:nvPr/>
        </p:nvSpPr>
        <p:spPr>
          <a:xfrm>
            <a:off x="1116013" y="4221163"/>
            <a:ext cx="8064500" cy="936625"/>
          </a:xfrm>
          <a:prstGeom prst="rect">
            <a:avLst/>
          </a:prstGeom>
        </p:spPr>
        <p:txBody>
          <a:bodyPr lIns="0" tIns="36000" rIns="0" bIns="36000" anchor="ctr">
            <a:normAutofit/>
          </a:bodyPr>
          <a:lstStyle/>
          <a:p>
            <a:pPr fontAlgn="auto">
              <a:spcAft>
                <a:spcPts val="0"/>
              </a:spcAft>
              <a:defRPr/>
            </a:pPr>
            <a:r>
              <a:rPr lang="nl-BE" sz="2400" dirty="0">
                <a:solidFill>
                  <a:schemeClr val="tx2"/>
                </a:solidFill>
                <a:latin typeface="+mj-lt"/>
                <a:ea typeface="+mj-ea"/>
                <a:cs typeface="+mj-cs"/>
              </a:rPr>
              <a:t>Lancet </a:t>
            </a:r>
            <a:r>
              <a:rPr lang="nl-BE" sz="2400" dirty="0" err="1">
                <a:solidFill>
                  <a:schemeClr val="tx2"/>
                </a:solidFill>
                <a:latin typeface="+mj-lt"/>
                <a:ea typeface="+mj-ea"/>
                <a:cs typeface="+mj-cs"/>
              </a:rPr>
              <a:t>Infectious</a:t>
            </a:r>
            <a:r>
              <a:rPr lang="nl-BE" sz="2400" dirty="0">
                <a:solidFill>
                  <a:schemeClr val="tx2"/>
                </a:solidFill>
                <a:latin typeface="+mj-lt"/>
                <a:ea typeface="+mj-ea"/>
                <a:cs typeface="+mj-cs"/>
              </a:rPr>
              <a:t> </a:t>
            </a:r>
            <a:r>
              <a:rPr lang="nl-BE" sz="2400" dirty="0" err="1">
                <a:solidFill>
                  <a:schemeClr val="tx2"/>
                </a:solidFill>
                <a:latin typeface="+mj-lt"/>
                <a:ea typeface="+mj-ea"/>
                <a:cs typeface="+mj-cs"/>
              </a:rPr>
              <a:t>Diseases</a:t>
            </a:r>
            <a:r>
              <a:rPr lang="nl-BE" sz="2400" dirty="0">
                <a:solidFill>
                  <a:schemeClr val="tx2"/>
                </a:solidFill>
                <a:latin typeface="+mj-lt"/>
                <a:ea typeface="+mj-ea"/>
                <a:cs typeface="+mj-cs"/>
              </a:rPr>
              <a:t> 2015</a:t>
            </a:r>
          </a:p>
        </p:txBody>
      </p:sp>
    </p:spTree>
    <p:extLst>
      <p:ext uri="{BB962C8B-B14F-4D97-AF65-F5344CB8AC3E}">
        <p14:creationId xmlns:p14="http://schemas.microsoft.com/office/powerpoint/2010/main" val="425971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1" y="216841"/>
            <a:ext cx="8299648" cy="797768"/>
          </a:xfrm>
        </p:spPr>
        <p:txBody>
          <a:bodyPr>
            <a:noAutofit/>
          </a:bodyPr>
          <a:lstStyle/>
          <a:p>
            <a:r>
              <a:rPr lang="en-US" sz="3200" b="1" dirty="0"/>
              <a:t>The rising problem of AMR and introduction of ‘old’ antibiotics: colistin</a:t>
            </a:r>
            <a:endParaRPr lang="nl-BE" sz="28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64" y="1377991"/>
            <a:ext cx="4121734" cy="38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a:xfrm>
            <a:off x="504383" y="5257800"/>
            <a:ext cx="3774504" cy="469904"/>
          </a:xfrm>
          <a:prstGeom prst="rect">
            <a:avLst/>
          </a:prstGeom>
        </p:spPr>
        <p:txBody>
          <a:bodyPr lIns="0" tIns="36000" rIns="0" bIns="36000" anchor="ctr">
            <a:normAutofit/>
          </a:bodyPr>
          <a:lstStyle/>
          <a:p>
            <a:pPr fontAlgn="auto">
              <a:spcAft>
                <a:spcPts val="0"/>
              </a:spcAft>
              <a:defRPr/>
            </a:pPr>
            <a:r>
              <a:rPr lang="nl-BE" sz="1600" dirty="0">
                <a:solidFill>
                  <a:schemeClr val="tx2"/>
                </a:solidFill>
                <a:latin typeface="+mj-lt"/>
                <a:ea typeface="+mj-ea"/>
                <a:cs typeface="+mj-cs"/>
              </a:rPr>
              <a:t>Malhotra Kumar et al, Lancet Infect. Dis 2016</a:t>
            </a:r>
          </a:p>
        </p:txBody>
      </p:sp>
      <p:sp>
        <p:nvSpPr>
          <p:cNvPr id="8" name="TextBox 7"/>
          <p:cNvSpPr txBox="1"/>
          <p:nvPr/>
        </p:nvSpPr>
        <p:spPr>
          <a:xfrm>
            <a:off x="-19050" y="5663625"/>
            <a:ext cx="4648200" cy="584775"/>
          </a:xfrm>
          <a:prstGeom prst="rect">
            <a:avLst/>
          </a:prstGeom>
          <a:noFill/>
        </p:spPr>
        <p:txBody>
          <a:bodyPr wrap="square" rtlCol="0">
            <a:spAutoFit/>
          </a:bodyPr>
          <a:lstStyle/>
          <a:p>
            <a:pPr algn="ctr"/>
            <a:r>
              <a:rPr lang="en-US" sz="1600" dirty="0"/>
              <a:t>Emergence of plasmid-mediated colistin resistance in animal farms in Belgium and Vietnam</a:t>
            </a:r>
            <a:endParaRPr lang="nl-BE" sz="1600" dirty="0"/>
          </a:p>
        </p:txBody>
      </p:sp>
      <p:pic>
        <p:nvPicPr>
          <p:cNvPr id="9"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t="2594" r="53985" b="27897"/>
          <a:stretch/>
        </p:blipFill>
        <p:spPr>
          <a:xfrm>
            <a:off x="5188076" y="1399252"/>
            <a:ext cx="3497468" cy="3858548"/>
          </a:xfrm>
        </p:spPr>
      </p:pic>
      <p:sp>
        <p:nvSpPr>
          <p:cNvPr id="10" name="TextBox 9"/>
          <p:cNvSpPr txBox="1"/>
          <p:nvPr/>
        </p:nvSpPr>
        <p:spPr>
          <a:xfrm>
            <a:off x="4765110" y="5663625"/>
            <a:ext cx="4343400" cy="584775"/>
          </a:xfrm>
          <a:prstGeom prst="rect">
            <a:avLst/>
          </a:prstGeom>
          <a:noFill/>
        </p:spPr>
        <p:txBody>
          <a:bodyPr wrap="square" rtlCol="0">
            <a:spAutoFit/>
          </a:bodyPr>
          <a:lstStyle/>
          <a:p>
            <a:pPr algn="ctr"/>
            <a:r>
              <a:rPr lang="en-US" sz="1600" dirty="0"/>
              <a:t>Identification of a novel plasmid mediated gene </a:t>
            </a:r>
            <a:r>
              <a:rPr lang="en-US" sz="1600" b="1" i="1" dirty="0"/>
              <a:t>mcr-2 </a:t>
            </a:r>
            <a:r>
              <a:rPr lang="en-US" sz="1600" dirty="0"/>
              <a:t>conferring colistin resistance</a:t>
            </a:r>
            <a:endParaRPr lang="nl-BE" sz="1600" dirty="0"/>
          </a:p>
        </p:txBody>
      </p:sp>
      <p:sp>
        <p:nvSpPr>
          <p:cNvPr id="11" name="Tekstvak 4"/>
          <p:cNvSpPr txBox="1"/>
          <p:nvPr/>
        </p:nvSpPr>
        <p:spPr>
          <a:xfrm>
            <a:off x="5077091" y="5410200"/>
            <a:ext cx="3888432" cy="338554"/>
          </a:xfrm>
          <a:prstGeom prst="rect">
            <a:avLst/>
          </a:prstGeom>
          <a:noFill/>
        </p:spPr>
        <p:txBody>
          <a:bodyPr wrap="square" rtlCol="0">
            <a:spAutoFit/>
          </a:bodyPr>
          <a:lstStyle/>
          <a:p>
            <a:r>
              <a:rPr lang="fr-FR" sz="1600" dirty="0">
                <a:solidFill>
                  <a:schemeClr val="tx2"/>
                </a:solidFill>
                <a:latin typeface="+mj-lt"/>
                <a:ea typeface="+mj-ea"/>
                <a:cs typeface="+mj-cs"/>
              </a:rPr>
              <a:t>Xavier </a:t>
            </a:r>
            <a:r>
              <a:rPr lang="fr-FR" sz="1600" dirty="0" smtClean="0">
                <a:solidFill>
                  <a:schemeClr val="tx2"/>
                </a:solidFill>
                <a:latin typeface="+mj-lt"/>
                <a:ea typeface="+mj-ea"/>
                <a:cs typeface="+mj-cs"/>
              </a:rPr>
              <a:t>et </a:t>
            </a:r>
            <a:r>
              <a:rPr lang="fr-FR" sz="1600" dirty="0">
                <a:solidFill>
                  <a:schemeClr val="tx2"/>
                </a:solidFill>
                <a:latin typeface="+mj-lt"/>
                <a:ea typeface="+mj-ea"/>
                <a:cs typeface="+mj-cs"/>
              </a:rPr>
              <a:t>al.  Euro </a:t>
            </a:r>
            <a:r>
              <a:rPr lang="fr-FR" sz="1600" dirty="0" err="1">
                <a:solidFill>
                  <a:schemeClr val="tx2"/>
                </a:solidFill>
                <a:latin typeface="+mj-lt"/>
                <a:ea typeface="+mj-ea"/>
                <a:cs typeface="+mj-cs"/>
              </a:rPr>
              <a:t>Surveill</a:t>
            </a:r>
            <a:r>
              <a:rPr lang="fr-FR" sz="1600" dirty="0">
                <a:solidFill>
                  <a:schemeClr val="tx2"/>
                </a:solidFill>
                <a:latin typeface="+mj-lt"/>
                <a:ea typeface="+mj-ea"/>
                <a:cs typeface="+mj-cs"/>
              </a:rPr>
              <a:t>. 2016;21(27)</a:t>
            </a:r>
            <a:endParaRPr lang="nl-NL" sz="1600" dirty="0">
              <a:solidFill>
                <a:schemeClr val="tx2"/>
              </a:solidFill>
              <a:latin typeface="+mj-lt"/>
              <a:ea typeface="+mj-ea"/>
              <a:cs typeface="+mj-cs"/>
            </a:endParaRPr>
          </a:p>
        </p:txBody>
      </p:sp>
    </p:spTree>
    <p:extLst>
      <p:ext uri="{BB962C8B-B14F-4D97-AF65-F5344CB8AC3E}">
        <p14:creationId xmlns:p14="http://schemas.microsoft.com/office/powerpoint/2010/main" val="802377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839200" cy="936105"/>
          </a:xfrm>
        </p:spPr>
        <p:txBody>
          <a:bodyPr>
            <a:noAutofit/>
          </a:bodyPr>
          <a:lstStyle/>
          <a:p>
            <a:r>
              <a:rPr lang="en-US" sz="3200" b="1" dirty="0"/>
              <a:t>Next Generation Sequencing Analysis </a:t>
            </a:r>
            <a:r>
              <a:rPr lang="en-US" sz="3200" b="1" dirty="0" smtClean="0"/>
              <a:t>Pipeline for </a:t>
            </a:r>
            <a:r>
              <a:rPr lang="en-US" sz="3200" b="1" dirty="0"/>
              <a:t>C</a:t>
            </a:r>
            <a:r>
              <a:rPr lang="en-US" sz="3200" b="1" dirty="0" smtClean="0"/>
              <a:t>linical </a:t>
            </a:r>
            <a:r>
              <a:rPr lang="en-US" sz="3200" b="1" dirty="0"/>
              <a:t>D</a:t>
            </a:r>
            <a:r>
              <a:rPr lang="en-US" sz="3200" b="1" dirty="0" smtClean="0"/>
              <a:t>iagnostics</a:t>
            </a:r>
            <a:endParaRPr lang="en-US"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344131" cy="511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5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348342" y="258988"/>
            <a:ext cx="8490858" cy="1191091"/>
          </a:xfrm>
        </p:spPr>
        <p:txBody>
          <a:bodyPr/>
          <a:lstStyle/>
          <a:p>
            <a:r>
              <a:rPr lang="en-US" altLang="nl-BE" sz="2400" b="1" dirty="0" smtClean="0">
                <a:solidFill>
                  <a:srgbClr val="31859C"/>
                </a:solidFill>
                <a:latin typeface="Arial" charset="0"/>
                <a:cs typeface="Arial" charset="0"/>
              </a:rPr>
              <a:t>Global-PPS of Antimicrobial Consumption and Resistance in 2015 in 53 countries in 335 </a:t>
            </a:r>
            <a:r>
              <a:rPr lang="en-US" altLang="nl-BE" sz="2400" b="1" dirty="0">
                <a:solidFill>
                  <a:srgbClr val="31859C"/>
                </a:solidFill>
                <a:latin typeface="Arial" charset="0"/>
                <a:cs typeface="Arial" charset="0"/>
              </a:rPr>
              <a:t>H</a:t>
            </a:r>
            <a:r>
              <a:rPr lang="en-US" altLang="nl-BE" sz="2400" b="1" dirty="0" smtClean="0">
                <a:solidFill>
                  <a:srgbClr val="31859C"/>
                </a:solidFill>
                <a:latin typeface="Arial" charset="0"/>
                <a:cs typeface="Arial" charset="0"/>
              </a:rPr>
              <a:t>ospitals Worldwide</a:t>
            </a:r>
            <a:endParaRPr lang="en-GB" altLang="nl-BE" sz="2400" b="1" dirty="0" smtClean="0"/>
          </a:p>
        </p:txBody>
      </p:sp>
      <p:sp>
        <p:nvSpPr>
          <p:cNvPr id="4099" name="Rectangle 4"/>
          <p:cNvSpPr>
            <a:spLocks noChangeArrowheads="1"/>
          </p:cNvSpPr>
          <p:nvPr/>
        </p:nvSpPr>
        <p:spPr bwMode="auto">
          <a:xfrm>
            <a:off x="4223207" y="2746582"/>
            <a:ext cx="48433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nl-BE" sz="2400" b="0" i="0" u="none" strike="noStrike" kern="1200" cap="none" spc="0" normalizeH="0" baseline="0" noProof="0" dirty="0" smtClean="0">
                <a:ln>
                  <a:noFill/>
                </a:ln>
                <a:solidFill>
                  <a:prstClr val="white"/>
                </a:solidFill>
                <a:effectLst/>
                <a:uLnTx/>
                <a:uFillTx/>
                <a:latin typeface="Baskerville Old Face" panose="02020602080505020303" pitchFamily="18" charset="0"/>
                <a:ea typeface="+mn-ea"/>
                <a:cs typeface="Arial" charset="0"/>
              </a:rPr>
              <a:t>Coordinator: Herman Goossens</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nl-BE" sz="2000" b="0" i="0" u="none" strike="noStrike" kern="1200" cap="none" spc="0" normalizeH="0" baseline="0" noProof="0" dirty="0" smtClean="0">
                <a:ln>
                  <a:noFill/>
                </a:ln>
                <a:solidFill>
                  <a:srgbClr val="FFFFFF"/>
                </a:solidFill>
                <a:effectLst/>
                <a:uLnTx/>
                <a:uFillTx/>
                <a:latin typeface="Baskerville Old Face" panose="02020602080505020303" pitchFamily="18" charset="0"/>
                <a:ea typeface="+mn-ea"/>
                <a:cs typeface="Arial" charset="0"/>
              </a:rPr>
              <a:t>Laboratory </a:t>
            </a:r>
            <a:r>
              <a:rPr kumimoji="0" lang="en-US" altLang="nl-BE" sz="2000" b="0"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charset="0"/>
              </a:rPr>
              <a:t>of Medical Microbiology</a:t>
            </a: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nl-BE" sz="2000" b="0" i="0" u="none" strike="noStrike" kern="1200" cap="none" spc="0" normalizeH="0" baseline="0" noProof="0" dirty="0">
                <a:ln>
                  <a:noFill/>
                </a:ln>
                <a:solidFill>
                  <a:srgbClr val="FFFFFF"/>
                </a:solidFill>
                <a:effectLst/>
                <a:uLnTx/>
                <a:uFillTx/>
                <a:latin typeface="Baskerville Old Face" panose="02020602080505020303" pitchFamily="18" charset="0"/>
                <a:ea typeface="+mn-ea"/>
                <a:cs typeface="Arial" charset="0"/>
              </a:rPr>
              <a:t>University of </a:t>
            </a:r>
            <a:r>
              <a:rPr kumimoji="0" lang="en-US" altLang="nl-BE" sz="2000" b="0" i="0" u="none" strike="noStrike" kern="1200" cap="none" spc="0" normalizeH="0" baseline="0" noProof="0" dirty="0" smtClean="0">
                <a:ln>
                  <a:noFill/>
                </a:ln>
                <a:solidFill>
                  <a:srgbClr val="FFFFFF"/>
                </a:solidFill>
                <a:effectLst/>
                <a:uLnTx/>
                <a:uFillTx/>
                <a:latin typeface="Baskerville Old Face" panose="02020602080505020303" pitchFamily="18" charset="0"/>
                <a:ea typeface="+mn-ea"/>
                <a:cs typeface="Arial" charset="0"/>
              </a:rPr>
              <a:t>Antwerp</a:t>
            </a:r>
          </a:p>
          <a:p>
            <a:pPr marL="0" marR="0" lvl="0" indent="0" algn="r" defTabSz="457200" rtl="0" eaLnBrk="1" fontAlgn="base" latinLnBrk="0" hangingPunct="1">
              <a:lnSpc>
                <a:spcPct val="100000"/>
              </a:lnSpc>
              <a:spcBef>
                <a:spcPct val="0"/>
              </a:spcBef>
              <a:spcAft>
                <a:spcPct val="0"/>
              </a:spcAft>
              <a:buClrTx/>
              <a:buSzTx/>
              <a:buFont typeface="Arial" charset="0"/>
              <a:buNone/>
              <a:tabLst/>
              <a:defRPr/>
            </a:pPr>
            <a:endParaRPr kumimoji="0" lang="en-US" altLang="nl-BE" sz="2400" b="0" i="0" u="none" strike="noStrike" kern="1200" cap="none" spc="0" normalizeH="0" baseline="0" noProof="0" dirty="0" smtClean="0">
              <a:ln>
                <a:noFill/>
              </a:ln>
              <a:solidFill>
                <a:prstClr val="white"/>
              </a:solidFill>
              <a:effectLst/>
              <a:uLnTx/>
              <a:uFillTx/>
              <a:latin typeface="Baskerville Old Face" panose="02020602080505020303" pitchFamily="18" charset="0"/>
              <a:ea typeface="+mn-ea"/>
              <a:cs typeface="Arial" charset="0"/>
            </a:endParaRP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nl-BE" sz="2400" b="0" i="0" u="none" strike="noStrike" kern="1200" cap="none" spc="0" normalizeH="0" baseline="0" noProof="0" dirty="0" smtClean="0">
              <a:ln>
                <a:noFill/>
              </a:ln>
              <a:solidFill>
                <a:prstClr val="white"/>
              </a:solidFill>
              <a:effectLst/>
              <a:uLnTx/>
              <a:uFillTx/>
              <a:latin typeface="Baskerville Old Face" panose="02020602080505020303" pitchFamily="18" charset="0"/>
              <a:ea typeface="+mn-ea"/>
              <a:cs typeface="Arial" charset="0"/>
            </a:endParaRPr>
          </a:p>
        </p:txBody>
      </p:sp>
    </p:spTree>
    <p:extLst>
      <p:ext uri="{BB962C8B-B14F-4D97-AF65-F5344CB8AC3E}">
        <p14:creationId xmlns:p14="http://schemas.microsoft.com/office/powerpoint/2010/main" val="1534614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 y="0"/>
            <a:ext cx="91451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6622" y="77931"/>
            <a:ext cx="8229600" cy="878801"/>
          </a:xfrm>
        </p:spPr>
        <p:txBody>
          <a:bodyPr>
            <a:normAutofit/>
          </a:bodyPr>
          <a:lstStyle/>
          <a:p>
            <a:pPr algn="ctr"/>
            <a:r>
              <a:rPr lang="nl-BE" sz="3200" b="1" dirty="0"/>
              <a:t>Global-PPS 2015; </a:t>
            </a:r>
            <a:r>
              <a:rPr lang="nl-BE" sz="3200" b="1" dirty="0" err="1"/>
              <a:t>Degree</a:t>
            </a:r>
            <a:r>
              <a:rPr lang="nl-BE" sz="3200" b="1" dirty="0"/>
              <a:t> of participation </a:t>
            </a:r>
            <a:endParaRPr lang="fr-BE" sz="3200" b="1" dirty="0"/>
          </a:p>
        </p:txBody>
      </p:sp>
      <p:sp>
        <p:nvSpPr>
          <p:cNvPr id="6" name="TextBox 5"/>
          <p:cNvSpPr txBox="1"/>
          <p:nvPr/>
        </p:nvSpPr>
        <p:spPr>
          <a:xfrm>
            <a:off x="90651" y="5958409"/>
            <a:ext cx="3557521" cy="830997"/>
          </a:xfrm>
          <a:prstGeom prst="rect">
            <a:avLst/>
          </a:prstGeom>
          <a:noFill/>
        </p:spPr>
        <p:txBody>
          <a:bodyPr wrap="square" rtlCol="0">
            <a:spAutoFit/>
          </a:bodyPr>
          <a:lstStyle/>
          <a:p>
            <a:r>
              <a:rPr lang="nl-BE" sz="2400" dirty="0" smtClean="0"/>
              <a:t>N = 53 C (countries)</a:t>
            </a:r>
          </a:p>
          <a:p>
            <a:r>
              <a:rPr lang="nl-BE" sz="2400" dirty="0" smtClean="0"/>
              <a:t>N = 335 H (hospitals) </a:t>
            </a:r>
            <a:endParaRPr lang="fr-BE" sz="2400" dirty="0"/>
          </a:p>
        </p:txBody>
      </p:sp>
      <p:sp>
        <p:nvSpPr>
          <p:cNvPr id="7" name="TextBox 6"/>
          <p:cNvSpPr txBox="1"/>
          <p:nvPr/>
        </p:nvSpPr>
        <p:spPr>
          <a:xfrm>
            <a:off x="4133011" y="3960333"/>
            <a:ext cx="1002083" cy="369332"/>
          </a:xfrm>
          <a:prstGeom prst="rect">
            <a:avLst/>
          </a:prstGeom>
          <a:noFill/>
        </p:spPr>
        <p:txBody>
          <a:bodyPr wrap="square" rtlCol="0">
            <a:spAutoFit/>
          </a:bodyPr>
          <a:lstStyle/>
          <a:p>
            <a:r>
              <a:rPr lang="nl-BE" b="1" dirty="0" smtClean="0"/>
              <a:t>5C;12H</a:t>
            </a:r>
            <a:endParaRPr lang="fr-BE" b="1" dirty="0"/>
          </a:p>
        </p:txBody>
      </p:sp>
      <p:sp>
        <p:nvSpPr>
          <p:cNvPr id="10" name="TextBox 9"/>
          <p:cNvSpPr txBox="1"/>
          <p:nvPr/>
        </p:nvSpPr>
        <p:spPr>
          <a:xfrm>
            <a:off x="7684717" y="5164919"/>
            <a:ext cx="1002083" cy="369332"/>
          </a:xfrm>
          <a:prstGeom prst="rect">
            <a:avLst/>
          </a:prstGeom>
          <a:noFill/>
        </p:spPr>
        <p:txBody>
          <a:bodyPr wrap="square" rtlCol="0">
            <a:spAutoFit/>
          </a:bodyPr>
          <a:lstStyle/>
          <a:p>
            <a:r>
              <a:rPr lang="nl-BE" b="1" dirty="0" smtClean="0"/>
              <a:t>2C;9H</a:t>
            </a:r>
            <a:endParaRPr lang="fr-BE" b="1" dirty="0"/>
          </a:p>
        </p:txBody>
      </p:sp>
      <p:sp>
        <p:nvSpPr>
          <p:cNvPr id="11" name="TextBox 10"/>
          <p:cNvSpPr txBox="1"/>
          <p:nvPr/>
        </p:nvSpPr>
        <p:spPr>
          <a:xfrm>
            <a:off x="4133011" y="1716272"/>
            <a:ext cx="1418106" cy="369332"/>
          </a:xfrm>
          <a:prstGeom prst="rect">
            <a:avLst/>
          </a:prstGeom>
          <a:noFill/>
        </p:spPr>
        <p:txBody>
          <a:bodyPr wrap="square" rtlCol="0">
            <a:spAutoFit/>
          </a:bodyPr>
          <a:lstStyle/>
          <a:p>
            <a:r>
              <a:rPr lang="nl-BE" b="1" dirty="0" smtClean="0"/>
              <a:t>24C;213H</a:t>
            </a:r>
            <a:endParaRPr lang="fr-BE" b="1" dirty="0"/>
          </a:p>
        </p:txBody>
      </p:sp>
      <p:sp>
        <p:nvSpPr>
          <p:cNvPr id="12" name="TextBox 11"/>
          <p:cNvSpPr txBox="1"/>
          <p:nvPr/>
        </p:nvSpPr>
        <p:spPr>
          <a:xfrm>
            <a:off x="5551117" y="2809797"/>
            <a:ext cx="1110641" cy="369332"/>
          </a:xfrm>
          <a:prstGeom prst="rect">
            <a:avLst/>
          </a:prstGeom>
          <a:noFill/>
        </p:spPr>
        <p:txBody>
          <a:bodyPr wrap="square" rtlCol="0">
            <a:spAutoFit/>
          </a:bodyPr>
          <a:lstStyle/>
          <a:p>
            <a:r>
              <a:rPr lang="nl-BE" b="1" dirty="0" smtClean="0"/>
              <a:t>16C;57H</a:t>
            </a:r>
            <a:endParaRPr lang="fr-BE" b="1" dirty="0"/>
          </a:p>
        </p:txBody>
      </p:sp>
      <p:sp>
        <p:nvSpPr>
          <p:cNvPr id="13" name="TextBox 12"/>
          <p:cNvSpPr txBox="1"/>
          <p:nvPr/>
        </p:nvSpPr>
        <p:spPr>
          <a:xfrm>
            <a:off x="1103800" y="1707177"/>
            <a:ext cx="1002083" cy="369332"/>
          </a:xfrm>
          <a:prstGeom prst="rect">
            <a:avLst/>
          </a:prstGeom>
          <a:noFill/>
        </p:spPr>
        <p:txBody>
          <a:bodyPr wrap="square" rtlCol="0">
            <a:spAutoFit/>
          </a:bodyPr>
          <a:lstStyle/>
          <a:p>
            <a:r>
              <a:rPr lang="nl-BE" b="1" dirty="0" smtClean="0"/>
              <a:t>2C;22H</a:t>
            </a:r>
            <a:endParaRPr lang="fr-BE" b="1" dirty="0"/>
          </a:p>
        </p:txBody>
      </p:sp>
      <p:sp>
        <p:nvSpPr>
          <p:cNvPr id="14" name="TextBox 13"/>
          <p:cNvSpPr txBox="1"/>
          <p:nvPr/>
        </p:nvSpPr>
        <p:spPr>
          <a:xfrm>
            <a:off x="1103800" y="4329665"/>
            <a:ext cx="1002083" cy="369332"/>
          </a:xfrm>
          <a:prstGeom prst="rect">
            <a:avLst/>
          </a:prstGeom>
          <a:noFill/>
        </p:spPr>
        <p:txBody>
          <a:bodyPr wrap="square" rtlCol="0">
            <a:spAutoFit/>
          </a:bodyPr>
          <a:lstStyle/>
          <a:p>
            <a:r>
              <a:rPr lang="nl-BE" b="1" dirty="0" smtClean="0"/>
              <a:t>4C;22H</a:t>
            </a:r>
            <a:endParaRPr lang="fr-BE" b="1" dirty="0"/>
          </a:p>
        </p:txBody>
      </p:sp>
    </p:spTree>
    <p:extLst>
      <p:ext uri="{BB962C8B-B14F-4D97-AF65-F5344CB8AC3E}">
        <p14:creationId xmlns:p14="http://schemas.microsoft.com/office/powerpoint/2010/main" val="314579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612</Words>
  <Application>Microsoft Office PowerPoint</Application>
  <PresentationFormat>On-screen Show (4:3)</PresentationFormat>
  <Paragraphs>80</Paragraphs>
  <Slides>18</Slides>
  <Notes>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Kantoorthema</vt:lpstr>
      <vt:lpstr>1_Kantoorthema</vt:lpstr>
      <vt:lpstr>Office Theme</vt:lpstr>
      <vt:lpstr>PowerPoint Presentation</vt:lpstr>
      <vt:lpstr>The Global Health threat of AMR </vt:lpstr>
      <vt:lpstr>AMR high on political agenda</vt:lpstr>
      <vt:lpstr>Initiatives of G7 and G20 in 2017</vt:lpstr>
      <vt:lpstr>MCR-1 (mediated colistin resistance)</vt:lpstr>
      <vt:lpstr>The rising problem of AMR and introduction of ‘old’ antibiotics: colistin</vt:lpstr>
      <vt:lpstr>Next Generation Sequencing Analysis Pipeline for Clinical Diagnostics</vt:lpstr>
      <vt:lpstr>Global-PPS of Antimicrobial Consumption and Resistance in 2015 in 53 countries in 335 Hospitals Worldwide</vt:lpstr>
      <vt:lpstr>Global-PPS 2015; Degree of participation </vt:lpstr>
      <vt:lpstr>Chinese participation to the 2017 Global-PPS</vt:lpstr>
      <vt:lpstr>Developing and combining innovative animal health care solutions for reduced antimicrobial use and improved animal welfare tailored to pig and broiler production in Europe and China: Coordinators: Prof. Dewulf (UGent) and Prof. Yang (CAU) </vt:lpstr>
      <vt:lpstr>INCARNA Partners in the EU and China</vt:lpstr>
      <vt:lpstr>PowerPoint Presentation</vt:lpstr>
      <vt:lpstr>Clinical studies in Europe with  Global (China) link</vt:lpstr>
      <vt:lpstr>European Clinical Research Alliance on Infectious Diseases (ECRAID): The Science of Clinical Trials</vt:lpstr>
      <vt:lpstr>Back up slides</vt:lpstr>
      <vt:lpstr>Laboratory of Medical Microbiology at the University of Antwerp</vt:lpstr>
      <vt:lpstr>To develop a sustainable platform between Belgium and China that will facilitate a constant dialogue on addressing common health R&amp;I challenges.  To identify health challenges, commonly shared, whose solution may benefit from close cooperation between Belgium and China</vt:lpstr>
    </vt:vector>
  </TitlesOfParts>
  <Company>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LMM</dc:title>
  <dc:creator>Hotterbeekx An</dc:creator>
  <cp:lastModifiedBy>DECADT Brigitte</cp:lastModifiedBy>
  <cp:revision>134</cp:revision>
  <dcterms:created xsi:type="dcterms:W3CDTF">2015-05-07T11:44:23Z</dcterms:created>
  <dcterms:modified xsi:type="dcterms:W3CDTF">2017-03-29T14:49:57Z</dcterms:modified>
</cp:coreProperties>
</file>